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63" r:id="rId3"/>
    <p:sldId id="288" r:id="rId4"/>
    <p:sldId id="289" r:id="rId5"/>
    <p:sldId id="290" r:id="rId6"/>
    <p:sldId id="257" r:id="rId7"/>
    <p:sldId id="258" r:id="rId8"/>
    <p:sldId id="269" r:id="rId9"/>
    <p:sldId id="270" r:id="rId10"/>
    <p:sldId id="259" r:id="rId11"/>
    <p:sldId id="260" r:id="rId12"/>
    <p:sldId id="261" r:id="rId13"/>
    <p:sldId id="278" r:id="rId14"/>
    <p:sldId id="284" r:id="rId15"/>
    <p:sldId id="279" r:id="rId16"/>
    <p:sldId id="282" r:id="rId17"/>
    <p:sldId id="283" r:id="rId18"/>
    <p:sldId id="280" r:id="rId19"/>
    <p:sldId id="281" r:id="rId20"/>
    <p:sldId id="276" r:id="rId21"/>
    <p:sldId id="277" r:id="rId22"/>
    <p:sldId id="275" r:id="rId23"/>
    <p:sldId id="264" r:id="rId24"/>
    <p:sldId id="265" r:id="rId25"/>
    <p:sldId id="266" r:id="rId26"/>
    <p:sldId id="267" r:id="rId27"/>
    <p:sldId id="268" r:id="rId28"/>
    <p:sldId id="271" r:id="rId29"/>
    <p:sldId id="285" r:id="rId30"/>
    <p:sldId id="286" r:id="rId31"/>
    <p:sldId id="287" r:id="rId32"/>
    <p:sldId id="272" r:id="rId33"/>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xmlns="">
        <p15:guide id="1" orient="horz" pos="388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859" autoAdjust="0"/>
    <p:restoredTop sz="97500" autoAdjust="0"/>
  </p:normalViewPr>
  <p:slideViewPr>
    <p:cSldViewPr>
      <p:cViewPr>
        <p:scale>
          <a:sx n="200" d="100"/>
          <a:sy n="200" d="100"/>
        </p:scale>
        <p:origin x="468" y="3018"/>
      </p:cViewPr>
      <p:guideLst>
        <p:guide orient="horz" pos="3888"/>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050"/>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33795" name="Rectangle 2051"/>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33796" name="Rectangle 2052"/>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33797" name="Rectangle 2053"/>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ADE68D7-9E6A-47DA-829E-E0151EFA9DB6}" type="slidenum">
              <a:rPr lang="it-IT"/>
              <a:pPr/>
              <a:t>‹N›</a:t>
            </a:fld>
            <a:endParaRPr lang="it-IT"/>
          </a:p>
        </p:txBody>
      </p:sp>
    </p:spTree>
    <p:extLst>
      <p:ext uri="{BB962C8B-B14F-4D97-AF65-F5344CB8AC3E}">
        <p14:creationId xmlns:p14="http://schemas.microsoft.com/office/powerpoint/2010/main" xmlns="" val="491072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B79DA-56C9-42C6-A9E1-2B2D009E6E9C}" type="datetimeFigureOut">
              <a:rPr lang="en-US" smtClean="0"/>
              <a:pPr/>
              <a:t>3/15/2018</a:t>
            </a:fld>
            <a:endParaRPr lang="en-GB"/>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B97781-1B7B-4790-8012-081F9CCB9C53}" type="slidenum">
              <a:rPr lang="en-GB" smtClean="0"/>
              <a:pPr/>
              <a:t>‹N›</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GB" dirty="0"/>
          </a:p>
        </p:txBody>
      </p:sp>
      <p:sp>
        <p:nvSpPr>
          <p:cNvPr id="4" name="Segnaposto numero diapositiva 3"/>
          <p:cNvSpPr>
            <a:spLocks noGrp="1"/>
          </p:cNvSpPr>
          <p:nvPr>
            <p:ph type="sldNum" sz="quarter" idx="10"/>
          </p:nvPr>
        </p:nvSpPr>
        <p:spPr/>
        <p:txBody>
          <a:bodyPr/>
          <a:lstStyle/>
          <a:p>
            <a:fld id="{6EB97781-1B7B-4790-8012-081F9CCB9C53}" type="slidenum">
              <a:rPr lang="en-GB" smtClean="0"/>
              <a:pPr/>
              <a:t>16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2CC2BA4E-30F8-49BA-BCC5-33680345E318}"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692BBD8C-93DA-40C6-BFA6-B94605481BD7}"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64F7C1DF-5D22-406A-8DFC-707F836B02CC}"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14C4FAEB-8B99-4151-A7C4-8EE70B0A5047}"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ED7F05D7-C67F-4D26-8538-0C31FD51F7FE}"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D71C3E94-E629-43D3-9356-F23C8A0F7CA2}"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E6418749-8E5E-45FD-AAC2-D5A4C210D3B1}"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6D14160E-EE63-47EF-A29B-B44E93CFED95}"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48485D41-3B28-4EAC-9256-0B7C3F5782B0}"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FDF2C81B-F8C4-48C4-B237-5AE4C877FDA1}"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A7AAF045-512D-4A84-9B2A-A644136502D8}"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alphaModFix amt="20000"/>
            <a:lum/>
          </a:blip>
          <a:srcRect/>
          <a:stretch>
            <a:fillRect l="-6000" r="-6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5390D71-CDE7-48DC-B207-B8B865901447}"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71500" y="1676400"/>
            <a:ext cx="8001000" cy="1143000"/>
          </a:xfrm>
        </p:spPr>
        <p:txBody>
          <a:bodyPr/>
          <a:lstStyle/>
          <a:p>
            <a:r>
              <a:rPr lang="it-IT" sz="4800" b="1">
                <a:solidFill>
                  <a:schemeClr val="accent2"/>
                </a:solidFill>
                <a:latin typeface="Berlin Sans FB Demi" pitchFamily="34" charset="0"/>
              </a:rPr>
              <a:t>COMPONENTI ELETTRONICI</a:t>
            </a:r>
          </a:p>
        </p:txBody>
      </p:sp>
      <p:sp>
        <p:nvSpPr>
          <p:cNvPr id="2051" name="Rectangle 3"/>
          <p:cNvSpPr>
            <a:spLocks noGrp="1" noChangeArrowheads="1"/>
          </p:cNvSpPr>
          <p:nvPr>
            <p:ph type="subTitle" idx="1"/>
          </p:nvPr>
        </p:nvSpPr>
        <p:spPr>
          <a:xfrm>
            <a:off x="1295400" y="3886200"/>
            <a:ext cx="6477000" cy="1752600"/>
          </a:xfrm>
        </p:spPr>
        <p:txBody>
          <a:bodyPr/>
          <a:lstStyle/>
          <a:p>
            <a:pPr algn="l"/>
            <a:r>
              <a:rPr lang="it-IT" dirty="0" smtClean="0">
                <a:solidFill>
                  <a:srgbClr val="C00000"/>
                </a:solidFill>
                <a:latin typeface="Bodoni MT Black" pitchFamily="18" charset="0"/>
              </a:rPr>
              <a:t>DIODI</a:t>
            </a:r>
            <a:endParaRPr lang="it-IT" dirty="0">
              <a:solidFill>
                <a:srgbClr val="C00000"/>
              </a:solidFill>
              <a:latin typeface="Bodoni MT Black" pitchFamily="18" charset="0"/>
            </a:endParaRPr>
          </a:p>
          <a:p>
            <a:pPr algn="l"/>
            <a:r>
              <a:rPr lang="it-IT" dirty="0" smtClean="0">
                <a:solidFill>
                  <a:srgbClr val="C00000"/>
                </a:solidFill>
                <a:latin typeface="Bodoni MT Black" pitchFamily="18" charset="0"/>
              </a:rPr>
              <a:t>TIRISTORI (SCR, TRIAC)</a:t>
            </a:r>
            <a:endParaRPr lang="it-IT" dirty="0">
              <a:solidFill>
                <a:srgbClr val="C00000"/>
              </a:solidFill>
              <a:latin typeface="Bodoni MT Black" pitchFamily="18" charset="0"/>
            </a:endParaRPr>
          </a:p>
          <a:p>
            <a:pPr algn="l"/>
            <a:r>
              <a:rPr lang="it-IT" dirty="0">
                <a:solidFill>
                  <a:srgbClr val="C00000"/>
                </a:solidFill>
                <a:latin typeface="Bodoni MT Black" pitchFamily="18" charset="0"/>
              </a:rPr>
              <a:t>TRANSISTOR</a:t>
            </a:r>
          </a:p>
        </p:txBody>
      </p:sp>
      <p:pic>
        <p:nvPicPr>
          <p:cNvPr id="2052" name="Picture 4" descr="F:\CDScuola\Macchine\passport\pasbul1.gif"/>
          <p:cNvPicPr>
            <a:picLocks noChangeAspect="1" noChangeArrowheads="1"/>
          </p:cNvPicPr>
          <p:nvPr/>
        </p:nvPicPr>
        <p:blipFill>
          <a:blip r:embed="rId2" cstate="print"/>
          <a:srcRect/>
          <a:stretch>
            <a:fillRect/>
          </a:stretch>
        </p:blipFill>
        <p:spPr bwMode="auto">
          <a:xfrm>
            <a:off x="838200" y="3962400"/>
            <a:ext cx="304800" cy="304800"/>
          </a:xfrm>
          <a:prstGeom prst="rect">
            <a:avLst/>
          </a:prstGeom>
          <a:noFill/>
        </p:spPr>
      </p:pic>
      <p:pic>
        <p:nvPicPr>
          <p:cNvPr id="2053" name="Picture 5" descr="F:\CDScuola\Macchine\passport\pasbul1.gif"/>
          <p:cNvPicPr>
            <a:picLocks noChangeAspect="1" noChangeArrowheads="1"/>
          </p:cNvPicPr>
          <p:nvPr/>
        </p:nvPicPr>
        <p:blipFill>
          <a:blip r:embed="rId2" cstate="print"/>
          <a:srcRect/>
          <a:stretch>
            <a:fillRect/>
          </a:stretch>
        </p:blipFill>
        <p:spPr bwMode="auto">
          <a:xfrm>
            <a:off x="838200" y="4572000"/>
            <a:ext cx="304800" cy="304800"/>
          </a:xfrm>
          <a:prstGeom prst="rect">
            <a:avLst/>
          </a:prstGeom>
          <a:noFill/>
        </p:spPr>
      </p:pic>
      <p:pic>
        <p:nvPicPr>
          <p:cNvPr id="2054" name="Picture 6" descr="F:\CDScuola\Macchine\passport\pasbul1.gif"/>
          <p:cNvPicPr>
            <a:picLocks noChangeAspect="1" noChangeArrowheads="1"/>
          </p:cNvPicPr>
          <p:nvPr/>
        </p:nvPicPr>
        <p:blipFill>
          <a:blip r:embed="rId2" cstate="print"/>
          <a:srcRect/>
          <a:stretch>
            <a:fillRect/>
          </a:stretch>
        </p:blipFill>
        <p:spPr bwMode="auto">
          <a:xfrm>
            <a:off x="838200" y="5181600"/>
            <a:ext cx="304800" cy="304800"/>
          </a:xfrm>
          <a:prstGeom prst="rect">
            <a:avLst/>
          </a:prstGeom>
          <a:noFill/>
        </p:spPr>
      </p:pic>
      <p:pic>
        <p:nvPicPr>
          <p:cNvPr id="2055" name="Picture 7" descr="F:\CDScuola\Macchine\passport\pasrule.gif"/>
          <p:cNvPicPr>
            <a:picLocks noChangeAspect="1" noChangeArrowheads="1"/>
          </p:cNvPicPr>
          <p:nvPr/>
        </p:nvPicPr>
        <p:blipFill>
          <a:blip r:embed="rId3" cstate="print"/>
          <a:srcRect/>
          <a:stretch>
            <a:fillRect/>
          </a:stretch>
        </p:blipFill>
        <p:spPr bwMode="auto">
          <a:xfrm>
            <a:off x="1143000" y="3371850"/>
            <a:ext cx="6858000" cy="1143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DIODO </a:t>
            </a:r>
            <a:r>
              <a:rPr lang="it-IT" sz="3200" b="1">
                <a:solidFill>
                  <a:schemeClr val="accent2"/>
                </a:solidFill>
                <a:latin typeface="Berlin Sans FB Demi" pitchFamily="34" charset="0"/>
              </a:rPr>
              <a:t>(elemento circuitale)</a:t>
            </a:r>
          </a:p>
        </p:txBody>
      </p:sp>
      <p:sp>
        <p:nvSpPr>
          <p:cNvPr id="12291" name="Text Box 3"/>
          <p:cNvSpPr txBox="1">
            <a:spLocks noChangeArrowheads="1"/>
          </p:cNvSpPr>
          <p:nvPr/>
        </p:nvSpPr>
        <p:spPr bwMode="auto">
          <a:xfrm>
            <a:off x="304800" y="762000"/>
            <a:ext cx="8458200" cy="2406650"/>
          </a:xfrm>
          <a:prstGeom prst="rect">
            <a:avLst/>
          </a:prstGeom>
          <a:noFill/>
          <a:ln w="9525">
            <a:noFill/>
            <a:miter lim="800000"/>
            <a:headEnd/>
            <a:tailEnd/>
          </a:ln>
          <a:effectLst/>
        </p:spPr>
        <p:txBody>
          <a:bodyPr>
            <a:spAutoFit/>
          </a:bodyPr>
          <a:lstStyle/>
          <a:p>
            <a:pPr algn="just">
              <a:spcBef>
                <a:spcPct val="20000"/>
              </a:spcBef>
            </a:pPr>
            <a:r>
              <a:rPr lang="it-IT" sz="2000">
                <a:latin typeface="Arial" charset="0"/>
              </a:rPr>
              <a:t>Per poter risolvere un circuito elettrico in cui è presente un diodo, bisogna sostituire al diodo stesso dei componenti elettrici che simulino il comportamento. Solitamente sono tre le possibili configurazioni da poter sostituire al diodo all’interno di un circuito:</a:t>
            </a:r>
          </a:p>
          <a:p>
            <a:pPr algn="just">
              <a:spcBef>
                <a:spcPct val="20000"/>
              </a:spcBef>
              <a:buFontTx/>
              <a:buChar char="-"/>
            </a:pPr>
            <a:r>
              <a:rPr lang="it-IT" sz="2000" b="1">
                <a:latin typeface="Arial" charset="0"/>
              </a:rPr>
              <a:t>diodo ideale</a:t>
            </a:r>
          </a:p>
          <a:p>
            <a:pPr algn="just">
              <a:spcBef>
                <a:spcPct val="20000"/>
              </a:spcBef>
              <a:buFontTx/>
              <a:buChar char="-"/>
            </a:pPr>
            <a:r>
              <a:rPr lang="it-IT" sz="2000" b="1">
                <a:latin typeface="Arial" charset="0"/>
              </a:rPr>
              <a:t>diodo come batteria</a:t>
            </a:r>
          </a:p>
          <a:p>
            <a:pPr algn="just">
              <a:spcBef>
                <a:spcPct val="20000"/>
              </a:spcBef>
              <a:buFontTx/>
              <a:buChar char="-"/>
            </a:pPr>
            <a:r>
              <a:rPr lang="it-IT" sz="2000" b="1">
                <a:latin typeface="Arial" charset="0"/>
              </a:rPr>
              <a:t>diodo come serie di una batteria ed una resistenza</a:t>
            </a:r>
          </a:p>
        </p:txBody>
      </p:sp>
      <p:sp>
        <p:nvSpPr>
          <p:cNvPr id="12306" name="Text Box 18"/>
          <p:cNvSpPr txBox="1">
            <a:spLocks noChangeArrowheads="1"/>
          </p:cNvSpPr>
          <p:nvPr/>
        </p:nvSpPr>
        <p:spPr bwMode="auto">
          <a:xfrm>
            <a:off x="304800" y="3276600"/>
            <a:ext cx="5257800" cy="2701925"/>
          </a:xfrm>
          <a:prstGeom prst="rect">
            <a:avLst/>
          </a:prstGeom>
          <a:noFill/>
          <a:ln w="9525">
            <a:noFill/>
            <a:miter lim="800000"/>
            <a:headEnd/>
            <a:tailEnd/>
          </a:ln>
          <a:effectLst/>
        </p:spPr>
        <p:txBody>
          <a:bodyPr>
            <a:spAutoFit/>
          </a:bodyPr>
          <a:lstStyle/>
          <a:p>
            <a:pPr algn="just">
              <a:spcBef>
                <a:spcPct val="50000"/>
              </a:spcBef>
            </a:pPr>
            <a:r>
              <a:rPr lang="it-IT" sz="1800">
                <a:latin typeface="Arial" charset="0"/>
              </a:rPr>
              <a:t>Nel primo caso (diodo ideale) il funzionamento del diodo è simulato da un interruttore. Infatti si trova nello stato </a:t>
            </a:r>
            <a:r>
              <a:rPr lang="it-IT" sz="1800" i="1">
                <a:latin typeface="Arial" charset="0"/>
              </a:rPr>
              <a:t>chiuso</a:t>
            </a:r>
            <a:r>
              <a:rPr lang="it-IT" sz="1800">
                <a:latin typeface="Arial" charset="0"/>
              </a:rPr>
              <a:t> quando il diodo è polarizzato direttamente. In tal caso la caduta di tensione sul diodo è praticamente nulla. </a:t>
            </a:r>
          </a:p>
          <a:p>
            <a:pPr algn="just">
              <a:spcBef>
                <a:spcPct val="50000"/>
              </a:spcBef>
            </a:pPr>
            <a:r>
              <a:rPr lang="it-IT" sz="1800">
                <a:latin typeface="Arial" charset="0"/>
              </a:rPr>
              <a:t>Al contrario quando il diodo è contropolarizzato si considera l’interruttore in stato </a:t>
            </a:r>
            <a:r>
              <a:rPr lang="it-IT" sz="1800" i="1">
                <a:latin typeface="Arial" charset="0"/>
              </a:rPr>
              <a:t>aperto</a:t>
            </a:r>
            <a:r>
              <a:rPr lang="it-IT" sz="1800">
                <a:latin typeface="Arial" charset="0"/>
              </a:rPr>
              <a:t>, con conseguente annullamento della corrente circolante nel circuito. </a:t>
            </a:r>
          </a:p>
        </p:txBody>
      </p:sp>
      <p:graphicFrame>
        <p:nvGraphicFramePr>
          <p:cNvPr id="37888" name="Object 1024"/>
          <p:cNvGraphicFramePr>
            <a:graphicFrameLocks noChangeAspect="1"/>
          </p:cNvGraphicFramePr>
          <p:nvPr/>
        </p:nvGraphicFramePr>
        <p:xfrm>
          <a:off x="5586413" y="3352800"/>
          <a:ext cx="3557587" cy="2425700"/>
        </p:xfrm>
        <a:graphic>
          <a:graphicData uri="http://schemas.openxmlformats.org/presentationml/2006/ole">
            <p:oleObj spid="_x0000_s37902" name="CorelDRAW" r:id="rId3" imgW="3002280" imgH="2045208"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2306"/>
                                        </p:tgtEl>
                                        <p:attrNameLst>
                                          <p:attrName>style.visibility</p:attrName>
                                        </p:attrNameLst>
                                      </p:cBhvr>
                                      <p:to>
                                        <p:strVal val="visible"/>
                                      </p:to>
                                    </p:set>
                                    <p:anim to="" calcmode="lin" valueType="num">
                                      <p:cBhvr>
                                        <p:cTn id="7" dur="1" fill="hold"/>
                                        <p:tgtEl>
                                          <p:spTgt spid="12306"/>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DIODO </a:t>
            </a:r>
            <a:r>
              <a:rPr lang="it-IT" sz="3200" b="1">
                <a:solidFill>
                  <a:schemeClr val="accent2"/>
                </a:solidFill>
                <a:latin typeface="Berlin Sans FB Demi" pitchFamily="34" charset="0"/>
              </a:rPr>
              <a:t>(elemento circuitale)</a:t>
            </a:r>
          </a:p>
        </p:txBody>
      </p:sp>
      <p:sp>
        <p:nvSpPr>
          <p:cNvPr id="14352" name="Text Box 16"/>
          <p:cNvSpPr txBox="1">
            <a:spLocks noChangeArrowheads="1"/>
          </p:cNvSpPr>
          <p:nvPr/>
        </p:nvSpPr>
        <p:spPr bwMode="auto">
          <a:xfrm>
            <a:off x="304800" y="838200"/>
            <a:ext cx="5410200" cy="2289175"/>
          </a:xfrm>
          <a:prstGeom prst="rect">
            <a:avLst/>
          </a:prstGeom>
          <a:noFill/>
          <a:ln w="9525">
            <a:noFill/>
            <a:miter lim="800000"/>
            <a:headEnd/>
            <a:tailEnd/>
          </a:ln>
          <a:effectLst/>
        </p:spPr>
        <p:txBody>
          <a:bodyPr>
            <a:spAutoFit/>
          </a:bodyPr>
          <a:lstStyle/>
          <a:p>
            <a:pPr algn="just">
              <a:spcBef>
                <a:spcPct val="50000"/>
              </a:spcBef>
            </a:pPr>
            <a:r>
              <a:rPr lang="it-IT" sz="1800">
                <a:latin typeface="Arial" charset="0"/>
              </a:rPr>
              <a:t>Sostituendo al diodo in un circuito una batteria di f.e.m., la conduzione avviene solo quando la tensione applicata ai capi del diodo supera la </a:t>
            </a:r>
            <a:r>
              <a:rPr lang="it-IT" sz="1800" i="1">
                <a:latin typeface="Arial" charset="0"/>
              </a:rPr>
              <a:t>tensione di soglia</a:t>
            </a:r>
            <a:r>
              <a:rPr lang="it-IT" sz="1800">
                <a:latin typeface="Arial" charset="0"/>
              </a:rPr>
              <a:t>. In questo caso sul carico però non si stabilirà tutta la tensione in ingresso al circuito, ma un valore più basso dato dalla differenza tra </a:t>
            </a:r>
            <a:r>
              <a:rPr lang="it-IT" sz="1800" i="1">
                <a:latin typeface="Arial" charset="0"/>
              </a:rPr>
              <a:t>Vi</a:t>
            </a:r>
            <a:r>
              <a:rPr lang="it-IT" sz="1800">
                <a:latin typeface="Arial" charset="0"/>
              </a:rPr>
              <a:t>  e la </a:t>
            </a:r>
            <a:r>
              <a:rPr lang="it-IT" sz="1800" i="1">
                <a:latin typeface="Arial" charset="0"/>
              </a:rPr>
              <a:t>Vs</a:t>
            </a:r>
            <a:r>
              <a:rPr lang="it-IT" sz="1800">
                <a:latin typeface="Arial" charset="0"/>
              </a:rPr>
              <a:t>. La caratteristica assume l’andamento di figura.</a:t>
            </a:r>
          </a:p>
        </p:txBody>
      </p:sp>
      <p:sp>
        <p:nvSpPr>
          <p:cNvPr id="14353" name="Text Box 17"/>
          <p:cNvSpPr txBox="1">
            <a:spLocks noChangeArrowheads="1"/>
          </p:cNvSpPr>
          <p:nvPr/>
        </p:nvSpPr>
        <p:spPr bwMode="auto">
          <a:xfrm>
            <a:off x="304800" y="3200400"/>
            <a:ext cx="5181600" cy="2530475"/>
          </a:xfrm>
          <a:prstGeom prst="rect">
            <a:avLst/>
          </a:prstGeom>
          <a:noFill/>
          <a:ln w="9525">
            <a:noFill/>
            <a:miter lim="800000"/>
            <a:headEnd/>
            <a:tailEnd/>
          </a:ln>
          <a:effectLst/>
        </p:spPr>
        <p:txBody>
          <a:bodyPr>
            <a:spAutoFit/>
          </a:bodyPr>
          <a:lstStyle/>
          <a:p>
            <a:pPr algn="just">
              <a:spcBef>
                <a:spcPct val="50000"/>
              </a:spcBef>
            </a:pPr>
            <a:r>
              <a:rPr lang="it-IT" sz="2000">
                <a:latin typeface="Arial" charset="0"/>
              </a:rPr>
              <a:t>Nell’ultimo caso invece il diodo viene sostituito dalla serie di una batteria di f.e.m. ed una resistenza. La f.e.m. sarà di valore uguale alla tensione di soglia, mentre la resistenza viene detta </a:t>
            </a:r>
            <a:r>
              <a:rPr lang="it-IT" sz="2000" i="1">
                <a:latin typeface="Arial" charset="0"/>
              </a:rPr>
              <a:t>differenziale </a:t>
            </a:r>
            <a:r>
              <a:rPr lang="it-IT" sz="2000" b="1" i="1">
                <a:latin typeface="Arial" charset="0"/>
              </a:rPr>
              <a:t>r</a:t>
            </a:r>
            <a:r>
              <a:rPr lang="it-IT" sz="1400" b="1" i="1">
                <a:latin typeface="Arial" charset="0"/>
              </a:rPr>
              <a:t>d</a:t>
            </a:r>
            <a:r>
              <a:rPr lang="it-IT" sz="2000" b="1" i="1">
                <a:latin typeface="Arial" charset="0"/>
              </a:rPr>
              <a:t> </a:t>
            </a:r>
            <a:r>
              <a:rPr lang="it-IT" sz="2000">
                <a:latin typeface="Arial" charset="0"/>
              </a:rPr>
              <a:t> rappresenta, in modo lineare, l’andamento della caratteristica reale quando il diodo è polarizzato direttamente.</a:t>
            </a:r>
            <a:endParaRPr lang="it-IT" sz="900" b="1">
              <a:latin typeface="Arial" charset="0"/>
            </a:endParaRPr>
          </a:p>
        </p:txBody>
      </p:sp>
      <p:grpSp>
        <p:nvGrpSpPr>
          <p:cNvPr id="14362" name="Group 26"/>
          <p:cNvGrpSpPr>
            <a:grpSpLocks/>
          </p:cNvGrpSpPr>
          <p:nvPr/>
        </p:nvGrpSpPr>
        <p:grpSpPr bwMode="auto">
          <a:xfrm>
            <a:off x="5867400" y="838200"/>
            <a:ext cx="3276600" cy="2144713"/>
            <a:chOff x="3631" y="1663"/>
            <a:chExt cx="1593" cy="936"/>
          </a:xfrm>
        </p:grpSpPr>
        <p:sp>
          <p:nvSpPr>
            <p:cNvPr id="14355" name="Line 19"/>
            <p:cNvSpPr>
              <a:spLocks noChangeShapeType="1"/>
            </p:cNvSpPr>
            <p:nvPr/>
          </p:nvSpPr>
          <p:spPr bwMode="auto">
            <a:xfrm flipV="1">
              <a:off x="4288" y="1663"/>
              <a:ext cx="0" cy="936"/>
            </a:xfrm>
            <a:prstGeom prst="line">
              <a:avLst/>
            </a:prstGeom>
            <a:noFill/>
            <a:ln w="9525">
              <a:solidFill>
                <a:srgbClr val="000000"/>
              </a:solidFill>
              <a:round/>
              <a:headEnd/>
              <a:tailEnd type="triangle" w="med" len="med"/>
            </a:ln>
          </p:spPr>
          <p:txBody>
            <a:bodyPr/>
            <a:lstStyle/>
            <a:p>
              <a:endParaRPr lang="it-IT"/>
            </a:p>
          </p:txBody>
        </p:sp>
        <p:sp>
          <p:nvSpPr>
            <p:cNvPr id="14356" name="Line 20"/>
            <p:cNvSpPr>
              <a:spLocks noChangeShapeType="1"/>
            </p:cNvSpPr>
            <p:nvPr/>
          </p:nvSpPr>
          <p:spPr bwMode="auto">
            <a:xfrm rot="5400000" flipV="1">
              <a:off x="4360" y="1663"/>
              <a:ext cx="0" cy="1440"/>
            </a:xfrm>
            <a:prstGeom prst="line">
              <a:avLst/>
            </a:prstGeom>
            <a:noFill/>
            <a:ln w="9525">
              <a:solidFill>
                <a:srgbClr val="000000"/>
              </a:solidFill>
              <a:round/>
              <a:headEnd/>
              <a:tailEnd type="triangle" w="med" len="med"/>
            </a:ln>
          </p:spPr>
          <p:txBody>
            <a:bodyPr/>
            <a:lstStyle/>
            <a:p>
              <a:endParaRPr lang="it-IT"/>
            </a:p>
          </p:txBody>
        </p:sp>
        <p:sp>
          <p:nvSpPr>
            <p:cNvPr id="14357" name="Text Box 21"/>
            <p:cNvSpPr txBox="1">
              <a:spLocks noChangeArrowheads="1"/>
            </p:cNvSpPr>
            <p:nvPr/>
          </p:nvSpPr>
          <p:spPr bwMode="auto">
            <a:xfrm>
              <a:off x="5080" y="2311"/>
              <a:ext cx="144" cy="216"/>
            </a:xfrm>
            <a:prstGeom prst="rect">
              <a:avLst/>
            </a:prstGeom>
            <a:noFill/>
            <a:ln w="9525">
              <a:noFill/>
              <a:miter lim="800000"/>
              <a:headEnd/>
              <a:tailEnd/>
            </a:ln>
          </p:spPr>
          <p:txBody>
            <a:bodyPr lIns="0" rIns="0"/>
            <a:lstStyle/>
            <a:p>
              <a:pPr eaLnBrk="0" hangingPunct="0"/>
              <a:r>
                <a:rPr lang="it-IT" sz="1400" b="1">
                  <a:latin typeface="Arial" charset="0"/>
                </a:rPr>
                <a:t>V</a:t>
              </a:r>
            </a:p>
          </p:txBody>
        </p:sp>
        <p:sp>
          <p:nvSpPr>
            <p:cNvPr id="14358" name="Text Box 22"/>
            <p:cNvSpPr txBox="1">
              <a:spLocks noChangeArrowheads="1"/>
            </p:cNvSpPr>
            <p:nvPr/>
          </p:nvSpPr>
          <p:spPr bwMode="auto">
            <a:xfrm>
              <a:off x="4072" y="1663"/>
              <a:ext cx="144" cy="216"/>
            </a:xfrm>
            <a:prstGeom prst="rect">
              <a:avLst/>
            </a:prstGeom>
            <a:noFill/>
            <a:ln w="9525">
              <a:noFill/>
              <a:miter lim="800000"/>
              <a:headEnd/>
              <a:tailEnd/>
            </a:ln>
          </p:spPr>
          <p:txBody>
            <a:bodyPr lIns="0" rIns="0"/>
            <a:lstStyle/>
            <a:p>
              <a:pPr eaLnBrk="0" hangingPunct="0"/>
              <a:r>
                <a:rPr lang="it-IT" sz="1400" b="1">
                  <a:latin typeface="Arial" charset="0"/>
                </a:rPr>
                <a:t>I</a:t>
              </a:r>
            </a:p>
          </p:txBody>
        </p:sp>
        <p:sp>
          <p:nvSpPr>
            <p:cNvPr id="14359" name="Line 23"/>
            <p:cNvSpPr>
              <a:spLocks noChangeShapeType="1"/>
            </p:cNvSpPr>
            <p:nvPr/>
          </p:nvSpPr>
          <p:spPr bwMode="auto">
            <a:xfrm>
              <a:off x="3631" y="2382"/>
              <a:ext cx="757" cy="0"/>
            </a:xfrm>
            <a:prstGeom prst="line">
              <a:avLst/>
            </a:prstGeom>
            <a:noFill/>
            <a:ln w="28575">
              <a:solidFill>
                <a:srgbClr val="000000"/>
              </a:solidFill>
              <a:round/>
              <a:headEnd/>
              <a:tailEnd/>
            </a:ln>
          </p:spPr>
          <p:txBody>
            <a:bodyPr/>
            <a:lstStyle/>
            <a:p>
              <a:endParaRPr lang="it-IT"/>
            </a:p>
          </p:txBody>
        </p:sp>
        <p:sp>
          <p:nvSpPr>
            <p:cNvPr id="14360" name="Line 24"/>
            <p:cNvSpPr>
              <a:spLocks noChangeShapeType="1"/>
            </p:cNvSpPr>
            <p:nvPr/>
          </p:nvSpPr>
          <p:spPr bwMode="auto">
            <a:xfrm rot="16200000">
              <a:off x="4066" y="2059"/>
              <a:ext cx="648" cy="0"/>
            </a:xfrm>
            <a:prstGeom prst="line">
              <a:avLst/>
            </a:prstGeom>
            <a:noFill/>
            <a:ln w="28575">
              <a:solidFill>
                <a:srgbClr val="000000"/>
              </a:solidFill>
              <a:round/>
              <a:headEnd/>
              <a:tailEnd/>
            </a:ln>
          </p:spPr>
          <p:txBody>
            <a:bodyPr/>
            <a:lstStyle/>
            <a:p>
              <a:endParaRPr lang="it-IT"/>
            </a:p>
          </p:txBody>
        </p:sp>
        <p:sp>
          <p:nvSpPr>
            <p:cNvPr id="14361" name="Text Box 25"/>
            <p:cNvSpPr txBox="1">
              <a:spLocks noChangeArrowheads="1"/>
            </p:cNvSpPr>
            <p:nvPr/>
          </p:nvSpPr>
          <p:spPr bwMode="auto">
            <a:xfrm>
              <a:off x="4416" y="2352"/>
              <a:ext cx="144" cy="216"/>
            </a:xfrm>
            <a:prstGeom prst="rect">
              <a:avLst/>
            </a:prstGeom>
            <a:noFill/>
            <a:ln w="9525">
              <a:noFill/>
              <a:miter lim="800000"/>
              <a:headEnd/>
              <a:tailEnd/>
            </a:ln>
          </p:spPr>
          <p:txBody>
            <a:bodyPr lIns="0" rIns="0"/>
            <a:lstStyle/>
            <a:p>
              <a:pPr eaLnBrk="0" hangingPunct="0"/>
              <a:r>
                <a:rPr lang="it-IT" sz="1200" b="1" i="1">
                  <a:latin typeface="Arial" charset="0"/>
                </a:rPr>
                <a:t>Vs</a:t>
              </a:r>
            </a:p>
          </p:txBody>
        </p:sp>
      </p:grpSp>
      <p:grpSp>
        <p:nvGrpSpPr>
          <p:cNvPr id="14371" name="Group 35"/>
          <p:cNvGrpSpPr>
            <a:grpSpLocks/>
          </p:cNvGrpSpPr>
          <p:nvPr/>
        </p:nvGrpSpPr>
        <p:grpSpPr bwMode="auto">
          <a:xfrm>
            <a:off x="5611813" y="3276600"/>
            <a:ext cx="3227387" cy="2590800"/>
            <a:chOff x="3535" y="2623"/>
            <a:chExt cx="1593" cy="936"/>
          </a:xfrm>
        </p:grpSpPr>
        <p:sp>
          <p:nvSpPr>
            <p:cNvPr id="14363" name="Line 27"/>
            <p:cNvSpPr>
              <a:spLocks noChangeShapeType="1"/>
            </p:cNvSpPr>
            <p:nvPr/>
          </p:nvSpPr>
          <p:spPr bwMode="auto">
            <a:xfrm flipV="1">
              <a:off x="4192" y="2623"/>
              <a:ext cx="0" cy="936"/>
            </a:xfrm>
            <a:prstGeom prst="line">
              <a:avLst/>
            </a:prstGeom>
            <a:noFill/>
            <a:ln w="9525">
              <a:solidFill>
                <a:srgbClr val="000000"/>
              </a:solidFill>
              <a:round/>
              <a:headEnd/>
              <a:tailEnd type="triangle" w="med" len="med"/>
            </a:ln>
          </p:spPr>
          <p:txBody>
            <a:bodyPr/>
            <a:lstStyle/>
            <a:p>
              <a:endParaRPr lang="it-IT"/>
            </a:p>
          </p:txBody>
        </p:sp>
        <p:sp>
          <p:nvSpPr>
            <p:cNvPr id="14364" name="Line 28"/>
            <p:cNvSpPr>
              <a:spLocks noChangeShapeType="1"/>
            </p:cNvSpPr>
            <p:nvPr/>
          </p:nvSpPr>
          <p:spPr bwMode="auto">
            <a:xfrm rot="5400000" flipV="1">
              <a:off x="4264" y="2623"/>
              <a:ext cx="0" cy="1440"/>
            </a:xfrm>
            <a:prstGeom prst="line">
              <a:avLst/>
            </a:prstGeom>
            <a:noFill/>
            <a:ln w="9525">
              <a:solidFill>
                <a:srgbClr val="000000"/>
              </a:solidFill>
              <a:round/>
              <a:headEnd/>
              <a:tailEnd type="triangle" w="med" len="med"/>
            </a:ln>
          </p:spPr>
          <p:txBody>
            <a:bodyPr/>
            <a:lstStyle/>
            <a:p>
              <a:endParaRPr lang="it-IT"/>
            </a:p>
          </p:txBody>
        </p:sp>
        <p:sp>
          <p:nvSpPr>
            <p:cNvPr id="14365" name="Text Box 29"/>
            <p:cNvSpPr txBox="1">
              <a:spLocks noChangeArrowheads="1"/>
            </p:cNvSpPr>
            <p:nvPr/>
          </p:nvSpPr>
          <p:spPr bwMode="auto">
            <a:xfrm>
              <a:off x="4984" y="3271"/>
              <a:ext cx="144" cy="216"/>
            </a:xfrm>
            <a:prstGeom prst="rect">
              <a:avLst/>
            </a:prstGeom>
            <a:noFill/>
            <a:ln w="9525">
              <a:noFill/>
              <a:miter lim="800000"/>
              <a:headEnd/>
              <a:tailEnd/>
            </a:ln>
          </p:spPr>
          <p:txBody>
            <a:bodyPr lIns="0" rIns="0"/>
            <a:lstStyle/>
            <a:p>
              <a:pPr eaLnBrk="0" hangingPunct="0"/>
              <a:r>
                <a:rPr lang="it-IT" sz="1400" b="1">
                  <a:latin typeface="Arial" charset="0"/>
                </a:rPr>
                <a:t>V</a:t>
              </a:r>
            </a:p>
          </p:txBody>
        </p:sp>
        <p:sp>
          <p:nvSpPr>
            <p:cNvPr id="14366" name="Text Box 30"/>
            <p:cNvSpPr txBox="1">
              <a:spLocks noChangeArrowheads="1"/>
            </p:cNvSpPr>
            <p:nvPr/>
          </p:nvSpPr>
          <p:spPr bwMode="auto">
            <a:xfrm>
              <a:off x="3976" y="2623"/>
              <a:ext cx="144" cy="216"/>
            </a:xfrm>
            <a:prstGeom prst="rect">
              <a:avLst/>
            </a:prstGeom>
            <a:noFill/>
            <a:ln w="9525">
              <a:noFill/>
              <a:miter lim="800000"/>
              <a:headEnd/>
              <a:tailEnd/>
            </a:ln>
          </p:spPr>
          <p:txBody>
            <a:bodyPr lIns="0" rIns="0"/>
            <a:lstStyle/>
            <a:p>
              <a:pPr eaLnBrk="0" hangingPunct="0"/>
              <a:r>
                <a:rPr lang="it-IT" sz="1400" b="1">
                  <a:latin typeface="Arial" charset="0"/>
                </a:rPr>
                <a:t>I</a:t>
              </a:r>
            </a:p>
          </p:txBody>
        </p:sp>
        <p:sp>
          <p:nvSpPr>
            <p:cNvPr id="14367" name="Line 31"/>
            <p:cNvSpPr>
              <a:spLocks noChangeShapeType="1"/>
            </p:cNvSpPr>
            <p:nvPr/>
          </p:nvSpPr>
          <p:spPr bwMode="auto">
            <a:xfrm>
              <a:off x="3535" y="3342"/>
              <a:ext cx="757" cy="0"/>
            </a:xfrm>
            <a:prstGeom prst="line">
              <a:avLst/>
            </a:prstGeom>
            <a:noFill/>
            <a:ln w="28575">
              <a:solidFill>
                <a:srgbClr val="000000"/>
              </a:solidFill>
              <a:round/>
              <a:headEnd/>
              <a:tailEnd/>
            </a:ln>
          </p:spPr>
          <p:txBody>
            <a:bodyPr/>
            <a:lstStyle/>
            <a:p>
              <a:endParaRPr lang="it-IT"/>
            </a:p>
          </p:txBody>
        </p:sp>
        <p:sp>
          <p:nvSpPr>
            <p:cNvPr id="14368" name="Line 32"/>
            <p:cNvSpPr>
              <a:spLocks noChangeShapeType="1"/>
            </p:cNvSpPr>
            <p:nvPr/>
          </p:nvSpPr>
          <p:spPr bwMode="auto">
            <a:xfrm rot="16200000">
              <a:off x="4063" y="2926"/>
              <a:ext cx="648" cy="186"/>
            </a:xfrm>
            <a:prstGeom prst="line">
              <a:avLst/>
            </a:prstGeom>
            <a:noFill/>
            <a:ln w="28575">
              <a:solidFill>
                <a:srgbClr val="000000"/>
              </a:solidFill>
              <a:round/>
              <a:headEnd/>
              <a:tailEnd/>
            </a:ln>
          </p:spPr>
          <p:txBody>
            <a:bodyPr/>
            <a:lstStyle/>
            <a:p>
              <a:endParaRPr lang="it-IT"/>
            </a:p>
          </p:txBody>
        </p:sp>
        <p:sp>
          <p:nvSpPr>
            <p:cNvPr id="14369" name="Text Box 33"/>
            <p:cNvSpPr txBox="1">
              <a:spLocks noChangeArrowheads="1"/>
            </p:cNvSpPr>
            <p:nvPr/>
          </p:nvSpPr>
          <p:spPr bwMode="auto">
            <a:xfrm>
              <a:off x="4320" y="3312"/>
              <a:ext cx="144" cy="216"/>
            </a:xfrm>
            <a:prstGeom prst="rect">
              <a:avLst/>
            </a:prstGeom>
            <a:noFill/>
            <a:ln w="9525">
              <a:noFill/>
              <a:miter lim="800000"/>
              <a:headEnd/>
              <a:tailEnd/>
            </a:ln>
          </p:spPr>
          <p:txBody>
            <a:bodyPr lIns="0" rIns="0"/>
            <a:lstStyle/>
            <a:p>
              <a:pPr eaLnBrk="0" hangingPunct="0"/>
              <a:r>
                <a:rPr lang="it-IT" sz="1200" b="1" i="1">
                  <a:latin typeface="Arial" charset="0"/>
                </a:rPr>
                <a:t>Vs</a:t>
              </a:r>
            </a:p>
          </p:txBody>
        </p:sp>
        <p:sp>
          <p:nvSpPr>
            <p:cNvPr id="14370" name="Text Box 34"/>
            <p:cNvSpPr txBox="1">
              <a:spLocks noChangeArrowheads="1"/>
            </p:cNvSpPr>
            <p:nvPr/>
          </p:nvSpPr>
          <p:spPr bwMode="auto">
            <a:xfrm>
              <a:off x="4480" y="2839"/>
              <a:ext cx="144" cy="216"/>
            </a:xfrm>
            <a:prstGeom prst="rect">
              <a:avLst/>
            </a:prstGeom>
            <a:noFill/>
            <a:ln w="9525">
              <a:noFill/>
              <a:miter lim="800000"/>
              <a:headEnd/>
              <a:tailEnd/>
            </a:ln>
          </p:spPr>
          <p:txBody>
            <a:bodyPr lIns="0" rIns="0"/>
            <a:lstStyle/>
            <a:p>
              <a:pPr eaLnBrk="0" hangingPunct="0"/>
              <a:r>
                <a:rPr lang="it-IT" sz="1200" b="1" i="1">
                  <a:latin typeface="Arial" charset="0"/>
                </a:rPr>
                <a:t>r</a:t>
              </a:r>
              <a:r>
                <a:rPr lang="it-IT" sz="1200" b="1" i="1" baseline="-25000">
                  <a:latin typeface="Arial" charset="0"/>
                </a:rPr>
                <a:t>d</a:t>
              </a:r>
              <a:endParaRPr lang="it-IT" sz="1200" b="1" i="1">
                <a:latin typeface="Arial"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7544" y="260648"/>
            <a:ext cx="7772400" cy="609600"/>
          </a:xfrm>
        </p:spPr>
        <p:txBody>
          <a:bodyPr/>
          <a:lstStyle/>
          <a:p>
            <a:r>
              <a:rPr lang="it-IT" sz="4800" b="1" dirty="0">
                <a:solidFill>
                  <a:schemeClr val="accent2"/>
                </a:solidFill>
                <a:latin typeface="Berlin Sans FB Demi" pitchFamily="34" charset="0"/>
              </a:rPr>
              <a:t>DIODO </a:t>
            </a:r>
            <a:endParaRPr lang="it-IT" sz="3200" b="1" dirty="0">
              <a:solidFill>
                <a:schemeClr val="accent2"/>
              </a:solidFill>
              <a:latin typeface="Berlin Sans FB Demi" pitchFamily="34" charset="0"/>
            </a:endParaRPr>
          </a:p>
        </p:txBody>
      </p:sp>
      <p:sp>
        <p:nvSpPr>
          <p:cNvPr id="15380" name="Text Box 20"/>
          <p:cNvSpPr txBox="1">
            <a:spLocks noChangeArrowheads="1"/>
          </p:cNvSpPr>
          <p:nvPr/>
        </p:nvSpPr>
        <p:spPr bwMode="auto">
          <a:xfrm>
            <a:off x="467544" y="1268760"/>
            <a:ext cx="7939608" cy="3785652"/>
          </a:xfrm>
          <a:prstGeom prst="rect">
            <a:avLst/>
          </a:prstGeom>
          <a:noFill/>
          <a:ln w="9525">
            <a:noFill/>
            <a:miter lim="800000"/>
            <a:headEnd/>
            <a:tailEnd/>
          </a:ln>
          <a:effectLst/>
        </p:spPr>
        <p:txBody>
          <a:bodyPr wrap="square">
            <a:spAutoFit/>
          </a:bodyPr>
          <a:lstStyle/>
          <a:p>
            <a:pPr algn="just">
              <a:spcBef>
                <a:spcPct val="50000"/>
              </a:spcBef>
            </a:pPr>
            <a:r>
              <a:rPr lang="it-IT" dirty="0">
                <a:latin typeface="Arial" charset="0"/>
              </a:rPr>
              <a:t>Alla luce di quanto esposto in precedenza si può definire un diodo come un elemento circuitale comandato dalla tensione. Infatti quando la tensione applicata al diodo supera un determinato valore, variabile a secondo la caratteristica considerata, si permette la circolazione della corrente nel circuito e di conseguenza si ottiene una d.d.p. ai capi del carico. Si ricorda che la conduzione avviene </a:t>
            </a:r>
            <a:r>
              <a:rPr lang="it-IT" i="1" u="sng" dirty="0">
                <a:latin typeface="Arial" charset="0"/>
              </a:rPr>
              <a:t>sempre</a:t>
            </a:r>
            <a:r>
              <a:rPr lang="it-IT" dirty="0">
                <a:latin typeface="Arial" charset="0"/>
              </a:rPr>
              <a:t> quando la  tensione ai capi del diodo cambia polarità, quindi non si può controllare in nessun modo se non agendo sul segnale in ingresso al circuito.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6">
                    <a:lumMod val="75000"/>
                  </a:schemeClr>
                </a:solidFill>
              </a:rPr>
              <a:t>Raddrizzatore a singola semionda</a:t>
            </a:r>
            <a:endParaRPr lang="it-IT" dirty="0">
              <a:solidFill>
                <a:schemeClr val="accent6">
                  <a:lumMod val="75000"/>
                </a:schemeClr>
              </a:solidFill>
            </a:endParaRPr>
          </a:p>
        </p:txBody>
      </p:sp>
      <p:sp>
        <p:nvSpPr>
          <p:cNvPr id="3" name="Segnaposto contenuto 2"/>
          <p:cNvSpPr>
            <a:spLocks noGrp="1"/>
          </p:cNvSpPr>
          <p:nvPr>
            <p:ph idx="1"/>
          </p:nvPr>
        </p:nvSpPr>
        <p:spPr/>
        <p:txBody>
          <a:bodyPr/>
          <a:lstStyle/>
          <a:p>
            <a:pPr marL="0" indent="0" algn="just">
              <a:buNone/>
            </a:pPr>
            <a:r>
              <a:rPr lang="it-IT" sz="2400" dirty="0"/>
              <a:t>Analizziamo ora il circuito in figura, dove Vin è un generatore di tensione alternata sinusoidale</a:t>
            </a:r>
            <a:r>
              <a:rPr lang="it-IT" sz="2400" dirty="0" smtClean="0"/>
              <a:t>:</a:t>
            </a:r>
          </a:p>
          <a:p>
            <a:pPr algn="just"/>
            <a:r>
              <a:rPr lang="it-IT" sz="2400" dirty="0"/>
              <a:t>Durante la semionda positiva di Vin, il diodo conduce (è in polarizzazione diretta). Ipotizzando per semplicità che il diodo si comporti idealmente come un cortocircuito in polarizzazione diretta, durante la semionda positiva la tensione su </a:t>
            </a:r>
            <a:r>
              <a:rPr lang="it-IT" sz="2400"/>
              <a:t>R </a:t>
            </a:r>
            <a:r>
              <a:rPr lang="it-IT" sz="2400" smtClean="0"/>
              <a:t>e’ identica </a:t>
            </a:r>
            <a:r>
              <a:rPr lang="it-IT" sz="2400" dirty="0"/>
              <a:t>dunque alla tensione Vin.</a:t>
            </a:r>
          </a:p>
          <a:p>
            <a:pPr algn="just"/>
            <a:r>
              <a:rPr lang="it-IT" sz="2400" dirty="0"/>
              <a:t>Viceversa, durante la semionda negativa di Vin, il diodo è in polarizzazione inversa e si comporta perciò come un </a:t>
            </a:r>
            <a:r>
              <a:rPr lang="it-IT" sz="2400" dirty="0" smtClean="0"/>
              <a:t>interruttore </a:t>
            </a:r>
            <a:r>
              <a:rPr lang="it-IT" sz="2400" dirty="0"/>
              <a:t>aperto. Di conseguenza nel circuito non passa corrente e la tensione su R è zero.</a:t>
            </a:r>
          </a:p>
          <a:p>
            <a:pPr marL="0" indent="0" algn="just">
              <a:buNone/>
            </a:pPr>
            <a:endParaRPr lang="it-IT" dirty="0"/>
          </a:p>
        </p:txBody>
      </p:sp>
    </p:spTree>
    <p:extLst>
      <p:ext uri="{BB962C8B-B14F-4D97-AF65-F5344CB8AC3E}">
        <p14:creationId xmlns:p14="http://schemas.microsoft.com/office/powerpoint/2010/main" xmlns="" val="835591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6">
                    <a:lumMod val="75000"/>
                  </a:schemeClr>
                </a:solidFill>
              </a:rPr>
              <a:t>Raddrizzatore a singola semionda</a:t>
            </a:r>
            <a:endParaRPr lang="it-IT" dirty="0">
              <a:solidFill>
                <a:schemeClr val="accent6">
                  <a:lumMod val="75000"/>
                </a:schemeClr>
              </a:solidFill>
            </a:endParaRPr>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22012" y="2206376"/>
            <a:ext cx="3380666" cy="1798688"/>
          </a:xfrm>
        </p:spPr>
      </p:pic>
      <p:pic>
        <p:nvPicPr>
          <p:cNvPr id="5" name="Immagin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583360" y="2996952"/>
            <a:ext cx="5475624" cy="3746870"/>
          </a:xfrm>
          <a:prstGeom prst="rect">
            <a:avLst/>
          </a:prstGeom>
        </p:spPr>
      </p:pic>
    </p:spTree>
    <p:extLst>
      <p:ext uri="{BB962C8B-B14F-4D97-AF65-F5344CB8AC3E}">
        <p14:creationId xmlns:p14="http://schemas.microsoft.com/office/powerpoint/2010/main" xmlns="" val="1826010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chemeClr val="accent6">
                    <a:lumMod val="75000"/>
                  </a:schemeClr>
                </a:solidFill>
              </a:rPr>
              <a:t>Raddrizzatore a </a:t>
            </a:r>
            <a:r>
              <a:rPr lang="it-IT" dirty="0" smtClean="0">
                <a:solidFill>
                  <a:schemeClr val="accent6">
                    <a:lumMod val="75000"/>
                  </a:schemeClr>
                </a:solidFill>
              </a:rPr>
              <a:t>doppia </a:t>
            </a:r>
            <a:r>
              <a:rPr lang="it-IT" dirty="0">
                <a:solidFill>
                  <a:schemeClr val="accent6">
                    <a:lumMod val="75000"/>
                  </a:schemeClr>
                </a:solidFill>
              </a:rPr>
              <a:t>semionda</a:t>
            </a:r>
            <a:endParaRPr lang="it-IT" dirty="0"/>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403363" y="3429000"/>
            <a:ext cx="6337273" cy="333030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5" name="CasellaDiTesto 4"/>
          <p:cNvSpPr txBox="1"/>
          <p:nvPr/>
        </p:nvSpPr>
        <p:spPr>
          <a:xfrm>
            <a:off x="576671" y="1805970"/>
            <a:ext cx="7990656" cy="1569660"/>
          </a:xfrm>
          <a:prstGeom prst="rect">
            <a:avLst/>
          </a:prstGeom>
          <a:noFill/>
        </p:spPr>
        <p:txBody>
          <a:bodyPr wrap="square" rtlCol="0">
            <a:spAutoFit/>
          </a:bodyPr>
          <a:lstStyle/>
          <a:p>
            <a:r>
              <a:rPr lang="it-IT" dirty="0"/>
              <a:t>Analizziamo ora il circuito in figura, dove Vin è un generatore di tensione alternata sinusoidale</a:t>
            </a:r>
            <a:r>
              <a:rPr lang="it-IT" dirty="0" smtClean="0"/>
              <a:t>:</a:t>
            </a:r>
          </a:p>
          <a:p>
            <a:r>
              <a:rPr lang="it-IT" dirty="0"/>
              <a:t>Questa particolare struttura di collegamento di quattro diodi si dice a ponte o, più precisamente, </a:t>
            </a:r>
            <a:r>
              <a:rPr lang="it-IT" b="1" dirty="0"/>
              <a:t>a ponte di </a:t>
            </a:r>
            <a:r>
              <a:rPr lang="it-IT" b="1" dirty="0" err="1"/>
              <a:t>Graetz</a:t>
            </a:r>
            <a:r>
              <a:rPr lang="it-IT" dirty="0"/>
              <a:t>.</a:t>
            </a:r>
          </a:p>
        </p:txBody>
      </p:sp>
    </p:spTree>
    <p:extLst>
      <p:ext uri="{BB962C8B-B14F-4D97-AF65-F5344CB8AC3E}">
        <p14:creationId xmlns:p14="http://schemas.microsoft.com/office/powerpoint/2010/main" xmlns="" val="1479144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799" y="376546"/>
            <a:ext cx="7772400" cy="1143000"/>
          </a:xfrm>
        </p:spPr>
        <p:txBody>
          <a:bodyPr/>
          <a:lstStyle/>
          <a:p>
            <a:r>
              <a:rPr lang="it-IT" dirty="0">
                <a:solidFill>
                  <a:schemeClr val="accent6">
                    <a:lumMod val="75000"/>
                  </a:schemeClr>
                </a:solidFill>
              </a:rPr>
              <a:t>Raddrizzatore a </a:t>
            </a:r>
            <a:r>
              <a:rPr lang="it-IT" dirty="0" smtClean="0">
                <a:solidFill>
                  <a:schemeClr val="accent6">
                    <a:lumMod val="75000"/>
                  </a:schemeClr>
                </a:solidFill>
              </a:rPr>
              <a:t>doppia </a:t>
            </a:r>
            <a:r>
              <a:rPr lang="it-IT" dirty="0">
                <a:solidFill>
                  <a:schemeClr val="accent6">
                    <a:lumMod val="75000"/>
                  </a:schemeClr>
                </a:solidFill>
              </a:rPr>
              <a:t>semionda</a:t>
            </a:r>
            <a:endParaRPr lang="it-IT" dirty="0"/>
          </a:p>
        </p:txBody>
      </p:sp>
      <p:pic>
        <p:nvPicPr>
          <p:cNvPr id="5" name="Segnaposto contenuto 4"/>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357158" y="3071810"/>
            <a:ext cx="5324425" cy="364767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CasellaDiTesto 5"/>
          <p:cNvSpPr txBox="1"/>
          <p:nvPr/>
        </p:nvSpPr>
        <p:spPr>
          <a:xfrm>
            <a:off x="431539" y="1379363"/>
            <a:ext cx="8280920" cy="1569660"/>
          </a:xfrm>
          <a:prstGeom prst="rect">
            <a:avLst/>
          </a:prstGeom>
          <a:noFill/>
        </p:spPr>
        <p:txBody>
          <a:bodyPr wrap="square" rtlCol="0">
            <a:spAutoFit/>
          </a:bodyPr>
          <a:lstStyle/>
          <a:p>
            <a:pPr algn="just"/>
            <a:r>
              <a:rPr lang="it-IT" dirty="0"/>
              <a:t>Analizzando il verso delle correnti nel circuito (</a:t>
            </a:r>
            <a:r>
              <a:rPr lang="it-IT" dirty="0" smtClean="0"/>
              <a:t>frecce </a:t>
            </a:r>
            <a:r>
              <a:rPr lang="it-IT" dirty="0"/>
              <a:t>in rosso) osserviamo che durante la semionda positiva di Vin conducono (sono polarizzati direttamente) i diodi D2 e D4, mentre i </a:t>
            </a:r>
            <a:r>
              <a:rPr lang="it-IT" dirty="0" smtClean="0"/>
              <a:t>diodi </a:t>
            </a:r>
            <a:r>
              <a:rPr lang="it-IT" dirty="0"/>
              <a:t>D1 e D3 (in grigio) sono polarizzati inversamente.</a:t>
            </a:r>
          </a:p>
        </p:txBody>
      </p:sp>
      <p:sp>
        <p:nvSpPr>
          <p:cNvPr id="7" name="CasellaDiTesto 6"/>
          <p:cNvSpPr txBox="1"/>
          <p:nvPr/>
        </p:nvSpPr>
        <p:spPr>
          <a:xfrm>
            <a:off x="5724128" y="3356992"/>
            <a:ext cx="3168352" cy="2677656"/>
          </a:xfrm>
          <a:prstGeom prst="rect">
            <a:avLst/>
          </a:prstGeom>
          <a:noFill/>
        </p:spPr>
        <p:txBody>
          <a:bodyPr wrap="square" rtlCol="0">
            <a:spAutoFit/>
          </a:bodyPr>
          <a:lstStyle/>
          <a:p>
            <a:pPr algn="just"/>
            <a:r>
              <a:rPr lang="it-IT" dirty="0"/>
              <a:t>Osservando il verso della corrente che passa nella resistenza R, concludiamo che la tensione su R è positiva nel verso indicato dalla freccia di </a:t>
            </a:r>
            <a:r>
              <a:rPr lang="it-IT" dirty="0" err="1"/>
              <a:t>Vout</a:t>
            </a:r>
            <a:r>
              <a:rPr lang="it-IT" dirty="0"/>
              <a:t>.</a:t>
            </a:r>
          </a:p>
        </p:txBody>
      </p:sp>
      <p:sp>
        <p:nvSpPr>
          <p:cNvPr id="8" name="CasellaDiTesto 7"/>
          <p:cNvSpPr txBox="1"/>
          <p:nvPr/>
        </p:nvSpPr>
        <p:spPr>
          <a:xfrm>
            <a:off x="928662" y="4071942"/>
            <a:ext cx="357790" cy="461665"/>
          </a:xfrm>
          <a:prstGeom prst="rect">
            <a:avLst/>
          </a:prstGeom>
          <a:noFill/>
        </p:spPr>
        <p:txBody>
          <a:bodyPr wrap="none" rtlCol="0">
            <a:spAutoFit/>
          </a:bodyPr>
          <a:lstStyle/>
          <a:p>
            <a:r>
              <a:rPr lang="en-GB" b="1" dirty="0" smtClean="0">
                <a:solidFill>
                  <a:srgbClr val="FF0000"/>
                </a:solidFill>
              </a:rPr>
              <a:t>+</a:t>
            </a:r>
            <a:endParaRPr lang="en-GB" b="1" dirty="0">
              <a:solidFill>
                <a:srgbClr val="FF0000"/>
              </a:solidFill>
            </a:endParaRPr>
          </a:p>
        </p:txBody>
      </p:sp>
      <p:sp>
        <p:nvSpPr>
          <p:cNvPr id="9" name="CasellaDiTesto 8"/>
          <p:cNvSpPr txBox="1"/>
          <p:nvPr/>
        </p:nvSpPr>
        <p:spPr>
          <a:xfrm>
            <a:off x="1000100" y="4643446"/>
            <a:ext cx="287258"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10" name="CasellaDiTesto 9"/>
          <p:cNvSpPr txBox="1"/>
          <p:nvPr/>
        </p:nvSpPr>
        <p:spPr>
          <a:xfrm>
            <a:off x="3929058" y="5143512"/>
            <a:ext cx="287258"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11" name="CasellaDiTesto 10"/>
          <p:cNvSpPr txBox="1"/>
          <p:nvPr/>
        </p:nvSpPr>
        <p:spPr>
          <a:xfrm>
            <a:off x="3929058" y="4572008"/>
            <a:ext cx="357790" cy="461665"/>
          </a:xfrm>
          <a:prstGeom prst="rect">
            <a:avLst/>
          </a:prstGeom>
          <a:noFill/>
        </p:spPr>
        <p:txBody>
          <a:bodyPr wrap="none" rtlCol="0">
            <a:spAutoFit/>
          </a:bodyPr>
          <a:lstStyle/>
          <a:p>
            <a:r>
              <a:rPr lang="en-GB" b="1" dirty="0" smtClean="0">
                <a:solidFill>
                  <a:srgbClr val="FF0000"/>
                </a:solidFill>
              </a:rPr>
              <a:t>+</a:t>
            </a:r>
            <a:endParaRPr lang="en-GB" b="1" dirty="0">
              <a:solidFill>
                <a:srgbClr val="FF0000"/>
              </a:solidFill>
            </a:endParaRPr>
          </a:p>
        </p:txBody>
      </p:sp>
      <p:sp>
        <p:nvSpPr>
          <p:cNvPr id="12" name="CasellaDiTesto 11"/>
          <p:cNvSpPr txBox="1"/>
          <p:nvPr/>
        </p:nvSpPr>
        <p:spPr>
          <a:xfrm>
            <a:off x="2857488" y="3643314"/>
            <a:ext cx="357790" cy="461665"/>
          </a:xfrm>
          <a:prstGeom prst="rect">
            <a:avLst/>
          </a:prstGeom>
          <a:noFill/>
        </p:spPr>
        <p:txBody>
          <a:bodyPr wrap="none" rtlCol="0">
            <a:spAutoFit/>
          </a:bodyPr>
          <a:lstStyle/>
          <a:p>
            <a:r>
              <a:rPr lang="en-GB" b="1" dirty="0" smtClean="0">
                <a:solidFill>
                  <a:srgbClr val="FF0000"/>
                </a:solidFill>
              </a:rPr>
              <a:t>+</a:t>
            </a:r>
            <a:endParaRPr lang="en-GB" b="1" dirty="0">
              <a:solidFill>
                <a:srgbClr val="FF0000"/>
              </a:solidFill>
            </a:endParaRPr>
          </a:p>
        </p:txBody>
      </p:sp>
      <p:sp>
        <p:nvSpPr>
          <p:cNvPr id="13" name="CasellaDiTesto 12"/>
          <p:cNvSpPr txBox="1"/>
          <p:nvPr/>
        </p:nvSpPr>
        <p:spPr>
          <a:xfrm>
            <a:off x="2714612" y="4929198"/>
            <a:ext cx="287258"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Tree>
    <p:extLst>
      <p:ext uri="{BB962C8B-B14F-4D97-AF65-F5344CB8AC3E}">
        <p14:creationId xmlns:p14="http://schemas.microsoft.com/office/powerpoint/2010/main" xmlns="" val="2313539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5799" y="260648"/>
            <a:ext cx="7772400" cy="1143000"/>
          </a:xfrm>
        </p:spPr>
        <p:txBody>
          <a:bodyPr/>
          <a:lstStyle/>
          <a:p>
            <a:r>
              <a:rPr lang="it-IT" dirty="0">
                <a:solidFill>
                  <a:schemeClr val="accent6">
                    <a:lumMod val="75000"/>
                  </a:schemeClr>
                </a:solidFill>
              </a:rPr>
              <a:t>Raddrizzatore a </a:t>
            </a:r>
            <a:r>
              <a:rPr lang="it-IT" dirty="0" smtClean="0">
                <a:solidFill>
                  <a:schemeClr val="accent6">
                    <a:lumMod val="75000"/>
                  </a:schemeClr>
                </a:solidFill>
              </a:rPr>
              <a:t>doppia </a:t>
            </a:r>
            <a:r>
              <a:rPr lang="it-IT" dirty="0">
                <a:solidFill>
                  <a:schemeClr val="accent6">
                    <a:lumMod val="75000"/>
                  </a:schemeClr>
                </a:solidFill>
              </a:rPr>
              <a:t>semionda</a:t>
            </a:r>
            <a:endParaRPr lang="it-IT" dirty="0"/>
          </a:p>
        </p:txBody>
      </p:sp>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85720" y="3286124"/>
            <a:ext cx="5976664" cy="326285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CasellaDiTesto 5"/>
          <p:cNvSpPr txBox="1"/>
          <p:nvPr/>
        </p:nvSpPr>
        <p:spPr>
          <a:xfrm>
            <a:off x="323527" y="1403648"/>
            <a:ext cx="8496943" cy="1631216"/>
          </a:xfrm>
          <a:prstGeom prst="rect">
            <a:avLst/>
          </a:prstGeom>
          <a:noFill/>
        </p:spPr>
        <p:txBody>
          <a:bodyPr wrap="square" rtlCol="0">
            <a:spAutoFit/>
          </a:bodyPr>
          <a:lstStyle/>
          <a:p>
            <a:pPr algn="just"/>
            <a:r>
              <a:rPr lang="it-IT" sz="2000" dirty="0"/>
              <a:t>Durante la semionda negativa di Vin invece, i diodi D1 e D3 sono polarizzati direttamente, mentre D2 e D4 sono in polarizzazione inversa (in grigio in figura</a:t>
            </a:r>
            <a:r>
              <a:rPr lang="it-IT" sz="2000" dirty="0" smtClean="0"/>
              <a:t>).</a:t>
            </a:r>
          </a:p>
          <a:p>
            <a:pPr algn="just"/>
            <a:r>
              <a:rPr lang="it-IT" sz="2000" dirty="0"/>
              <a:t>Si osservi che la freccia della corrente (in rosso) attraversa la resistenza R sempre nello stesso verso</a:t>
            </a:r>
            <a:r>
              <a:rPr lang="it-IT" sz="2000" dirty="0" smtClean="0"/>
              <a:t>: </a:t>
            </a:r>
            <a:r>
              <a:rPr lang="it-IT" sz="2000" dirty="0"/>
              <a:t>ciò implica che la tensione su R mantiene la stessa polarità di prima (ovvero rimane positiva) anche durante la semionda negativa di Vin. </a:t>
            </a:r>
          </a:p>
        </p:txBody>
      </p:sp>
      <p:sp>
        <p:nvSpPr>
          <p:cNvPr id="7" name="CasellaDiTesto 6"/>
          <p:cNvSpPr txBox="1"/>
          <p:nvPr/>
        </p:nvSpPr>
        <p:spPr>
          <a:xfrm>
            <a:off x="6372200" y="3204344"/>
            <a:ext cx="2592288" cy="3477875"/>
          </a:xfrm>
          <a:prstGeom prst="rect">
            <a:avLst/>
          </a:prstGeom>
          <a:noFill/>
        </p:spPr>
        <p:txBody>
          <a:bodyPr wrap="square" rtlCol="0">
            <a:spAutoFit/>
          </a:bodyPr>
          <a:lstStyle/>
          <a:p>
            <a:pPr algn="just"/>
            <a:r>
              <a:rPr lang="it-IT" sz="2200" dirty="0" smtClean="0"/>
              <a:t>In </a:t>
            </a:r>
            <a:r>
              <a:rPr lang="it-IT" sz="2200" dirty="0"/>
              <a:t>altre parole: anche quando Vin cambia di segno, a causa del comportamento dei diodi, la corrente scorre in R sempre nello stesso verso e dunque la tensione su R mantiene lo stesso segno.</a:t>
            </a:r>
          </a:p>
        </p:txBody>
      </p:sp>
      <p:sp>
        <p:nvSpPr>
          <p:cNvPr id="8" name="CasellaDiTesto 7"/>
          <p:cNvSpPr txBox="1"/>
          <p:nvPr/>
        </p:nvSpPr>
        <p:spPr>
          <a:xfrm>
            <a:off x="1214414" y="4143380"/>
            <a:ext cx="287258"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9" name="CasellaDiTesto 8"/>
          <p:cNvSpPr txBox="1"/>
          <p:nvPr/>
        </p:nvSpPr>
        <p:spPr>
          <a:xfrm>
            <a:off x="3000364" y="3786190"/>
            <a:ext cx="287258"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10" name="CasellaDiTesto 9"/>
          <p:cNvSpPr txBox="1"/>
          <p:nvPr/>
        </p:nvSpPr>
        <p:spPr>
          <a:xfrm>
            <a:off x="4429124" y="5286388"/>
            <a:ext cx="287258"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11" name="CasellaDiTesto 10"/>
          <p:cNvSpPr txBox="1"/>
          <p:nvPr/>
        </p:nvSpPr>
        <p:spPr>
          <a:xfrm>
            <a:off x="1214414" y="4857760"/>
            <a:ext cx="357790"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12" name="CasellaDiTesto 11"/>
          <p:cNvSpPr txBox="1"/>
          <p:nvPr/>
        </p:nvSpPr>
        <p:spPr>
          <a:xfrm>
            <a:off x="3000364" y="5072074"/>
            <a:ext cx="357790"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
        <p:nvSpPr>
          <p:cNvPr id="13" name="CasellaDiTesto 12"/>
          <p:cNvSpPr txBox="1"/>
          <p:nvPr/>
        </p:nvSpPr>
        <p:spPr>
          <a:xfrm>
            <a:off x="4429124" y="4714884"/>
            <a:ext cx="357790" cy="461665"/>
          </a:xfrm>
          <a:prstGeom prst="rect">
            <a:avLst/>
          </a:prstGeom>
          <a:noFill/>
        </p:spPr>
        <p:txBody>
          <a:bodyPr wrap="none" rtlCol="0">
            <a:spAutoFit/>
          </a:bodyPr>
          <a:lstStyle/>
          <a:p>
            <a:r>
              <a:rPr lang="en-GB" dirty="0" smtClean="0">
                <a:solidFill>
                  <a:srgbClr val="FF0000"/>
                </a:solidFill>
              </a:rPr>
              <a:t>+</a:t>
            </a:r>
            <a:endParaRPr lang="en-GB" dirty="0">
              <a:solidFill>
                <a:srgbClr val="FF0000"/>
              </a:solidFill>
            </a:endParaRPr>
          </a:p>
        </p:txBody>
      </p:sp>
    </p:spTree>
    <p:extLst>
      <p:ext uri="{BB962C8B-B14F-4D97-AF65-F5344CB8AC3E}">
        <p14:creationId xmlns:p14="http://schemas.microsoft.com/office/powerpoint/2010/main" xmlns="" val="33780772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xmlns="" val="287737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xmlns="" val="2843597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685800" y="228600"/>
            <a:ext cx="7772400" cy="457200"/>
          </a:xfrm>
        </p:spPr>
        <p:txBody>
          <a:bodyPr/>
          <a:lstStyle/>
          <a:p>
            <a:pPr algn="l"/>
            <a:r>
              <a:rPr lang="it-IT" sz="4800" b="1">
                <a:solidFill>
                  <a:schemeClr val="accent2"/>
                </a:solidFill>
                <a:latin typeface="Berlin Sans FB Demi" pitchFamily="34" charset="0"/>
              </a:rPr>
              <a:t>Semiconduttori</a:t>
            </a:r>
          </a:p>
        </p:txBody>
      </p:sp>
      <p:sp>
        <p:nvSpPr>
          <p:cNvPr id="18436" name="Text Box 1028"/>
          <p:cNvSpPr txBox="1">
            <a:spLocks noChangeArrowheads="1"/>
          </p:cNvSpPr>
          <p:nvPr/>
        </p:nvSpPr>
        <p:spPr bwMode="auto">
          <a:xfrm>
            <a:off x="762000" y="1066800"/>
            <a:ext cx="7924800" cy="4664075"/>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I principali componenti elettronici si basano su semiconduttori (silicio o </a:t>
            </a:r>
            <a:r>
              <a:rPr lang="it-IT" sz="2000" dirty="0" smtClean="0">
                <a:latin typeface="Arial" charset="0"/>
              </a:rPr>
              <a:t>germanio) </a:t>
            </a:r>
            <a:r>
              <a:rPr lang="it-IT" sz="2000" dirty="0">
                <a:latin typeface="Arial" charset="0"/>
              </a:rPr>
              <a:t>che hanno subito il trattamento del drogaggio. In tal caso si parla di </a:t>
            </a:r>
            <a:r>
              <a:rPr lang="it-IT" sz="2000" b="1" i="1" dirty="0">
                <a:latin typeface="Arial" charset="0"/>
              </a:rPr>
              <a:t>semiconduttori di tipo p</a:t>
            </a:r>
            <a:r>
              <a:rPr lang="it-IT" sz="2000" dirty="0">
                <a:latin typeface="Arial" charset="0"/>
              </a:rPr>
              <a:t>, dove sono presenti in maggioranza cariche positive, esattamente </a:t>
            </a:r>
            <a:r>
              <a:rPr lang="it-IT" sz="2000" i="1" dirty="0">
                <a:latin typeface="Arial" charset="0"/>
              </a:rPr>
              <a:t>lacune.</a:t>
            </a:r>
            <a:r>
              <a:rPr lang="it-IT" sz="2000" b="1" dirty="0">
                <a:latin typeface="Arial" charset="0"/>
              </a:rPr>
              <a:t> </a:t>
            </a:r>
            <a:r>
              <a:rPr lang="it-IT" sz="2000" dirty="0">
                <a:latin typeface="Arial" charset="0"/>
              </a:rPr>
              <a:t>Si parla  invece di </a:t>
            </a:r>
            <a:r>
              <a:rPr lang="it-IT" sz="2000" b="1" i="1" dirty="0">
                <a:latin typeface="Arial" charset="0"/>
              </a:rPr>
              <a:t>semiconduttori di tipo n</a:t>
            </a:r>
            <a:r>
              <a:rPr lang="it-IT" sz="2000" dirty="0">
                <a:latin typeface="Arial" charset="0"/>
              </a:rPr>
              <a:t>, quando il drogaggio determina la creazione di semiconduttori con maggioranza di cariche negative.</a:t>
            </a:r>
          </a:p>
          <a:p>
            <a:pPr>
              <a:spcBef>
                <a:spcPct val="50000"/>
              </a:spcBef>
            </a:pPr>
            <a:r>
              <a:rPr lang="it-IT" sz="2000" dirty="0">
                <a:latin typeface="Arial" charset="0"/>
              </a:rPr>
              <a:t>Dal numero di materiali semiconduttori usati si ottengono diversi tipi di componenti elettronici.</a:t>
            </a:r>
          </a:p>
          <a:p>
            <a:pPr>
              <a:spcBef>
                <a:spcPct val="50000"/>
              </a:spcBef>
            </a:pPr>
            <a:r>
              <a:rPr lang="it-IT" sz="2000" i="1" dirty="0">
                <a:latin typeface="Arial" charset="0"/>
              </a:rPr>
              <a:t>Diodo:</a:t>
            </a:r>
            <a:r>
              <a:rPr lang="it-IT" sz="2000" dirty="0">
                <a:latin typeface="Arial" charset="0"/>
              </a:rPr>
              <a:t> costituito da due materiali semiconduttori, uno di tipo n e uno di tipo p.</a:t>
            </a:r>
          </a:p>
          <a:p>
            <a:pPr>
              <a:spcBef>
                <a:spcPct val="50000"/>
              </a:spcBef>
            </a:pPr>
            <a:r>
              <a:rPr lang="it-IT" sz="2000" i="1" dirty="0">
                <a:latin typeface="Arial" charset="0"/>
              </a:rPr>
              <a:t>Transistor</a:t>
            </a:r>
            <a:r>
              <a:rPr lang="it-IT" sz="2000" dirty="0">
                <a:latin typeface="Arial" charset="0"/>
              </a:rPr>
              <a:t>: presenza di tre semiconduttori, disposti nel seguente ordine </a:t>
            </a:r>
            <a:r>
              <a:rPr lang="it-IT" sz="2000" b="1" dirty="0" err="1">
                <a:latin typeface="Arial" charset="0"/>
              </a:rPr>
              <a:t>npn</a:t>
            </a:r>
            <a:r>
              <a:rPr lang="it-IT" sz="2000" b="1" dirty="0">
                <a:latin typeface="Arial" charset="0"/>
              </a:rPr>
              <a:t> </a:t>
            </a:r>
            <a:r>
              <a:rPr lang="it-IT" sz="2000" dirty="0">
                <a:latin typeface="Arial" charset="0"/>
              </a:rPr>
              <a:t>o </a:t>
            </a:r>
            <a:r>
              <a:rPr lang="it-IT" sz="2000" b="1" dirty="0" err="1">
                <a:latin typeface="Arial" charset="0"/>
              </a:rPr>
              <a:t>pnp</a:t>
            </a:r>
            <a:r>
              <a:rPr lang="it-IT" sz="2000" dirty="0">
                <a:latin typeface="Arial" charset="0"/>
              </a:rPr>
              <a:t>.</a:t>
            </a:r>
            <a:endParaRPr lang="it-IT" sz="2000" i="1" dirty="0">
              <a:latin typeface="Arial" charset="0"/>
            </a:endParaRPr>
          </a:p>
          <a:p>
            <a:pPr>
              <a:spcBef>
                <a:spcPct val="50000"/>
              </a:spcBef>
            </a:pPr>
            <a:r>
              <a:rPr lang="it-IT" sz="2000" i="1" dirty="0" smtClean="0">
                <a:latin typeface="Arial" charset="0"/>
              </a:rPr>
              <a:t>Tiristore</a:t>
            </a:r>
            <a:r>
              <a:rPr lang="it-IT" sz="2000" dirty="0" smtClean="0">
                <a:latin typeface="Arial" charset="0"/>
              </a:rPr>
              <a:t>: </a:t>
            </a:r>
            <a:r>
              <a:rPr lang="it-IT" sz="2000" dirty="0">
                <a:latin typeface="Arial" charset="0"/>
              </a:rPr>
              <a:t>quattro semiconduttori presenti nel dispositivo.</a:t>
            </a:r>
            <a:endParaRPr lang="it-IT" sz="2000" i="1" dirty="0">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rPr>
              <a:t>Diodo </a:t>
            </a:r>
            <a:r>
              <a:rPr lang="it-IT" b="1" dirty="0" err="1" smtClean="0">
                <a:solidFill>
                  <a:schemeClr val="accent2">
                    <a:lumMod val="75000"/>
                  </a:schemeClr>
                </a:solidFill>
              </a:rPr>
              <a:t>Zener</a:t>
            </a:r>
            <a:endParaRPr lang="it-IT" b="1" dirty="0">
              <a:solidFill>
                <a:schemeClr val="accent2">
                  <a:lumMod val="75000"/>
                </a:schemeClr>
              </a:solidFill>
            </a:endParaRPr>
          </a:p>
        </p:txBody>
      </p:sp>
      <p:sp>
        <p:nvSpPr>
          <p:cNvPr id="3" name="Segnaposto contenuto 2"/>
          <p:cNvSpPr>
            <a:spLocks noGrp="1"/>
          </p:cNvSpPr>
          <p:nvPr>
            <p:ph idx="1"/>
          </p:nvPr>
        </p:nvSpPr>
        <p:spPr/>
        <p:txBody>
          <a:bodyPr/>
          <a:lstStyle/>
          <a:p>
            <a:r>
              <a:rPr lang="it-IT" sz="2400" dirty="0" smtClean="0"/>
              <a:t>Il </a:t>
            </a:r>
            <a:r>
              <a:rPr lang="it-IT" sz="2400" b="1" dirty="0" smtClean="0"/>
              <a:t>diodo </a:t>
            </a:r>
            <a:r>
              <a:rPr lang="it-IT" sz="2400" b="1" dirty="0" err="1" smtClean="0">
                <a:solidFill>
                  <a:schemeClr val="tx2">
                    <a:lumMod val="95000"/>
                    <a:lumOff val="5000"/>
                  </a:schemeClr>
                </a:solidFill>
              </a:rPr>
              <a:t>Zener</a:t>
            </a:r>
            <a:r>
              <a:rPr lang="it-IT" sz="2400" dirty="0" smtClean="0"/>
              <a:t> è un tipo di diodo a giunzione p-n, il cui comportamento è determinato dalla combinazione dell'effetto </a:t>
            </a:r>
            <a:r>
              <a:rPr lang="it-IT" sz="2400" dirty="0" err="1" smtClean="0"/>
              <a:t>Zener</a:t>
            </a:r>
            <a:r>
              <a:rPr lang="it-IT" sz="2400" dirty="0" smtClean="0"/>
              <a:t> e dell'effetto di </a:t>
            </a:r>
            <a:r>
              <a:rPr lang="it-IT" sz="2400" dirty="0" err="1" smtClean="0"/>
              <a:t>breakdown</a:t>
            </a:r>
            <a:r>
              <a:rPr lang="it-IT" sz="2400" dirty="0" smtClean="0"/>
              <a:t> a valanga, ed è caratterizzato dalla tensione </a:t>
            </a:r>
            <a:r>
              <a:rPr lang="it-IT" sz="2400" dirty="0" err="1" smtClean="0"/>
              <a:t>Zener</a:t>
            </a:r>
            <a:r>
              <a:rPr lang="it-IT" sz="2400" dirty="0" smtClean="0"/>
              <a:t> </a:t>
            </a:r>
            <a:r>
              <a:rPr lang="it-IT" sz="2400" dirty="0" err="1" smtClean="0"/>
              <a:t>V</a:t>
            </a:r>
            <a:r>
              <a:rPr lang="it-IT" sz="2400" baseline="-25000" dirty="0" err="1" smtClean="0"/>
              <a:t>z</a:t>
            </a:r>
            <a:r>
              <a:rPr lang="it-IT" sz="2400" baseline="-25000" dirty="0" smtClean="0"/>
              <a:t> ,</a:t>
            </a:r>
            <a:r>
              <a:rPr lang="it-IT" sz="2400" dirty="0" smtClean="0"/>
              <a:t> corrispondente alla tensione di </a:t>
            </a:r>
            <a:r>
              <a:rPr lang="it-IT" sz="2400" dirty="0" err="1" smtClean="0"/>
              <a:t>breakdown</a:t>
            </a:r>
            <a:r>
              <a:rPr lang="it-IT" sz="2400" dirty="0" smtClean="0"/>
              <a:t>, dipendente dalla resistività del materiale (cioè dal drogaggio delle zone p ed n) nonché dalla temperatura di lavoro. Viene spesso usato in polarizzazione inversa come elemento di riferimento della tensione al valore </a:t>
            </a:r>
            <a:r>
              <a:rPr lang="it-IT" sz="2400" dirty="0" err="1" smtClean="0"/>
              <a:t>V</a:t>
            </a:r>
            <a:r>
              <a:rPr lang="it-IT" sz="2400" baseline="-25000" dirty="0" err="1" smtClean="0"/>
              <a:t>z</a:t>
            </a:r>
            <a:r>
              <a:rPr lang="it-IT" sz="2400" dirty="0" smtClean="0"/>
              <a:t> e trova applicazione come stabilizzatore di tensione</a:t>
            </a:r>
            <a:r>
              <a:rPr lang="it-IT" dirty="0" smtClean="0"/>
              <a:t>.</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60648"/>
            <a:ext cx="7772400" cy="1143000"/>
          </a:xfrm>
        </p:spPr>
        <p:txBody>
          <a:bodyPr/>
          <a:lstStyle/>
          <a:p>
            <a:r>
              <a:rPr lang="it-IT" b="1" dirty="0" smtClean="0">
                <a:solidFill>
                  <a:schemeClr val="accent2">
                    <a:lumMod val="75000"/>
                  </a:schemeClr>
                </a:solidFill>
              </a:rPr>
              <a:t>Diodo </a:t>
            </a:r>
            <a:r>
              <a:rPr lang="it-IT" b="1" dirty="0" err="1" smtClean="0">
                <a:solidFill>
                  <a:schemeClr val="accent2">
                    <a:lumMod val="75000"/>
                  </a:schemeClr>
                </a:solidFill>
              </a:rPr>
              <a:t>Zener</a:t>
            </a:r>
            <a:endParaRPr lang="it-IT" b="1" dirty="0">
              <a:solidFill>
                <a:schemeClr val="accent2">
                  <a:lumMod val="75000"/>
                </a:schemeClr>
              </a:solidFill>
            </a:endParaRPr>
          </a:p>
        </p:txBody>
      </p:sp>
      <p:sp>
        <p:nvSpPr>
          <p:cNvPr id="3" name="Segnaposto contenuto 2"/>
          <p:cNvSpPr>
            <a:spLocks noGrp="1"/>
          </p:cNvSpPr>
          <p:nvPr>
            <p:ph idx="1"/>
          </p:nvPr>
        </p:nvSpPr>
        <p:spPr>
          <a:xfrm>
            <a:off x="683568" y="1340768"/>
            <a:ext cx="7772400" cy="5256584"/>
          </a:xfrm>
        </p:spPr>
        <p:txBody>
          <a:bodyPr/>
          <a:lstStyle/>
          <a:p>
            <a:pPr>
              <a:spcBef>
                <a:spcPts val="600"/>
              </a:spcBef>
            </a:pPr>
            <a:r>
              <a:rPr lang="it-IT" sz="2000" dirty="0" smtClean="0"/>
              <a:t>Se polarizzato direttamente (tensione anodo &gt; tensione catodo), il diodo </a:t>
            </a:r>
            <a:r>
              <a:rPr lang="it-IT" sz="2000" dirty="0" err="1" smtClean="0"/>
              <a:t>Zener</a:t>
            </a:r>
            <a:r>
              <a:rPr lang="it-IT" sz="2000" dirty="0" smtClean="0"/>
              <a:t> ha un comportamento analogo al diodo normale (primo quadrante del grafico in figura). Caratteristica peculiare del diodo </a:t>
            </a:r>
            <a:r>
              <a:rPr lang="it-IT" sz="2000" dirty="0" err="1" smtClean="0"/>
              <a:t>Zener</a:t>
            </a:r>
            <a:r>
              <a:rPr lang="it-IT" sz="2000" dirty="0" smtClean="0"/>
              <a:t> è il suo comportamento quand'è polarizzato inversamente (tensione anodo &lt; tensione catodo) e viene utilizzato in questo modo nella maggior parte delle applicazioni.</a:t>
            </a:r>
          </a:p>
          <a:p>
            <a:pPr>
              <a:spcBef>
                <a:spcPts val="600"/>
              </a:spcBef>
            </a:pPr>
            <a:r>
              <a:rPr lang="it-IT" sz="2000" dirty="0" smtClean="0"/>
              <a:t>Quando la tensione ai capi del diodo </a:t>
            </a:r>
            <a:r>
              <a:rPr lang="it-IT" sz="2000" dirty="0" err="1" smtClean="0"/>
              <a:t>Zener</a:t>
            </a:r>
            <a:r>
              <a:rPr lang="it-IT" sz="2000" dirty="0" smtClean="0"/>
              <a:t> è compresa tra 0 V e </a:t>
            </a:r>
            <a:r>
              <a:rPr lang="it-IT" sz="2000" dirty="0" err="1" smtClean="0"/>
              <a:t>V</a:t>
            </a:r>
            <a:r>
              <a:rPr lang="it-IT" sz="2000" baseline="-25000" dirty="0" err="1" smtClean="0"/>
              <a:t>z</a:t>
            </a:r>
            <a:r>
              <a:rPr lang="it-IT" sz="2000" dirty="0" smtClean="0"/>
              <a:t>, il componente è interdetto e si comporta come un interruttore aperto. Non appena la tensione applicatagli sale al di sopra di </a:t>
            </a:r>
            <a:r>
              <a:rPr lang="it-IT" sz="2000" dirty="0" err="1" smtClean="0"/>
              <a:t>V</a:t>
            </a:r>
            <a:r>
              <a:rPr lang="it-IT" sz="2000" baseline="-25000" dirty="0" err="1" smtClean="0"/>
              <a:t>z</a:t>
            </a:r>
            <a:r>
              <a:rPr lang="it-IT" sz="2000" dirty="0" smtClean="0"/>
              <a:t> (detto tensione di </a:t>
            </a:r>
            <a:r>
              <a:rPr lang="it-IT" sz="2000" dirty="0" err="1" smtClean="0"/>
              <a:t>Zener</a:t>
            </a:r>
            <a:r>
              <a:rPr lang="it-IT" sz="2000" dirty="0" smtClean="0"/>
              <a:t> o tensione di </a:t>
            </a:r>
            <a:r>
              <a:rPr lang="it-IT" sz="2000" i="1" dirty="0" err="1" smtClean="0"/>
              <a:t>breakdown</a:t>
            </a:r>
            <a:r>
              <a:rPr lang="it-IT" sz="2000" dirty="0" smtClean="0"/>
              <a:t>) si innesca l'effetto valanga, per il quale si ha un forte passaggio di corrente tra i due terminali del dispositivo. Un normale diodo si distruggerebbe; il diodo </a:t>
            </a:r>
            <a:r>
              <a:rPr lang="it-IT" sz="2000" dirty="0" err="1" smtClean="0"/>
              <a:t>Zener</a:t>
            </a:r>
            <a:r>
              <a:rPr lang="it-IT" sz="2000" dirty="0" smtClean="0"/>
              <a:t> invece è capace di resistere al forte passaggio di corrente e mantiene ai suoi capi la tensione </a:t>
            </a:r>
            <a:r>
              <a:rPr lang="it-IT" sz="2000" dirty="0" err="1" smtClean="0"/>
              <a:t>V</a:t>
            </a:r>
            <a:r>
              <a:rPr lang="it-IT" sz="2000" baseline="-25000" dirty="0" err="1" smtClean="0"/>
              <a:t>z</a:t>
            </a:r>
            <a:r>
              <a:rPr lang="it-IT" sz="2000" dirty="0" smtClean="0"/>
              <a:t>.</a:t>
            </a:r>
          </a:p>
          <a:p>
            <a:pPr>
              <a:spcBef>
                <a:spcPts val="600"/>
              </a:spcBef>
            </a:pPr>
            <a:r>
              <a:rPr lang="it-IT" sz="1800" dirty="0" smtClean="0"/>
              <a:t>Non appena la tensione supera </a:t>
            </a:r>
            <a:r>
              <a:rPr lang="it-IT" sz="1800" dirty="0" err="1" smtClean="0"/>
              <a:t>V</a:t>
            </a:r>
            <a:r>
              <a:rPr lang="it-IT" sz="1800" baseline="-25000" dirty="0" err="1" smtClean="0"/>
              <a:t>z</a:t>
            </a:r>
            <a:r>
              <a:rPr lang="it-IT" sz="1800" dirty="0" smtClean="0"/>
              <a:t>, il componente ritorna allo stato di interdizione</a:t>
            </a:r>
            <a:r>
              <a:rPr lang="it-IT" dirty="0" smtClean="0"/>
              <a:t>.</a:t>
            </a:r>
            <a:endParaRPr lang="it-IT" sz="2800" dirty="0" smtClean="0"/>
          </a:p>
          <a:p>
            <a:pPr>
              <a:buNone/>
            </a:pP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rPr>
              <a:t>Diodo </a:t>
            </a:r>
            <a:r>
              <a:rPr lang="it-IT" b="1" dirty="0" err="1" smtClean="0">
                <a:solidFill>
                  <a:schemeClr val="accent2">
                    <a:lumMod val="75000"/>
                  </a:schemeClr>
                </a:solidFill>
              </a:rPr>
              <a:t>Zener</a:t>
            </a:r>
            <a:endParaRPr lang="it-IT" b="1" dirty="0">
              <a:solidFill>
                <a:schemeClr val="accent2">
                  <a:lumMod val="75000"/>
                </a:schemeClr>
              </a:solidFill>
            </a:endParaRPr>
          </a:p>
        </p:txBody>
      </p:sp>
      <p:sp>
        <p:nvSpPr>
          <p:cNvPr id="3" name="Segnaposto contenuto 2"/>
          <p:cNvSpPr>
            <a:spLocks noGrp="1"/>
          </p:cNvSpPr>
          <p:nvPr>
            <p:ph idx="1"/>
          </p:nvPr>
        </p:nvSpPr>
        <p:spPr/>
        <p:txBody>
          <a:bodyPr/>
          <a:lstStyle/>
          <a:p>
            <a:pPr>
              <a:buNone/>
            </a:pPr>
            <a:r>
              <a:rPr lang="it-IT" sz="2400" dirty="0" smtClean="0"/>
              <a:t>Per questa caratteristica, i diodi </a:t>
            </a:r>
            <a:r>
              <a:rPr lang="it-IT" sz="2400" dirty="0" err="1" smtClean="0"/>
              <a:t>Zener</a:t>
            </a:r>
            <a:r>
              <a:rPr lang="it-IT" sz="2400" dirty="0" smtClean="0"/>
              <a:t> sono spesso impiegati come </a:t>
            </a:r>
            <a:r>
              <a:rPr lang="it-IT" sz="2400" dirty="0" smtClean="0">
                <a:solidFill>
                  <a:srgbClr val="C00000"/>
                </a:solidFill>
              </a:rPr>
              <a:t>limitatori di tensione</a:t>
            </a:r>
            <a:r>
              <a:rPr lang="it-IT" sz="2400" dirty="0" smtClean="0"/>
              <a:t>. Ad esempio, nel circuito in figura:</a:t>
            </a:r>
          </a:p>
          <a:p>
            <a:r>
              <a:rPr lang="it-IT" sz="2400" dirty="0" smtClean="0"/>
              <a:t>se </a:t>
            </a:r>
            <a:r>
              <a:rPr lang="it-IT" sz="2400" dirty="0" err="1" smtClean="0"/>
              <a:t>U</a:t>
            </a:r>
            <a:r>
              <a:rPr lang="it-IT" sz="2400" baseline="-25000" dirty="0" err="1" smtClean="0"/>
              <a:t>in</a:t>
            </a:r>
            <a:r>
              <a:rPr lang="it-IT" sz="2400" dirty="0" smtClean="0"/>
              <a:t> &lt; |V</a:t>
            </a:r>
            <a:r>
              <a:rPr lang="it-IT" sz="2400" baseline="-25000" dirty="0" smtClean="0"/>
              <a:t>zener</a:t>
            </a:r>
            <a:r>
              <a:rPr lang="it-IT" sz="2400" dirty="0" smtClean="0"/>
              <a:t>|, </a:t>
            </a:r>
            <a:r>
              <a:rPr lang="it-IT" sz="2400" dirty="0" err="1" smtClean="0"/>
              <a:t>U</a:t>
            </a:r>
            <a:r>
              <a:rPr lang="it-IT" sz="2400" baseline="-25000" dirty="0" err="1" smtClean="0"/>
              <a:t>out</a:t>
            </a:r>
            <a:r>
              <a:rPr lang="it-IT" sz="2400" dirty="0" smtClean="0"/>
              <a:t> = </a:t>
            </a:r>
            <a:r>
              <a:rPr lang="it-IT" sz="2400" dirty="0" err="1" smtClean="0"/>
              <a:t>U</a:t>
            </a:r>
            <a:r>
              <a:rPr lang="it-IT" sz="2400" baseline="-25000" dirty="0" err="1" smtClean="0"/>
              <a:t>in</a:t>
            </a:r>
            <a:endParaRPr lang="it-IT" sz="2400" dirty="0" smtClean="0"/>
          </a:p>
          <a:p>
            <a:r>
              <a:rPr lang="it-IT" sz="2400" dirty="0" smtClean="0"/>
              <a:t>se </a:t>
            </a:r>
            <a:r>
              <a:rPr lang="it-IT" sz="2400" dirty="0" err="1" smtClean="0"/>
              <a:t>U</a:t>
            </a:r>
            <a:r>
              <a:rPr lang="it-IT" sz="2400" baseline="-25000" dirty="0" err="1" smtClean="0"/>
              <a:t>in</a:t>
            </a:r>
            <a:r>
              <a:rPr lang="it-IT" sz="2400" dirty="0" smtClean="0"/>
              <a:t> &gt; |V</a:t>
            </a:r>
            <a:r>
              <a:rPr lang="it-IT" sz="2400" baseline="-25000" dirty="0" smtClean="0"/>
              <a:t>zener</a:t>
            </a:r>
            <a:r>
              <a:rPr lang="it-IT" sz="2400" dirty="0" smtClean="0"/>
              <a:t>|, </a:t>
            </a:r>
            <a:r>
              <a:rPr lang="it-IT" sz="2400" dirty="0" err="1" smtClean="0"/>
              <a:t>U</a:t>
            </a:r>
            <a:r>
              <a:rPr lang="it-IT" sz="2400" baseline="-25000" dirty="0" err="1" smtClean="0"/>
              <a:t>out</a:t>
            </a:r>
            <a:r>
              <a:rPr lang="it-IT" sz="2400" dirty="0" smtClean="0"/>
              <a:t> = </a:t>
            </a:r>
            <a:r>
              <a:rPr lang="it-IT" sz="2400" dirty="0" err="1" smtClean="0"/>
              <a:t>V</a:t>
            </a:r>
            <a:r>
              <a:rPr lang="it-IT" sz="2400" baseline="-25000" dirty="0" err="1" smtClean="0"/>
              <a:t>zener</a:t>
            </a:r>
            <a:endParaRPr lang="it-IT" sz="2400" dirty="0" smtClean="0"/>
          </a:p>
          <a:p>
            <a:pPr algn="ctr"/>
            <a:endParaRPr lang="it-IT" dirty="0"/>
          </a:p>
        </p:txBody>
      </p:sp>
      <p:pic>
        <p:nvPicPr>
          <p:cNvPr id="4" name="Immagine 3" descr="390px-Zener_diode_voltage_regulator_svg.png"/>
          <p:cNvPicPr>
            <a:picLocks noChangeAspect="1"/>
          </p:cNvPicPr>
          <p:nvPr/>
        </p:nvPicPr>
        <p:blipFill>
          <a:blip r:embed="rId2" cstate="print"/>
          <a:stretch>
            <a:fillRect/>
          </a:stretch>
        </p:blipFill>
        <p:spPr>
          <a:xfrm>
            <a:off x="4644008" y="2996952"/>
            <a:ext cx="3714750" cy="303847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772400" cy="609600"/>
          </a:xfrm>
        </p:spPr>
        <p:txBody>
          <a:bodyPr/>
          <a:lstStyle/>
          <a:p>
            <a:r>
              <a:rPr lang="it-IT" sz="4800" b="1" dirty="0" smtClean="0">
                <a:solidFill>
                  <a:schemeClr val="accent2"/>
                </a:solidFill>
                <a:latin typeface="Berlin Sans FB Demi" pitchFamily="34" charset="0"/>
              </a:rPr>
              <a:t>TIRISTORI </a:t>
            </a:r>
            <a:r>
              <a:rPr lang="it-IT" sz="2800" b="1" dirty="0" smtClean="0">
                <a:solidFill>
                  <a:schemeClr val="accent2"/>
                </a:solidFill>
                <a:latin typeface="Berlin Sans FB Demi" pitchFamily="34" charset="0"/>
              </a:rPr>
              <a:t>SCR</a:t>
            </a:r>
            <a:endParaRPr lang="it-IT" sz="3200" b="1" dirty="0">
              <a:solidFill>
                <a:schemeClr val="accent2"/>
              </a:solidFill>
              <a:latin typeface="Berlin Sans FB Demi" pitchFamily="34" charset="0"/>
            </a:endParaRPr>
          </a:p>
        </p:txBody>
      </p:sp>
      <p:sp>
        <p:nvSpPr>
          <p:cNvPr id="19471" name="Text Box 15"/>
          <p:cNvSpPr txBox="1">
            <a:spLocks noChangeArrowheads="1"/>
          </p:cNvSpPr>
          <p:nvPr/>
        </p:nvSpPr>
        <p:spPr bwMode="auto">
          <a:xfrm>
            <a:off x="304800" y="990600"/>
            <a:ext cx="8229600" cy="1920875"/>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L‘</a:t>
            </a:r>
            <a:r>
              <a:rPr lang="it-IT" sz="2000" b="1" dirty="0">
                <a:latin typeface="Arial" charset="0"/>
              </a:rPr>
              <a:t>SCR </a:t>
            </a:r>
            <a:r>
              <a:rPr lang="it-IT" sz="2000" dirty="0">
                <a:latin typeface="Arial" charset="0"/>
              </a:rPr>
              <a:t>(</a:t>
            </a:r>
            <a:r>
              <a:rPr lang="it-IT" sz="2000" i="1" dirty="0" err="1">
                <a:latin typeface="Arial" charset="0"/>
              </a:rPr>
              <a:t>Silicon</a:t>
            </a:r>
            <a:r>
              <a:rPr lang="it-IT" sz="2000" i="1" dirty="0">
                <a:latin typeface="Arial" charset="0"/>
              </a:rPr>
              <a:t> Controller </a:t>
            </a:r>
            <a:r>
              <a:rPr lang="it-IT" sz="2000" i="1" dirty="0" err="1">
                <a:latin typeface="Arial" charset="0"/>
              </a:rPr>
              <a:t>Rectifier</a:t>
            </a:r>
            <a:r>
              <a:rPr lang="it-IT" sz="2000" i="1" dirty="0">
                <a:latin typeface="Arial" charset="0"/>
              </a:rPr>
              <a:t>) </a:t>
            </a:r>
            <a:r>
              <a:rPr lang="it-IT" sz="2000" dirty="0">
                <a:latin typeface="Arial" charset="0"/>
              </a:rPr>
              <a:t>o </a:t>
            </a:r>
            <a:r>
              <a:rPr lang="it-IT" sz="2000" b="1" dirty="0">
                <a:latin typeface="Arial" charset="0"/>
              </a:rPr>
              <a:t>tiristore</a:t>
            </a:r>
            <a:r>
              <a:rPr lang="it-IT" sz="2000" dirty="0">
                <a:latin typeface="Arial" charset="0"/>
              </a:rPr>
              <a:t>, il cui simbolo grafico è rappresentato in figura, è un componente elettronico basato su semiconduttori che si comporta in maniera </a:t>
            </a:r>
            <a:r>
              <a:rPr lang="it-IT" sz="2000" u="sng" dirty="0">
                <a:latin typeface="Arial" charset="0"/>
              </a:rPr>
              <a:t>similare</a:t>
            </a:r>
            <a:r>
              <a:rPr lang="it-IT" sz="2000" dirty="0">
                <a:latin typeface="Arial" charset="0"/>
              </a:rPr>
              <a:t> al diodo, ma con una sostanziale differenza, la possibilità di controllare, tramite corrente, il passaggio dallo stato di </a:t>
            </a:r>
            <a:r>
              <a:rPr lang="it-IT" sz="2000" dirty="0" err="1">
                <a:latin typeface="Arial" charset="0"/>
              </a:rPr>
              <a:t>polarazzione</a:t>
            </a:r>
            <a:r>
              <a:rPr lang="it-IT" sz="2000" dirty="0">
                <a:latin typeface="Arial" charset="0"/>
              </a:rPr>
              <a:t> inversa (</a:t>
            </a:r>
            <a:r>
              <a:rPr lang="it-IT" sz="2000" i="1" dirty="0">
                <a:latin typeface="Arial" charset="0"/>
              </a:rPr>
              <a:t>interdizione</a:t>
            </a:r>
            <a:r>
              <a:rPr lang="it-IT" sz="2000" dirty="0">
                <a:latin typeface="Arial" charset="0"/>
              </a:rPr>
              <a:t>)  a quella di polarizzazione diretta (</a:t>
            </a:r>
            <a:r>
              <a:rPr lang="it-IT" sz="2000" i="1" dirty="0">
                <a:latin typeface="Arial" charset="0"/>
              </a:rPr>
              <a:t>conduzione).</a:t>
            </a:r>
          </a:p>
        </p:txBody>
      </p:sp>
      <p:sp>
        <p:nvSpPr>
          <p:cNvPr id="19474" name="Rectangle 18"/>
          <p:cNvSpPr>
            <a:spLocks noChangeArrowheads="1"/>
          </p:cNvSpPr>
          <p:nvPr/>
        </p:nvSpPr>
        <p:spPr bwMode="auto">
          <a:xfrm>
            <a:off x="381000" y="2971800"/>
            <a:ext cx="5943600" cy="2530475"/>
          </a:xfrm>
          <a:prstGeom prst="rect">
            <a:avLst/>
          </a:prstGeom>
          <a:noFill/>
          <a:ln w="9525">
            <a:noFill/>
            <a:miter lim="800000"/>
            <a:headEnd/>
            <a:tailEnd/>
          </a:ln>
          <a:effectLst/>
        </p:spPr>
        <p:txBody>
          <a:bodyPr>
            <a:spAutoFit/>
          </a:bodyPr>
          <a:lstStyle/>
          <a:p>
            <a:pPr algn="just">
              <a:spcBef>
                <a:spcPct val="50000"/>
              </a:spcBef>
            </a:pPr>
            <a:r>
              <a:rPr lang="it-IT" sz="2000" dirty="0" smtClean="0">
                <a:latin typeface="Arial" charset="0"/>
              </a:rPr>
              <a:t>Dal </a:t>
            </a:r>
            <a:r>
              <a:rPr lang="it-IT" sz="2000" dirty="0">
                <a:latin typeface="Arial" charset="0"/>
              </a:rPr>
              <a:t>simbolo si può notare la presenza di un altro morsetto, indicato con la </a:t>
            </a:r>
            <a:r>
              <a:rPr lang="it-IT" sz="2000" i="1" dirty="0">
                <a:latin typeface="Arial" charset="0"/>
              </a:rPr>
              <a:t>g</a:t>
            </a:r>
            <a:r>
              <a:rPr lang="it-IT" sz="2000" dirty="0">
                <a:latin typeface="Arial" charset="0"/>
              </a:rPr>
              <a:t>, detto di </a:t>
            </a:r>
            <a:r>
              <a:rPr lang="it-IT" sz="2000" i="1" dirty="0" err="1">
                <a:latin typeface="Arial" charset="0"/>
              </a:rPr>
              <a:t>gate</a:t>
            </a:r>
            <a:r>
              <a:rPr lang="it-IT" sz="2000" i="1" dirty="0">
                <a:latin typeface="Arial" charset="0"/>
              </a:rPr>
              <a:t> </a:t>
            </a:r>
            <a:r>
              <a:rPr lang="it-IT" sz="2000" dirty="0">
                <a:latin typeface="Arial" charset="0"/>
              </a:rPr>
              <a:t>(porta)</a:t>
            </a:r>
            <a:r>
              <a:rPr lang="it-IT" sz="2000" i="1" dirty="0">
                <a:latin typeface="Arial" charset="0"/>
              </a:rPr>
              <a:t>. </a:t>
            </a:r>
            <a:r>
              <a:rPr lang="it-IT" sz="2000" dirty="0">
                <a:latin typeface="Arial" charset="0"/>
              </a:rPr>
              <a:t>È proprio tramite questa </a:t>
            </a:r>
            <a:r>
              <a:rPr lang="it-IT" sz="2000" i="1" dirty="0">
                <a:latin typeface="Arial" charset="0"/>
              </a:rPr>
              <a:t>porta </a:t>
            </a:r>
            <a:r>
              <a:rPr lang="it-IT" sz="2000" dirty="0">
                <a:latin typeface="Arial" charset="0"/>
              </a:rPr>
              <a:t>che avviene la possibilità del passaggio dallo stato di OFF a quello di ON. Possiamo già dire quindi che l’SCR si può comportare anche esso come un interruttore ideale, come del resto il diodo, ma il controllo è dettato dalla </a:t>
            </a:r>
            <a:r>
              <a:rPr lang="it-IT" sz="2000" b="1" dirty="0">
                <a:latin typeface="Arial" charset="0"/>
              </a:rPr>
              <a:t>corrente di </a:t>
            </a:r>
            <a:r>
              <a:rPr lang="it-IT" sz="2000" b="1" dirty="0" err="1">
                <a:latin typeface="Arial" charset="0"/>
              </a:rPr>
              <a:t>gate</a:t>
            </a:r>
            <a:r>
              <a:rPr lang="it-IT" sz="2000" b="1" dirty="0">
                <a:latin typeface="Arial" charset="0"/>
              </a:rPr>
              <a:t> I</a:t>
            </a:r>
            <a:r>
              <a:rPr lang="it-IT" sz="2000" b="1" baseline="-25000" dirty="0">
                <a:latin typeface="Arial" charset="0"/>
              </a:rPr>
              <a:t>G</a:t>
            </a:r>
            <a:r>
              <a:rPr lang="it-IT" sz="2000" dirty="0">
                <a:latin typeface="Arial" charset="0"/>
              </a:rPr>
              <a:t>. </a:t>
            </a:r>
          </a:p>
        </p:txBody>
      </p:sp>
      <p:pic>
        <p:nvPicPr>
          <p:cNvPr id="19475" name="Picture 19" descr="F:\CDScuola\Macchine\simb_scr.JPG"/>
          <p:cNvPicPr>
            <a:picLocks noChangeAspect="1" noChangeArrowheads="1"/>
          </p:cNvPicPr>
          <p:nvPr/>
        </p:nvPicPr>
        <p:blipFill>
          <a:blip r:embed="rId2" cstate="print"/>
          <a:srcRect/>
          <a:stretch>
            <a:fillRect/>
          </a:stretch>
        </p:blipFill>
        <p:spPr bwMode="auto">
          <a:xfrm>
            <a:off x="6400800" y="2971800"/>
            <a:ext cx="2182813" cy="28956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11560" y="188640"/>
            <a:ext cx="7772400" cy="609600"/>
          </a:xfrm>
        </p:spPr>
        <p:txBody>
          <a:bodyPr/>
          <a:lstStyle/>
          <a:p>
            <a:r>
              <a:rPr lang="it-IT" sz="4800" b="1" dirty="0" smtClean="0">
                <a:solidFill>
                  <a:schemeClr val="accent2"/>
                </a:solidFill>
                <a:latin typeface="Berlin Sans FB Demi" pitchFamily="34" charset="0"/>
              </a:rPr>
              <a:t>TIRISTORI </a:t>
            </a:r>
            <a:r>
              <a:rPr lang="it-IT" sz="2800" b="1" dirty="0" smtClean="0">
                <a:solidFill>
                  <a:schemeClr val="accent2"/>
                </a:solidFill>
                <a:latin typeface="Berlin Sans FB Demi" pitchFamily="34" charset="0"/>
              </a:rPr>
              <a:t>SCR</a:t>
            </a:r>
            <a:endParaRPr lang="it-IT" sz="4800" b="1" dirty="0">
              <a:solidFill>
                <a:schemeClr val="accent2"/>
              </a:solidFill>
              <a:latin typeface="Berlin Sans FB Demi" pitchFamily="34" charset="0"/>
            </a:endParaRPr>
          </a:p>
        </p:txBody>
      </p:sp>
      <p:pic>
        <p:nvPicPr>
          <p:cNvPr id="21521" name="Picture 17" descr="F:\CDScuola\Macchine\caratt_all_scr.jpg"/>
          <p:cNvPicPr>
            <a:picLocks noChangeAspect="1" noChangeArrowheads="1"/>
          </p:cNvPicPr>
          <p:nvPr/>
        </p:nvPicPr>
        <p:blipFill>
          <a:blip r:embed="rId2" cstate="print"/>
          <a:srcRect l="1721" t="165" r="1897"/>
          <a:stretch>
            <a:fillRect/>
          </a:stretch>
        </p:blipFill>
        <p:spPr bwMode="auto">
          <a:xfrm>
            <a:off x="4233673" y="2924944"/>
            <a:ext cx="4818137" cy="3505572"/>
          </a:xfrm>
          <a:prstGeom prst="rect">
            <a:avLst/>
          </a:prstGeom>
          <a:noFill/>
        </p:spPr>
      </p:pic>
      <p:sp>
        <p:nvSpPr>
          <p:cNvPr id="21522" name="Text Box 18"/>
          <p:cNvSpPr txBox="1">
            <a:spLocks noChangeArrowheads="1"/>
          </p:cNvSpPr>
          <p:nvPr/>
        </p:nvSpPr>
        <p:spPr bwMode="auto">
          <a:xfrm>
            <a:off x="304800" y="3200400"/>
            <a:ext cx="3547120" cy="2554545"/>
          </a:xfrm>
          <a:prstGeom prst="rect">
            <a:avLst/>
          </a:prstGeom>
          <a:noFill/>
          <a:ln w="9525">
            <a:noFill/>
            <a:miter lim="800000"/>
            <a:headEnd/>
            <a:tailEnd/>
          </a:ln>
          <a:effectLst/>
        </p:spPr>
        <p:txBody>
          <a:bodyPr wrap="square">
            <a:spAutoFit/>
          </a:bodyPr>
          <a:lstStyle/>
          <a:p>
            <a:pPr algn="just"/>
            <a:r>
              <a:rPr lang="it-IT" sz="2000" dirty="0" smtClean="0">
                <a:latin typeface="Arial" pitchFamily="34" charset="0"/>
                <a:cs typeface="Arial" pitchFamily="34" charset="0"/>
              </a:rPr>
              <a:t>Una volta iniziata la conduzione, l'elettrodo di controllo non ha più alcuna influenza e la corrente può essere interrotta solo applicando una tensione inversa o aprendo il circuito anodico. </a:t>
            </a:r>
            <a:endParaRPr lang="it-IT" sz="2000" b="1" dirty="0">
              <a:latin typeface="Arial" pitchFamily="34" charset="0"/>
              <a:cs typeface="Arial" pitchFamily="34" charset="0"/>
            </a:endParaRPr>
          </a:p>
        </p:txBody>
      </p:sp>
      <p:sp>
        <p:nvSpPr>
          <p:cNvPr id="21519" name="Text Box 15"/>
          <p:cNvSpPr txBox="1">
            <a:spLocks noChangeArrowheads="1"/>
          </p:cNvSpPr>
          <p:nvPr/>
        </p:nvSpPr>
        <p:spPr bwMode="auto">
          <a:xfrm>
            <a:off x="304800" y="762000"/>
            <a:ext cx="8229600" cy="2708434"/>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Analizzando la caratteristica reale dell’SCR si evidenzia la presenza di più curve nella zona di polarizzazione diretta. Ogni curva è simile alla caratteristica reale del diodo, ma con un valore diverso di tensione di soglia, che per l’SCR assume il nome di </a:t>
            </a:r>
            <a:r>
              <a:rPr lang="it-IT" sz="2000" b="1" i="1" dirty="0">
                <a:latin typeface="Arial" charset="0"/>
              </a:rPr>
              <a:t>tensione d’innesco </a:t>
            </a:r>
            <a:r>
              <a:rPr lang="it-IT" sz="2000" b="1" i="1" dirty="0" err="1">
                <a:latin typeface="Arial" charset="0"/>
              </a:rPr>
              <a:t>Vinn</a:t>
            </a:r>
            <a:r>
              <a:rPr lang="it-IT" sz="2000" b="1" i="1" dirty="0">
                <a:latin typeface="Arial" charset="0"/>
              </a:rPr>
              <a:t>.</a:t>
            </a:r>
          </a:p>
          <a:p>
            <a:pPr algn="just">
              <a:spcBef>
                <a:spcPct val="50000"/>
              </a:spcBef>
            </a:pPr>
            <a:r>
              <a:rPr lang="it-IT" sz="2000" dirty="0">
                <a:latin typeface="Arial" charset="0"/>
              </a:rPr>
              <a:t>Più elevata risulta la corrente Ig minore è il valore della </a:t>
            </a:r>
            <a:r>
              <a:rPr lang="it-IT" sz="2000" i="1" dirty="0" err="1">
                <a:latin typeface="Arial" charset="0"/>
              </a:rPr>
              <a:t>Vinn</a:t>
            </a:r>
            <a:r>
              <a:rPr lang="it-IT" sz="2000" dirty="0">
                <a:latin typeface="Arial" charset="0"/>
              </a:rPr>
              <a:t>, quindi agendo sul circuito di </a:t>
            </a:r>
            <a:r>
              <a:rPr lang="it-IT" sz="2000" dirty="0" err="1">
                <a:latin typeface="Arial" charset="0"/>
              </a:rPr>
              <a:t>gate</a:t>
            </a:r>
            <a:r>
              <a:rPr lang="it-IT" sz="2000" dirty="0">
                <a:latin typeface="Arial" charset="0"/>
              </a:rPr>
              <a:t>, si può imporre un innesco a tensioni differenti. </a:t>
            </a:r>
          </a:p>
          <a:p>
            <a:pPr algn="just">
              <a:spcBef>
                <a:spcPct val="50000"/>
              </a:spcBef>
            </a:pPr>
            <a:endParaRPr lang="it-IT" sz="2000" b="1" i="1" baseline="-25000" dirty="0">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SCR</a:t>
            </a:r>
            <a:endParaRPr lang="it-IT" sz="3200" b="1">
              <a:solidFill>
                <a:schemeClr val="accent2"/>
              </a:solidFill>
              <a:latin typeface="Berlin Sans FB Demi" pitchFamily="34" charset="0"/>
            </a:endParaRPr>
          </a:p>
        </p:txBody>
      </p:sp>
      <p:sp>
        <p:nvSpPr>
          <p:cNvPr id="23567" name="Text Box 15"/>
          <p:cNvSpPr txBox="1">
            <a:spLocks noChangeArrowheads="1"/>
          </p:cNvSpPr>
          <p:nvPr/>
        </p:nvSpPr>
        <p:spPr bwMode="auto">
          <a:xfrm>
            <a:off x="304800" y="762000"/>
            <a:ext cx="8229600" cy="3292475"/>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L’innesco del tiristore avviene anche con </a:t>
            </a:r>
            <a:r>
              <a:rPr lang="it-IT" sz="2000" b="1" i="1" dirty="0">
                <a:latin typeface="Arial" charset="0"/>
              </a:rPr>
              <a:t>impulsi di corrente</a:t>
            </a:r>
            <a:r>
              <a:rPr lang="it-IT" sz="2000" dirty="0">
                <a:latin typeface="Arial" charset="0"/>
              </a:rPr>
              <a:t>, cioè con correnti (valori compresi tra le decine e le centinaia di </a:t>
            </a:r>
            <a:r>
              <a:rPr lang="it-IT" sz="2000" dirty="0" err="1">
                <a:latin typeface="Arial" charset="0"/>
              </a:rPr>
              <a:t>mA</a:t>
            </a:r>
            <a:r>
              <a:rPr lang="it-IT" sz="2000" dirty="0">
                <a:latin typeface="Arial" charset="0"/>
              </a:rPr>
              <a:t>) che hanno brevissima durata (qualche microsecondo).</a:t>
            </a:r>
          </a:p>
          <a:p>
            <a:pPr algn="just">
              <a:spcBef>
                <a:spcPct val="50000"/>
              </a:spcBef>
            </a:pPr>
            <a:r>
              <a:rPr lang="it-IT" sz="2000" dirty="0">
                <a:latin typeface="Arial" charset="0"/>
              </a:rPr>
              <a:t>Precisiamo che una volta innescato l’SCR si mantiene in conduzione per un processo di moltiplicazione a valanga degli elettroni. Il blocco del tiristore può avvenire in due modi:</a:t>
            </a:r>
          </a:p>
          <a:p>
            <a:pPr algn="just">
              <a:spcBef>
                <a:spcPct val="50000"/>
              </a:spcBef>
              <a:buFontTx/>
              <a:buAutoNum type="arabicParenR"/>
            </a:pPr>
            <a:r>
              <a:rPr lang="it-IT" sz="2000" dirty="0">
                <a:latin typeface="Arial" charset="0"/>
              </a:rPr>
              <a:t> Portare la corrente di tenuta </a:t>
            </a:r>
            <a:r>
              <a:rPr lang="it-IT" sz="2000" dirty="0" err="1">
                <a:latin typeface="Arial" charset="0"/>
              </a:rPr>
              <a:t>It</a:t>
            </a:r>
            <a:r>
              <a:rPr lang="it-IT" sz="2000" dirty="0">
                <a:latin typeface="Arial" charset="0"/>
              </a:rPr>
              <a:t> al di sotto di un determinato valore</a:t>
            </a:r>
          </a:p>
          <a:p>
            <a:pPr algn="just">
              <a:spcBef>
                <a:spcPct val="50000"/>
              </a:spcBef>
              <a:buFontTx/>
              <a:buAutoNum type="arabicParenR"/>
            </a:pPr>
            <a:r>
              <a:rPr lang="it-IT" sz="2000" dirty="0">
                <a:latin typeface="Arial" charset="0"/>
              </a:rPr>
              <a:t> Applicare al circuito di </a:t>
            </a:r>
            <a:r>
              <a:rPr lang="it-IT" sz="2000" dirty="0" err="1">
                <a:latin typeface="Arial" charset="0"/>
              </a:rPr>
              <a:t>gate</a:t>
            </a:r>
            <a:r>
              <a:rPr lang="it-IT" sz="2000" dirty="0">
                <a:latin typeface="Arial" charset="0"/>
              </a:rPr>
              <a:t> una tensione con polarità invertita, anche per qualche decimo di microsecondi.</a:t>
            </a:r>
            <a:endParaRPr lang="it-IT" sz="2000" i="1" dirty="0">
              <a:latin typeface="Arial" charset="0"/>
            </a:endParaRPr>
          </a:p>
        </p:txBody>
      </p:sp>
      <p:sp>
        <p:nvSpPr>
          <p:cNvPr id="23568" name="Rectangle 16"/>
          <p:cNvSpPr>
            <a:spLocks noChangeArrowheads="1"/>
          </p:cNvSpPr>
          <p:nvPr/>
        </p:nvSpPr>
        <p:spPr bwMode="auto">
          <a:xfrm>
            <a:off x="304800" y="4175125"/>
            <a:ext cx="8153400" cy="1920875"/>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Chiaramente il primo caso non può aversi in regime continuo, infatti la corrente determinata dalla tensione applicata al tiristore non può diminuire, mentre in alternata, proprio per la forma del segnale elettrico, il tiristore si spegne quando la tensione applicata si approssima allo zero. In </a:t>
            </a:r>
            <a:r>
              <a:rPr lang="it-IT" sz="2000" dirty="0" smtClean="0">
                <a:latin typeface="Arial" charset="0"/>
              </a:rPr>
              <a:t>continua </a:t>
            </a:r>
            <a:r>
              <a:rPr lang="it-IT" sz="2000" dirty="0">
                <a:latin typeface="Arial" charset="0"/>
              </a:rPr>
              <a:t>si ha </a:t>
            </a:r>
            <a:r>
              <a:rPr lang="it-IT" sz="2000" dirty="0" smtClean="0">
                <a:latin typeface="Arial" charset="0"/>
              </a:rPr>
              <a:t>bisogno </a:t>
            </a:r>
            <a:r>
              <a:rPr lang="it-IT" sz="2000" dirty="0">
                <a:latin typeface="Arial" charset="0"/>
              </a:rPr>
              <a:t>anche di un circuito di spegnimento dell’SCR.</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SCR </a:t>
            </a:r>
            <a:r>
              <a:rPr lang="it-IT" sz="2400" b="1">
                <a:solidFill>
                  <a:schemeClr val="accent2"/>
                </a:solidFill>
                <a:latin typeface="Berlin Sans FB Demi" pitchFamily="34" charset="0"/>
              </a:rPr>
              <a:t>(costituzione)</a:t>
            </a:r>
          </a:p>
        </p:txBody>
      </p:sp>
      <p:sp>
        <p:nvSpPr>
          <p:cNvPr id="24591" name="Text Box 15"/>
          <p:cNvSpPr txBox="1">
            <a:spLocks noChangeArrowheads="1"/>
          </p:cNvSpPr>
          <p:nvPr/>
        </p:nvSpPr>
        <p:spPr bwMode="auto">
          <a:xfrm>
            <a:off x="304800" y="762000"/>
            <a:ext cx="8458200" cy="1311275"/>
          </a:xfrm>
          <a:prstGeom prst="rect">
            <a:avLst/>
          </a:prstGeom>
          <a:noFill/>
          <a:ln w="9525">
            <a:noFill/>
            <a:miter lim="800000"/>
            <a:headEnd/>
            <a:tailEnd/>
          </a:ln>
          <a:effectLst/>
        </p:spPr>
        <p:txBody>
          <a:bodyPr>
            <a:spAutoFit/>
          </a:bodyPr>
          <a:lstStyle/>
          <a:p>
            <a:pPr algn="just">
              <a:spcBef>
                <a:spcPct val="50000"/>
              </a:spcBef>
            </a:pPr>
            <a:r>
              <a:rPr lang="it-IT" sz="2000">
                <a:latin typeface="Arial" charset="0"/>
              </a:rPr>
              <a:t>Il funzionamento del SCR, che è stato analizzato in precedenza, trova la sua giustificazione nella costituzione stessa del tiristore. Infatti all’interno il componente è formato da quattro strati di semiconduttore, come in figura.</a:t>
            </a:r>
            <a:endParaRPr lang="it-IT" sz="2000" i="1">
              <a:latin typeface="Arial" charset="0"/>
            </a:endParaRPr>
          </a:p>
        </p:txBody>
      </p:sp>
      <p:pic>
        <p:nvPicPr>
          <p:cNvPr id="24594" name="Picture 18" descr="F:\CDScuola\Macchine\cost_scr.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 y="2209800"/>
            <a:ext cx="1447800" cy="3657600"/>
          </a:xfrm>
          <a:prstGeom prst="rect">
            <a:avLst/>
          </a:prstGeom>
          <a:noFill/>
        </p:spPr>
      </p:pic>
      <p:sp>
        <p:nvSpPr>
          <p:cNvPr id="24595" name="Text Box 19"/>
          <p:cNvSpPr txBox="1">
            <a:spLocks noChangeArrowheads="1"/>
          </p:cNvSpPr>
          <p:nvPr/>
        </p:nvSpPr>
        <p:spPr bwMode="auto">
          <a:xfrm>
            <a:off x="2057400" y="1752600"/>
            <a:ext cx="6705600" cy="3292475"/>
          </a:xfrm>
          <a:prstGeom prst="rect">
            <a:avLst/>
          </a:prstGeom>
          <a:noFill/>
          <a:ln w="9525">
            <a:noFill/>
            <a:miter lim="800000"/>
            <a:headEnd/>
            <a:tailEnd/>
          </a:ln>
          <a:effectLst/>
        </p:spPr>
        <p:txBody>
          <a:bodyPr>
            <a:spAutoFit/>
          </a:bodyPr>
          <a:lstStyle/>
          <a:p>
            <a:pPr algn="just">
              <a:spcBef>
                <a:spcPct val="50000"/>
              </a:spcBef>
            </a:pPr>
            <a:r>
              <a:rPr lang="it-IT" sz="2000">
                <a:latin typeface="Arial" charset="0"/>
              </a:rPr>
              <a:t>L’SCR potrebbe essere visto con tre diodi in serie, dovuti alle tre giunzioni presenti nel componente.</a:t>
            </a:r>
          </a:p>
          <a:p>
            <a:pPr algn="just">
              <a:spcBef>
                <a:spcPct val="50000"/>
              </a:spcBef>
            </a:pPr>
            <a:r>
              <a:rPr lang="it-IT" sz="2000">
                <a:latin typeface="Arial" charset="0"/>
              </a:rPr>
              <a:t>Applicando infatti una tensione continua al tiristore, in modo da polarizzarlo direttamente, cioè anodo del SCR collegato al polo positivo della batteria, si notano che due dei tre diodi sono polarizzati direttamente, mentre il diodo (giunzione G</a:t>
            </a:r>
            <a:r>
              <a:rPr lang="it-IT" sz="2000" baseline="-25000">
                <a:latin typeface="Arial" charset="0"/>
              </a:rPr>
              <a:t>2</a:t>
            </a:r>
            <a:r>
              <a:rPr lang="it-IT" sz="2000">
                <a:latin typeface="Arial" charset="0"/>
              </a:rPr>
              <a:t>), è inversamente polarizzato e quindi impedisce il passaggio della corrente, o meglio risulta di valore molto basso </a:t>
            </a:r>
            <a:r>
              <a:rPr lang="it-IT" sz="2000" i="1">
                <a:latin typeface="Arial" charset="0"/>
              </a:rPr>
              <a:t>(corrente di saturazione inversa di un diodo).</a:t>
            </a:r>
            <a:endParaRPr lang="it-IT" sz="2000" i="1" baseline="-25000">
              <a:latin typeface="Arial" charset="0"/>
            </a:endParaRPr>
          </a:p>
        </p:txBody>
      </p:sp>
      <p:pic>
        <p:nvPicPr>
          <p:cNvPr id="24597" name="Picture 21" descr="F:\CDScuola\Macchine\giunzioni_scr.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638800" y="4629150"/>
            <a:ext cx="3048000" cy="154305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SCR </a:t>
            </a:r>
            <a:r>
              <a:rPr lang="it-IT" sz="2400" b="1">
                <a:solidFill>
                  <a:schemeClr val="accent2"/>
                </a:solidFill>
                <a:latin typeface="Berlin Sans FB Demi" pitchFamily="34" charset="0"/>
              </a:rPr>
              <a:t>(costituzione)</a:t>
            </a:r>
          </a:p>
        </p:txBody>
      </p:sp>
      <p:sp>
        <p:nvSpPr>
          <p:cNvPr id="25615" name="Text Box 15"/>
          <p:cNvSpPr txBox="1">
            <a:spLocks noChangeArrowheads="1"/>
          </p:cNvSpPr>
          <p:nvPr/>
        </p:nvSpPr>
        <p:spPr bwMode="auto">
          <a:xfrm>
            <a:off x="304800" y="838200"/>
            <a:ext cx="8534400" cy="1920875"/>
          </a:xfrm>
          <a:prstGeom prst="rect">
            <a:avLst/>
          </a:prstGeom>
          <a:noFill/>
          <a:ln w="9525">
            <a:noFill/>
            <a:miter lim="800000"/>
            <a:headEnd/>
            <a:tailEnd/>
          </a:ln>
          <a:effectLst/>
        </p:spPr>
        <p:txBody>
          <a:bodyPr>
            <a:spAutoFit/>
          </a:bodyPr>
          <a:lstStyle/>
          <a:p>
            <a:pPr algn="just">
              <a:spcBef>
                <a:spcPct val="50000"/>
              </a:spcBef>
            </a:pPr>
            <a:r>
              <a:rPr lang="it-IT" sz="2000">
                <a:latin typeface="Arial" charset="0"/>
              </a:rPr>
              <a:t>I diodi polarizzati direttamente avranno una caduta di tensione interna molto ridotta  e quindi ai capi della giunzione inversamente polarizzata si stabilisce praticamente la tensione fornita dal generatore di tensione reale. Aumentando la tensione fornita dall’esterno, la giunzione G</a:t>
            </a:r>
            <a:r>
              <a:rPr lang="it-IT" sz="2000" baseline="-25000">
                <a:latin typeface="Arial" charset="0"/>
              </a:rPr>
              <a:t>2</a:t>
            </a:r>
            <a:r>
              <a:rPr lang="it-IT" sz="2000">
                <a:latin typeface="Arial" charset="0"/>
              </a:rPr>
              <a:t> si porta a lavorare oltre la tensione Vbr, pari praticamente alla Vinn del SCR,  quindi per il diodo D</a:t>
            </a:r>
            <a:r>
              <a:rPr lang="it-IT" sz="2000" baseline="-25000">
                <a:latin typeface="Arial" charset="0"/>
              </a:rPr>
              <a:t>2</a:t>
            </a:r>
            <a:r>
              <a:rPr lang="it-IT" sz="2000">
                <a:latin typeface="Arial" charset="0"/>
              </a:rPr>
              <a:t> si raggiunge </a:t>
            </a:r>
            <a:r>
              <a:rPr lang="it-IT" sz="2000" i="1">
                <a:latin typeface="Arial" charset="0"/>
              </a:rPr>
              <a:t>l’effetto a valanga.</a:t>
            </a:r>
            <a:r>
              <a:rPr lang="it-IT" sz="2000">
                <a:latin typeface="Arial" charset="0"/>
              </a:rPr>
              <a:t> </a:t>
            </a:r>
            <a:endParaRPr lang="it-IT" sz="2000" i="1" baseline="-25000">
              <a:latin typeface="Arial" charset="0"/>
            </a:endParaRPr>
          </a:p>
        </p:txBody>
      </p:sp>
      <p:pic>
        <p:nvPicPr>
          <p:cNvPr id="25620" name="Picture 20" descr="F:\CDScuola\Macchine\circ_scr.JPG"/>
          <p:cNvPicPr>
            <a:picLocks noChangeAspect="1" noChangeArrowheads="1"/>
          </p:cNvPicPr>
          <p:nvPr/>
        </p:nvPicPr>
        <p:blipFill>
          <a:blip r:embed="rId2" cstate="print">
            <a:clrChange>
              <a:clrFrom>
                <a:srgbClr val="FFFFFF"/>
              </a:clrFrom>
              <a:clrTo>
                <a:srgbClr val="FFFFFF">
                  <a:alpha val="0"/>
                </a:srgbClr>
              </a:clrTo>
            </a:clrChange>
          </a:blip>
          <a:srcRect t="3394" r="3391" b="6108"/>
          <a:stretch>
            <a:fillRect/>
          </a:stretch>
        </p:blipFill>
        <p:spPr bwMode="auto">
          <a:xfrm>
            <a:off x="4572000" y="2759075"/>
            <a:ext cx="4440029" cy="3895303"/>
          </a:xfrm>
          <a:prstGeom prst="rect">
            <a:avLst/>
          </a:prstGeom>
          <a:noFill/>
        </p:spPr>
      </p:pic>
      <p:sp>
        <p:nvSpPr>
          <p:cNvPr id="25621" name="Rectangle 21"/>
          <p:cNvSpPr>
            <a:spLocks noChangeArrowheads="1"/>
          </p:cNvSpPr>
          <p:nvPr/>
        </p:nvSpPr>
        <p:spPr bwMode="auto">
          <a:xfrm>
            <a:off x="304800" y="2879725"/>
            <a:ext cx="4276725" cy="3292475"/>
          </a:xfrm>
          <a:prstGeom prst="rect">
            <a:avLst/>
          </a:prstGeom>
          <a:noFill/>
          <a:ln w="9525">
            <a:noFill/>
            <a:miter lim="800000"/>
            <a:headEnd/>
            <a:tailEnd/>
          </a:ln>
          <a:effectLst/>
        </p:spPr>
        <p:txBody>
          <a:bodyPr>
            <a:spAutoFit/>
          </a:bodyPr>
          <a:lstStyle/>
          <a:p>
            <a:pPr algn="just">
              <a:spcBef>
                <a:spcPct val="50000"/>
              </a:spcBef>
            </a:pPr>
            <a:r>
              <a:rPr lang="it-IT" sz="2000">
                <a:latin typeface="Arial" charset="0"/>
              </a:rPr>
              <a:t>Ciò crea un numero elevato di elettroni tale da invertire le polarità 2 e 3  e portare di fatto anche la giunzione G</a:t>
            </a:r>
            <a:r>
              <a:rPr lang="it-IT" sz="2000" baseline="-25000">
                <a:latin typeface="Arial" charset="0"/>
              </a:rPr>
              <a:t>2</a:t>
            </a:r>
            <a:r>
              <a:rPr lang="it-IT" sz="2000">
                <a:latin typeface="Arial" charset="0"/>
              </a:rPr>
              <a:t> alla polarizzazione diretta, con conseguente passaggio nel circuito di una corrente di valore elevato.</a:t>
            </a:r>
          </a:p>
          <a:p>
            <a:pPr algn="just">
              <a:spcBef>
                <a:spcPct val="50000"/>
              </a:spcBef>
            </a:pPr>
            <a:r>
              <a:rPr lang="it-IT" sz="2000">
                <a:latin typeface="Arial" charset="0"/>
              </a:rPr>
              <a:t>La presenza del circuito di gate serve per poter regolare il valore di tensione per innescare il tiristore.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609600"/>
          </a:xfrm>
        </p:spPr>
        <p:txBody>
          <a:bodyPr/>
          <a:lstStyle/>
          <a:p>
            <a:r>
              <a:rPr lang="it-IT" b="1" dirty="0" smtClean="0">
                <a:solidFill>
                  <a:schemeClr val="accent2"/>
                </a:solidFill>
                <a:latin typeface="Bauhaus 93" pitchFamily="82" charset="0"/>
              </a:rPr>
              <a:t>TRANSISTOR BJT</a:t>
            </a:r>
            <a:endParaRPr lang="it-IT" b="1" dirty="0">
              <a:solidFill>
                <a:schemeClr val="accent2"/>
              </a:solidFill>
              <a:latin typeface="Bauhaus 93" pitchFamily="82" charset="0"/>
            </a:endParaRPr>
          </a:p>
        </p:txBody>
      </p:sp>
      <p:sp>
        <p:nvSpPr>
          <p:cNvPr id="28676" name="Text Box 4"/>
          <p:cNvSpPr txBox="1">
            <a:spLocks noChangeArrowheads="1"/>
          </p:cNvSpPr>
          <p:nvPr/>
        </p:nvSpPr>
        <p:spPr bwMode="auto">
          <a:xfrm>
            <a:off x="593725" y="955675"/>
            <a:ext cx="2225675" cy="457200"/>
          </a:xfrm>
          <a:prstGeom prst="rect">
            <a:avLst/>
          </a:prstGeom>
          <a:noFill/>
          <a:ln w="9525">
            <a:noFill/>
            <a:miter lim="800000"/>
            <a:headEnd/>
            <a:tailEnd/>
          </a:ln>
          <a:effectLst/>
        </p:spPr>
        <p:txBody>
          <a:bodyPr>
            <a:spAutoFit/>
          </a:bodyPr>
          <a:lstStyle/>
          <a:p>
            <a:endParaRPr lang="it-IT"/>
          </a:p>
        </p:txBody>
      </p:sp>
      <p:sp>
        <p:nvSpPr>
          <p:cNvPr id="28678" name="Text Box 6"/>
          <p:cNvSpPr txBox="1">
            <a:spLocks noChangeArrowheads="1"/>
          </p:cNvSpPr>
          <p:nvPr/>
        </p:nvSpPr>
        <p:spPr bwMode="auto">
          <a:xfrm>
            <a:off x="381000" y="1066800"/>
            <a:ext cx="8367464" cy="3046988"/>
          </a:xfrm>
          <a:prstGeom prst="rect">
            <a:avLst/>
          </a:prstGeom>
          <a:noFill/>
          <a:ln w="9525">
            <a:noFill/>
            <a:miter lim="800000"/>
            <a:headEnd/>
            <a:tailEnd/>
          </a:ln>
          <a:effectLst/>
        </p:spPr>
        <p:txBody>
          <a:bodyPr wrap="square">
            <a:spAutoFit/>
          </a:bodyPr>
          <a:lstStyle/>
          <a:p>
            <a:pPr algn="just"/>
            <a:r>
              <a:rPr lang="it-IT" dirty="0" smtClean="0"/>
              <a:t>BJT è l’acronimo di </a:t>
            </a:r>
            <a:r>
              <a:rPr lang="it-IT" b="1" dirty="0" err="1" smtClean="0"/>
              <a:t>Bipolar</a:t>
            </a:r>
            <a:r>
              <a:rPr lang="it-IT" b="1" dirty="0" smtClean="0"/>
              <a:t> </a:t>
            </a:r>
            <a:r>
              <a:rPr lang="it-IT" b="1" dirty="0" err="1" smtClean="0"/>
              <a:t>Junction</a:t>
            </a:r>
            <a:r>
              <a:rPr lang="it-IT" b="1" dirty="0" smtClean="0"/>
              <a:t> Transistor </a:t>
            </a:r>
            <a:r>
              <a:rPr lang="it-IT" dirty="0" smtClean="0"/>
              <a:t>ossia transistor bipolare a giunzione. Questo dispositivo infatti nasce da due “giunzioni”, essendo costituito da una regione di tipo n (o p) fra due di tipo p (o n) come schematizzato in figura.</a:t>
            </a:r>
          </a:p>
          <a:p>
            <a:pPr algn="just"/>
            <a:r>
              <a:rPr lang="it-IT" dirty="0" smtClean="0"/>
              <a:t>La prima regione che si incontra è detta di </a:t>
            </a:r>
            <a:r>
              <a:rPr lang="it-IT" b="1" dirty="0" smtClean="0"/>
              <a:t>emettitore</a:t>
            </a:r>
            <a:r>
              <a:rPr lang="it-IT" dirty="0" smtClean="0"/>
              <a:t>, la seconda, posta al centro della struttura, è detta di </a:t>
            </a:r>
            <a:r>
              <a:rPr lang="it-IT" b="1" dirty="0" smtClean="0"/>
              <a:t>base</a:t>
            </a:r>
            <a:r>
              <a:rPr lang="it-IT" dirty="0" smtClean="0"/>
              <a:t>, l’ultima è detta di </a:t>
            </a:r>
            <a:r>
              <a:rPr lang="it-IT" b="1" dirty="0" smtClean="0"/>
              <a:t>collettore</a:t>
            </a:r>
            <a:r>
              <a:rPr lang="it-IT" dirty="0" smtClean="0"/>
              <a:t>. Nello schema di figura  l’emettitore è individuato dal terminale con la freccia.</a:t>
            </a:r>
            <a:endParaRPr lang="it-IT" dirty="0">
              <a:latin typeface="Arial" charset="0"/>
            </a:endParaRPr>
          </a:p>
        </p:txBody>
      </p:sp>
      <p:pic>
        <p:nvPicPr>
          <p:cNvPr id="56321" name="Picture 1"/>
          <p:cNvPicPr>
            <a:picLocks noChangeAspect="1" noChangeArrowheads="1"/>
          </p:cNvPicPr>
          <p:nvPr/>
        </p:nvPicPr>
        <p:blipFill>
          <a:blip r:embed="rId2" cstate="print"/>
          <a:srcRect/>
          <a:stretch>
            <a:fillRect/>
          </a:stretch>
        </p:blipFill>
        <p:spPr bwMode="auto">
          <a:xfrm>
            <a:off x="971600" y="4077072"/>
            <a:ext cx="7354515" cy="1107649"/>
          </a:xfrm>
          <a:prstGeom prst="rect">
            <a:avLst/>
          </a:prstGeom>
          <a:noFill/>
          <a:ln w="9525">
            <a:noFill/>
            <a:miter lim="800000"/>
            <a:headEnd/>
            <a:tailEnd/>
          </a:ln>
        </p:spPr>
      </p:pic>
      <p:pic>
        <p:nvPicPr>
          <p:cNvPr id="56322" name="Picture 2"/>
          <p:cNvPicPr>
            <a:picLocks noChangeAspect="1" noChangeArrowheads="1"/>
          </p:cNvPicPr>
          <p:nvPr/>
        </p:nvPicPr>
        <p:blipFill>
          <a:blip r:embed="rId3" cstate="print"/>
          <a:srcRect/>
          <a:stretch>
            <a:fillRect/>
          </a:stretch>
        </p:blipFill>
        <p:spPr bwMode="auto">
          <a:xfrm>
            <a:off x="3275856" y="5229200"/>
            <a:ext cx="2745808" cy="14560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609600"/>
          </a:xfrm>
        </p:spPr>
        <p:txBody>
          <a:bodyPr/>
          <a:lstStyle/>
          <a:p>
            <a:r>
              <a:rPr lang="it-IT" b="1" dirty="0" smtClean="0">
                <a:solidFill>
                  <a:schemeClr val="accent2"/>
                </a:solidFill>
                <a:latin typeface="Bauhaus 93" pitchFamily="82" charset="0"/>
              </a:rPr>
              <a:t>TRANSISTOR BJT</a:t>
            </a:r>
            <a:endParaRPr lang="it-IT" b="1" dirty="0">
              <a:solidFill>
                <a:schemeClr val="accent2"/>
              </a:solidFill>
              <a:latin typeface="Bauhaus 93" pitchFamily="82" charset="0"/>
            </a:endParaRPr>
          </a:p>
        </p:txBody>
      </p:sp>
      <p:sp>
        <p:nvSpPr>
          <p:cNvPr id="28676" name="Text Box 4"/>
          <p:cNvSpPr txBox="1">
            <a:spLocks noChangeArrowheads="1"/>
          </p:cNvSpPr>
          <p:nvPr/>
        </p:nvSpPr>
        <p:spPr bwMode="auto">
          <a:xfrm>
            <a:off x="593725" y="955675"/>
            <a:ext cx="2225675" cy="457200"/>
          </a:xfrm>
          <a:prstGeom prst="rect">
            <a:avLst/>
          </a:prstGeom>
          <a:noFill/>
          <a:ln w="9525">
            <a:noFill/>
            <a:miter lim="800000"/>
            <a:headEnd/>
            <a:tailEnd/>
          </a:ln>
          <a:effectLst/>
        </p:spPr>
        <p:txBody>
          <a:bodyPr>
            <a:spAutoFit/>
          </a:bodyPr>
          <a:lstStyle/>
          <a:p>
            <a:endParaRPr lang="it-IT"/>
          </a:p>
        </p:txBody>
      </p:sp>
      <p:sp>
        <p:nvSpPr>
          <p:cNvPr id="28678" name="Text Box 6"/>
          <p:cNvSpPr txBox="1">
            <a:spLocks noChangeArrowheads="1"/>
          </p:cNvSpPr>
          <p:nvPr/>
        </p:nvSpPr>
        <p:spPr bwMode="auto">
          <a:xfrm>
            <a:off x="381000" y="1066800"/>
            <a:ext cx="8367464" cy="5262979"/>
          </a:xfrm>
          <a:prstGeom prst="rect">
            <a:avLst/>
          </a:prstGeom>
          <a:noFill/>
          <a:ln w="9525">
            <a:noFill/>
            <a:miter lim="800000"/>
            <a:headEnd/>
            <a:tailEnd/>
          </a:ln>
          <a:effectLst/>
        </p:spPr>
        <p:txBody>
          <a:bodyPr wrap="square">
            <a:spAutoFit/>
          </a:bodyPr>
          <a:lstStyle/>
          <a:p>
            <a:pPr algn="just"/>
            <a:r>
              <a:rPr lang="it-IT" dirty="0" smtClean="0"/>
              <a:t>Quando si osserva lo schema del BJT si può notare che le tre correnti convergono in uno stesso punto centrale e da ciò si può applicare il primo principio di </a:t>
            </a:r>
            <a:r>
              <a:rPr lang="it-IT" dirty="0" err="1" smtClean="0"/>
              <a:t>Kirchhoff</a:t>
            </a:r>
            <a:r>
              <a:rPr lang="it-IT" dirty="0" smtClean="0"/>
              <a:t> ad una superficie immaginata quindi come un nodo ottenendo un’equazione identica sia per il PNP che per l’NPN:</a:t>
            </a:r>
          </a:p>
          <a:p>
            <a:pPr algn="just"/>
            <a:r>
              <a:rPr lang="it-IT" i="1" dirty="0" smtClean="0"/>
              <a:t> </a:t>
            </a:r>
            <a:r>
              <a:rPr lang="it-IT" sz="2800" b="1" dirty="0" smtClean="0"/>
              <a:t>I</a:t>
            </a:r>
            <a:r>
              <a:rPr lang="it-IT" sz="2000" b="1" dirty="0" smtClean="0"/>
              <a:t>E</a:t>
            </a:r>
            <a:r>
              <a:rPr lang="it-IT" sz="2800" b="1" dirty="0" smtClean="0"/>
              <a:t> = I</a:t>
            </a:r>
            <a:r>
              <a:rPr lang="it-IT" sz="2000" b="1" dirty="0" smtClean="0"/>
              <a:t>B</a:t>
            </a:r>
            <a:r>
              <a:rPr lang="it-IT" sz="2800" b="1" dirty="0" smtClean="0"/>
              <a:t> + I</a:t>
            </a:r>
            <a:r>
              <a:rPr lang="it-IT" sz="2000" b="1" dirty="0" smtClean="0"/>
              <a:t>C</a:t>
            </a:r>
          </a:p>
          <a:p>
            <a:pPr algn="just"/>
            <a:endParaRPr lang="it-IT" sz="2000" b="1" dirty="0" smtClean="0"/>
          </a:p>
          <a:p>
            <a:pPr algn="just"/>
            <a:r>
              <a:rPr lang="it-IT" dirty="0" smtClean="0"/>
              <a:t>Il transistor è un componente tripolare ma può essere visto come un quadripolo mettendo in comune un terminale con gli altri due riuscendo così a vederlo non solo come quadripolo ma come</a:t>
            </a:r>
          </a:p>
          <a:p>
            <a:pPr algn="just"/>
            <a:r>
              <a:rPr lang="it-IT" dirty="0" smtClean="0"/>
              <a:t>doppio bipolo e mettendo in evidenza una porta di ingresso e una di uscita.</a:t>
            </a:r>
          </a:p>
          <a:p>
            <a:pPr algn="just"/>
            <a:r>
              <a:rPr lang="it-IT" dirty="0" smtClean="0"/>
              <a:t>Esistono tre possibili configurazioni: a collettore comune, a base comune e ad emettitore comune.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685800" y="228600"/>
            <a:ext cx="7772400" cy="457200"/>
          </a:xfrm>
        </p:spPr>
        <p:txBody>
          <a:bodyPr/>
          <a:lstStyle/>
          <a:p>
            <a:pPr algn="l"/>
            <a:r>
              <a:rPr lang="it-IT" sz="4800" b="1">
                <a:solidFill>
                  <a:schemeClr val="accent2"/>
                </a:solidFill>
                <a:latin typeface="Berlin Sans FB Demi" pitchFamily="34" charset="0"/>
              </a:rPr>
              <a:t>Semiconduttori</a:t>
            </a:r>
          </a:p>
        </p:txBody>
      </p:sp>
      <p:sp>
        <p:nvSpPr>
          <p:cNvPr id="18436" name="Text Box 1028"/>
          <p:cNvSpPr txBox="1">
            <a:spLocks noChangeArrowheads="1"/>
          </p:cNvSpPr>
          <p:nvPr/>
        </p:nvSpPr>
        <p:spPr bwMode="auto">
          <a:xfrm>
            <a:off x="762000" y="1066800"/>
            <a:ext cx="7924800" cy="1323439"/>
          </a:xfrm>
          <a:prstGeom prst="rect">
            <a:avLst/>
          </a:prstGeom>
          <a:noFill/>
          <a:ln w="9525">
            <a:noFill/>
            <a:miter lim="800000"/>
            <a:headEnd/>
            <a:tailEnd/>
          </a:ln>
          <a:effectLst/>
        </p:spPr>
        <p:txBody>
          <a:bodyPr>
            <a:spAutoFit/>
          </a:bodyPr>
          <a:lstStyle/>
          <a:p>
            <a:r>
              <a:rPr lang="it-IT" sz="2000" dirty="0" smtClean="0"/>
              <a:t>Il processo di drogaggio avviene in fase di produzione, successiva a quella di raffinazione, dove viene introdotto nel materiale puro una impurità costituita da un materiale trivalente o pentavalente con una bassa concentrazione:</a:t>
            </a:r>
            <a:endParaRPr lang="it-IT" sz="2000" i="1" dirty="0">
              <a:latin typeface="Arial" charset="0"/>
            </a:endParaRPr>
          </a:p>
        </p:txBody>
      </p:sp>
      <p:pic>
        <p:nvPicPr>
          <p:cNvPr id="4" name="Immagine 3" descr="drogaggio.jpg"/>
          <p:cNvPicPr>
            <a:picLocks noChangeAspect="1"/>
          </p:cNvPicPr>
          <p:nvPr/>
        </p:nvPicPr>
        <p:blipFill>
          <a:blip r:embed="rId2" cstate="print"/>
          <a:stretch>
            <a:fillRect/>
          </a:stretch>
        </p:blipFill>
        <p:spPr>
          <a:xfrm>
            <a:off x="1547664" y="2708920"/>
            <a:ext cx="6350000" cy="3746500"/>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55576" y="332656"/>
            <a:ext cx="7772400" cy="609600"/>
          </a:xfrm>
        </p:spPr>
        <p:txBody>
          <a:bodyPr/>
          <a:lstStyle/>
          <a:p>
            <a:r>
              <a:rPr lang="it-IT" b="1" dirty="0" smtClean="0">
                <a:solidFill>
                  <a:schemeClr val="accent2"/>
                </a:solidFill>
                <a:latin typeface="Bauhaus 93" pitchFamily="82" charset="0"/>
              </a:rPr>
              <a:t>TRANSISTOR BJT </a:t>
            </a:r>
            <a:r>
              <a:rPr lang="it-IT" sz="3200" b="1" dirty="0" smtClean="0">
                <a:solidFill>
                  <a:schemeClr val="accent2"/>
                </a:solidFill>
                <a:latin typeface="Bauhaus 93" pitchFamily="82" charset="0"/>
              </a:rPr>
              <a:t>emettitore comune</a:t>
            </a:r>
            <a:endParaRPr lang="it-IT" b="1" dirty="0">
              <a:solidFill>
                <a:schemeClr val="accent2"/>
              </a:solidFill>
              <a:latin typeface="Bauhaus 93" pitchFamily="82" charset="0"/>
            </a:endParaRPr>
          </a:p>
        </p:txBody>
      </p:sp>
      <p:sp>
        <p:nvSpPr>
          <p:cNvPr id="28676" name="Text Box 4"/>
          <p:cNvSpPr txBox="1">
            <a:spLocks noChangeArrowheads="1"/>
          </p:cNvSpPr>
          <p:nvPr/>
        </p:nvSpPr>
        <p:spPr bwMode="auto">
          <a:xfrm>
            <a:off x="593725" y="955675"/>
            <a:ext cx="2225675" cy="457200"/>
          </a:xfrm>
          <a:prstGeom prst="rect">
            <a:avLst/>
          </a:prstGeom>
          <a:noFill/>
          <a:ln w="9525">
            <a:noFill/>
            <a:miter lim="800000"/>
            <a:headEnd/>
            <a:tailEnd/>
          </a:ln>
          <a:effectLst/>
        </p:spPr>
        <p:txBody>
          <a:bodyPr>
            <a:spAutoFit/>
          </a:bodyPr>
          <a:lstStyle/>
          <a:p>
            <a:endParaRPr lang="it-IT"/>
          </a:p>
        </p:txBody>
      </p:sp>
      <p:sp>
        <p:nvSpPr>
          <p:cNvPr id="28678" name="Text Box 6"/>
          <p:cNvSpPr txBox="1">
            <a:spLocks noChangeArrowheads="1"/>
          </p:cNvSpPr>
          <p:nvPr/>
        </p:nvSpPr>
        <p:spPr bwMode="auto">
          <a:xfrm>
            <a:off x="381000" y="1066800"/>
            <a:ext cx="8367464" cy="5632311"/>
          </a:xfrm>
          <a:prstGeom prst="rect">
            <a:avLst/>
          </a:prstGeom>
          <a:noFill/>
          <a:ln w="9525">
            <a:noFill/>
            <a:miter lim="800000"/>
            <a:headEnd/>
            <a:tailEnd/>
          </a:ln>
          <a:effectLst/>
        </p:spPr>
        <p:txBody>
          <a:bodyPr wrap="square">
            <a:spAutoFit/>
          </a:bodyPr>
          <a:lstStyle/>
          <a:p>
            <a:r>
              <a:rPr lang="it-IT" sz="2000" dirty="0" smtClean="0"/>
              <a:t>Questa configurazione è quella che viene maggiormente utilizzata</a:t>
            </a:r>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r>
              <a:rPr lang="it-IT" sz="2000" dirty="0" smtClean="0"/>
              <a:t>Nella configurazione ad emettitore comune esistono tre relazioni fondamentali che legano le variabili espresse fino adesso e sono le seguenti:</a:t>
            </a:r>
          </a:p>
          <a:p>
            <a:r>
              <a:rPr lang="it-IT" sz="2000" dirty="0" err="1" smtClean="0"/>
              <a:t>I</a:t>
            </a:r>
            <a:r>
              <a:rPr lang="it-IT" sz="1600" dirty="0" err="1" smtClean="0"/>
              <a:t>b</a:t>
            </a:r>
            <a:r>
              <a:rPr lang="it-IT" sz="2000" dirty="0" smtClean="0"/>
              <a:t> = f(</a:t>
            </a:r>
            <a:r>
              <a:rPr lang="it-IT" sz="2000" dirty="0" err="1" smtClean="0"/>
              <a:t>V</a:t>
            </a:r>
            <a:r>
              <a:rPr lang="it-IT" sz="1600" dirty="0" err="1" smtClean="0"/>
              <a:t>be</a:t>
            </a:r>
            <a:r>
              <a:rPr lang="it-IT" sz="2000" dirty="0" smtClean="0"/>
              <a:t>); </a:t>
            </a:r>
            <a:r>
              <a:rPr lang="it-IT" sz="2000" dirty="0" err="1" smtClean="0"/>
              <a:t>I</a:t>
            </a:r>
            <a:r>
              <a:rPr lang="it-IT" sz="1600" dirty="0" err="1" smtClean="0"/>
              <a:t>c</a:t>
            </a:r>
            <a:r>
              <a:rPr lang="it-IT" sz="2000" dirty="0" smtClean="0"/>
              <a:t> = f(</a:t>
            </a:r>
            <a:r>
              <a:rPr lang="it-IT" sz="2000" dirty="0" err="1" smtClean="0"/>
              <a:t>V</a:t>
            </a:r>
            <a:r>
              <a:rPr lang="it-IT" sz="1600" dirty="0" err="1" smtClean="0"/>
              <a:t>ce</a:t>
            </a:r>
            <a:r>
              <a:rPr lang="it-IT" sz="2000" dirty="0" smtClean="0"/>
              <a:t>); </a:t>
            </a:r>
            <a:r>
              <a:rPr lang="it-IT" sz="2000" dirty="0" err="1" smtClean="0"/>
              <a:t>I</a:t>
            </a:r>
            <a:r>
              <a:rPr lang="it-IT" sz="1600" dirty="0" err="1" smtClean="0"/>
              <a:t>c</a:t>
            </a:r>
            <a:r>
              <a:rPr lang="it-IT" sz="2000" dirty="0" smtClean="0"/>
              <a:t> = f(</a:t>
            </a:r>
            <a:r>
              <a:rPr lang="it-IT" sz="2000" dirty="0" err="1" smtClean="0"/>
              <a:t>I</a:t>
            </a:r>
            <a:r>
              <a:rPr lang="it-IT" sz="1600" dirty="0" err="1" smtClean="0"/>
              <a:t>b</a:t>
            </a:r>
            <a:r>
              <a:rPr lang="it-IT" sz="2000" dirty="0" smtClean="0"/>
              <a:t>)</a:t>
            </a:r>
          </a:p>
          <a:p>
            <a:r>
              <a:rPr lang="it-IT" sz="2000" dirty="0" smtClean="0"/>
              <a:t>Dalle prime due relazioni si comprende che le due correnti</a:t>
            </a:r>
            <a:r>
              <a:rPr lang="it-IT" sz="2000" i="1" dirty="0" smtClean="0"/>
              <a:t> </a:t>
            </a:r>
            <a:r>
              <a:rPr lang="it-IT" sz="2000" i="1" dirty="0" err="1" smtClean="0"/>
              <a:t>Ib</a:t>
            </a:r>
            <a:r>
              <a:rPr lang="it-IT" sz="2000" i="1" dirty="0" smtClean="0"/>
              <a:t> e </a:t>
            </a:r>
            <a:r>
              <a:rPr lang="it-IT" sz="2000" i="1" dirty="0" err="1" smtClean="0"/>
              <a:t>Ic</a:t>
            </a:r>
            <a:r>
              <a:rPr lang="it-IT" sz="2000" i="1" dirty="0" smtClean="0"/>
              <a:t> sono </a:t>
            </a:r>
            <a:r>
              <a:rPr lang="it-IT" sz="2000" dirty="0" smtClean="0"/>
              <a:t>in funzione rispettivamente di </a:t>
            </a:r>
            <a:r>
              <a:rPr lang="it-IT" sz="2000" i="1" dirty="0" err="1" smtClean="0"/>
              <a:t>Vbe</a:t>
            </a:r>
            <a:r>
              <a:rPr lang="it-IT" sz="2000" i="1" dirty="0" smtClean="0"/>
              <a:t> e </a:t>
            </a:r>
            <a:r>
              <a:rPr lang="it-IT" sz="2000" i="1" dirty="0" err="1" smtClean="0"/>
              <a:t>Vce</a:t>
            </a:r>
            <a:r>
              <a:rPr lang="it-IT" sz="2000" i="1" dirty="0" smtClean="0"/>
              <a:t> cioè dipendono da queste </a:t>
            </a:r>
            <a:r>
              <a:rPr lang="it-IT" sz="2000" dirty="0" smtClean="0"/>
              <a:t>ultime; nell’ultima relazione si nota invece in legame tra la corrente di collettore e quella di base.</a:t>
            </a:r>
            <a:endParaRPr lang="it-IT" sz="2000" b="1" dirty="0" smtClean="0"/>
          </a:p>
        </p:txBody>
      </p:sp>
      <p:pic>
        <p:nvPicPr>
          <p:cNvPr id="76802" name="Picture 2"/>
          <p:cNvPicPr>
            <a:picLocks noChangeAspect="1" noChangeArrowheads="1"/>
          </p:cNvPicPr>
          <p:nvPr/>
        </p:nvPicPr>
        <p:blipFill>
          <a:blip r:embed="rId2" cstate="print"/>
          <a:srcRect/>
          <a:stretch>
            <a:fillRect/>
          </a:stretch>
        </p:blipFill>
        <p:spPr bwMode="auto">
          <a:xfrm>
            <a:off x="1763688" y="1556792"/>
            <a:ext cx="5703962" cy="27599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55576" y="332656"/>
            <a:ext cx="7772400" cy="1008112"/>
          </a:xfrm>
        </p:spPr>
        <p:txBody>
          <a:bodyPr/>
          <a:lstStyle/>
          <a:p>
            <a:r>
              <a:rPr lang="it-IT" b="1" dirty="0" smtClean="0">
                <a:solidFill>
                  <a:schemeClr val="accent2"/>
                </a:solidFill>
                <a:latin typeface="Bauhaus 93" pitchFamily="82" charset="0"/>
              </a:rPr>
              <a:t>TRANSISTOR BJT </a:t>
            </a:r>
            <a:r>
              <a:rPr lang="it-IT" sz="3200" b="1" dirty="0" smtClean="0">
                <a:solidFill>
                  <a:schemeClr val="accent2"/>
                </a:solidFill>
                <a:latin typeface="Bauhaus 93" pitchFamily="82" charset="0"/>
              </a:rPr>
              <a:t>emettitore comune</a:t>
            </a:r>
            <a:br>
              <a:rPr lang="it-IT" sz="3200" b="1" dirty="0" smtClean="0">
                <a:solidFill>
                  <a:schemeClr val="accent2"/>
                </a:solidFill>
                <a:latin typeface="Bauhaus 93" pitchFamily="82" charset="0"/>
              </a:rPr>
            </a:br>
            <a:r>
              <a:rPr lang="it-IT" sz="3200" b="1" dirty="0" smtClean="0">
                <a:solidFill>
                  <a:schemeClr val="accent2"/>
                </a:solidFill>
                <a:latin typeface="Bauhaus 93" pitchFamily="82" charset="0"/>
              </a:rPr>
              <a:t>circuito d’ingresso</a:t>
            </a:r>
            <a:endParaRPr lang="it-IT" b="1" dirty="0">
              <a:solidFill>
                <a:schemeClr val="accent2"/>
              </a:solidFill>
              <a:latin typeface="Bauhaus 93" pitchFamily="82" charset="0"/>
            </a:endParaRPr>
          </a:p>
        </p:txBody>
      </p:sp>
      <p:sp>
        <p:nvSpPr>
          <p:cNvPr id="28676" name="Text Box 4"/>
          <p:cNvSpPr txBox="1">
            <a:spLocks noChangeArrowheads="1"/>
          </p:cNvSpPr>
          <p:nvPr/>
        </p:nvSpPr>
        <p:spPr bwMode="auto">
          <a:xfrm>
            <a:off x="593725" y="955675"/>
            <a:ext cx="2225675" cy="457200"/>
          </a:xfrm>
          <a:prstGeom prst="rect">
            <a:avLst/>
          </a:prstGeom>
          <a:noFill/>
          <a:ln w="9525">
            <a:noFill/>
            <a:miter lim="800000"/>
            <a:headEnd/>
            <a:tailEnd/>
          </a:ln>
          <a:effectLst/>
        </p:spPr>
        <p:txBody>
          <a:bodyPr>
            <a:spAutoFit/>
          </a:bodyPr>
          <a:lstStyle/>
          <a:p>
            <a:endParaRPr lang="it-IT"/>
          </a:p>
        </p:txBody>
      </p:sp>
      <p:sp>
        <p:nvSpPr>
          <p:cNvPr id="28678" name="Text Box 6"/>
          <p:cNvSpPr txBox="1">
            <a:spLocks noChangeArrowheads="1"/>
          </p:cNvSpPr>
          <p:nvPr/>
        </p:nvSpPr>
        <p:spPr bwMode="auto">
          <a:xfrm>
            <a:off x="381000" y="1066800"/>
            <a:ext cx="5847184" cy="3170099"/>
          </a:xfrm>
          <a:prstGeom prst="rect">
            <a:avLst/>
          </a:prstGeom>
          <a:noFill/>
          <a:ln w="9525">
            <a:noFill/>
            <a:miter lim="800000"/>
            <a:headEnd/>
            <a:tailEnd/>
          </a:ln>
          <a:effectLst/>
        </p:spPr>
        <p:txBody>
          <a:bodyPr wrap="square">
            <a:spAutoFit/>
          </a:bodyPr>
          <a:lstStyle/>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a:p>
            <a:endParaRPr lang="it-IT" sz="2000" b="1" dirty="0" smtClean="0"/>
          </a:p>
        </p:txBody>
      </p:sp>
      <p:pic>
        <p:nvPicPr>
          <p:cNvPr id="77826" name="Picture 2"/>
          <p:cNvPicPr>
            <a:picLocks noChangeAspect="1" noChangeArrowheads="1"/>
          </p:cNvPicPr>
          <p:nvPr/>
        </p:nvPicPr>
        <p:blipFill>
          <a:blip r:embed="rId2" cstate="print"/>
          <a:srcRect/>
          <a:stretch>
            <a:fillRect/>
          </a:stretch>
        </p:blipFill>
        <p:spPr bwMode="auto">
          <a:xfrm>
            <a:off x="6372200" y="1628800"/>
            <a:ext cx="2323331" cy="3953312"/>
          </a:xfrm>
          <a:prstGeom prst="rect">
            <a:avLst/>
          </a:prstGeom>
          <a:noFill/>
          <a:ln w="9525">
            <a:noFill/>
            <a:miter lim="800000"/>
            <a:headEnd/>
            <a:tailEnd/>
          </a:ln>
        </p:spPr>
      </p:pic>
      <p:sp>
        <p:nvSpPr>
          <p:cNvPr id="7" name="CasellaDiTesto 6"/>
          <p:cNvSpPr txBox="1"/>
          <p:nvPr/>
        </p:nvSpPr>
        <p:spPr>
          <a:xfrm>
            <a:off x="611560" y="1628800"/>
            <a:ext cx="5400600" cy="3046988"/>
          </a:xfrm>
          <a:prstGeom prst="rect">
            <a:avLst/>
          </a:prstGeom>
          <a:noFill/>
        </p:spPr>
        <p:txBody>
          <a:bodyPr wrap="square" rtlCol="0">
            <a:spAutoFit/>
          </a:bodyPr>
          <a:lstStyle/>
          <a:p>
            <a:pPr algn="just"/>
            <a:r>
              <a:rPr lang="it-IT" dirty="0" smtClean="0"/>
              <a:t>Da questo grafico si osserva che a tensioni di </a:t>
            </a:r>
            <a:r>
              <a:rPr lang="it-IT" dirty="0" err="1" smtClean="0"/>
              <a:t>Vbe</a:t>
            </a:r>
            <a:r>
              <a:rPr lang="it-IT" dirty="0" smtClean="0"/>
              <a:t> minori di 0.7 Volt la corrente risulta essere molto bassa o addirittura nulla mentre con l’aumentare della </a:t>
            </a:r>
            <a:r>
              <a:rPr lang="it-IT" dirty="0" err="1" smtClean="0"/>
              <a:t>Vbe</a:t>
            </a:r>
            <a:r>
              <a:rPr lang="it-IT" dirty="0" smtClean="0"/>
              <a:t> si nota il massimo passaggio di corrente nella base; da ciò si intuisce che ai capi Base-Emettitore è presente una giunzione di tipo PN come quella dei diodi.</a:t>
            </a:r>
            <a:endParaRPr lang="it-IT"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Box 3"/>
          <p:cNvSpPr txBox="1">
            <a:spLocks noChangeArrowheads="1"/>
          </p:cNvSpPr>
          <p:nvPr/>
        </p:nvSpPr>
        <p:spPr bwMode="auto">
          <a:xfrm>
            <a:off x="593725" y="955675"/>
            <a:ext cx="2225675" cy="457200"/>
          </a:xfrm>
          <a:prstGeom prst="rect">
            <a:avLst/>
          </a:prstGeom>
          <a:noFill/>
          <a:ln w="9525">
            <a:noFill/>
            <a:miter lim="800000"/>
            <a:headEnd/>
            <a:tailEnd/>
          </a:ln>
          <a:effectLst/>
        </p:spPr>
        <p:txBody>
          <a:bodyPr>
            <a:spAutoFit/>
          </a:bodyPr>
          <a:lstStyle/>
          <a:p>
            <a:endParaRPr lang="it-IT"/>
          </a:p>
        </p:txBody>
      </p:sp>
      <p:sp>
        <p:nvSpPr>
          <p:cNvPr id="29700" name="Text Box 4"/>
          <p:cNvSpPr txBox="1">
            <a:spLocks noChangeArrowheads="1"/>
          </p:cNvSpPr>
          <p:nvPr/>
        </p:nvSpPr>
        <p:spPr bwMode="auto">
          <a:xfrm>
            <a:off x="323528" y="1844824"/>
            <a:ext cx="4191000" cy="3140075"/>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La commutazione tra i due stati di funzionamento (ON-OFF) viene comandata dalla corrente di base </a:t>
            </a:r>
            <a:r>
              <a:rPr lang="it-IT" sz="2000" dirty="0" err="1">
                <a:latin typeface="Arial" charset="0"/>
              </a:rPr>
              <a:t>I</a:t>
            </a:r>
            <a:r>
              <a:rPr lang="it-IT" sz="2000" baseline="-25000" dirty="0" err="1">
                <a:latin typeface="Arial" charset="0"/>
              </a:rPr>
              <a:t>B</a:t>
            </a:r>
            <a:r>
              <a:rPr lang="it-IT" sz="2000" dirty="0">
                <a:latin typeface="Arial" charset="0"/>
              </a:rPr>
              <a:t>. Si può paragonare il transistor ad una valvola la cui apertura viene dettata dalla </a:t>
            </a:r>
            <a:r>
              <a:rPr lang="it-IT" sz="2000" dirty="0" err="1">
                <a:latin typeface="Arial" charset="0"/>
              </a:rPr>
              <a:t>I</a:t>
            </a:r>
            <a:r>
              <a:rPr lang="it-IT" sz="2000" baseline="-25000" dirty="0" err="1">
                <a:latin typeface="Arial" charset="0"/>
              </a:rPr>
              <a:t>B</a:t>
            </a:r>
            <a:r>
              <a:rPr lang="it-IT" sz="2000" dirty="0">
                <a:latin typeface="Arial" charset="0"/>
              </a:rPr>
              <a:t>. In conseguenza di ciò si ottengono più </a:t>
            </a:r>
            <a:r>
              <a:rPr lang="it-IT" sz="2000" i="1" dirty="0">
                <a:latin typeface="Arial" charset="0"/>
              </a:rPr>
              <a:t>curve caratteristiche</a:t>
            </a:r>
            <a:r>
              <a:rPr lang="it-IT" sz="2000" dirty="0">
                <a:latin typeface="Arial" charset="0"/>
              </a:rPr>
              <a:t>, che vedono in relazione la corrente di collettore </a:t>
            </a:r>
            <a:r>
              <a:rPr lang="it-IT" sz="2000" dirty="0" err="1">
                <a:latin typeface="Arial" charset="0"/>
              </a:rPr>
              <a:t>Ic</a:t>
            </a:r>
            <a:r>
              <a:rPr lang="it-IT" sz="2000" dirty="0">
                <a:latin typeface="Arial" charset="0"/>
              </a:rPr>
              <a:t> con la tensione </a:t>
            </a:r>
            <a:r>
              <a:rPr lang="it-IT" sz="2000" dirty="0" err="1">
                <a:latin typeface="Arial" charset="0"/>
              </a:rPr>
              <a:t>Vce</a:t>
            </a:r>
            <a:endParaRPr lang="it-IT" sz="2000" baseline="-25000" dirty="0">
              <a:latin typeface="Arial" charset="0"/>
            </a:endParaRPr>
          </a:p>
        </p:txBody>
      </p:sp>
      <p:sp>
        <p:nvSpPr>
          <p:cNvPr id="29702" name="Text Box 6"/>
          <p:cNvSpPr txBox="1">
            <a:spLocks noChangeArrowheads="1"/>
          </p:cNvSpPr>
          <p:nvPr/>
        </p:nvSpPr>
        <p:spPr bwMode="auto">
          <a:xfrm>
            <a:off x="323528" y="5085184"/>
            <a:ext cx="8458200" cy="1387475"/>
          </a:xfrm>
          <a:prstGeom prst="rect">
            <a:avLst/>
          </a:prstGeom>
          <a:noFill/>
          <a:ln w="9525">
            <a:noFill/>
            <a:miter lim="800000"/>
            <a:headEnd/>
            <a:tailEnd/>
          </a:ln>
          <a:effectLst/>
        </p:spPr>
        <p:txBody>
          <a:bodyPr>
            <a:spAutoFit/>
          </a:bodyPr>
          <a:lstStyle/>
          <a:p>
            <a:pPr algn="just">
              <a:spcBef>
                <a:spcPct val="50000"/>
              </a:spcBef>
            </a:pPr>
            <a:r>
              <a:rPr lang="it-IT" sz="2000" dirty="0">
                <a:latin typeface="Arial" charset="0"/>
              </a:rPr>
              <a:t>Nel grafico delle caratteristiche si individuano tre zone:</a:t>
            </a:r>
          </a:p>
          <a:p>
            <a:pPr algn="just">
              <a:spcBef>
                <a:spcPts val="200"/>
              </a:spcBef>
              <a:buFontTx/>
              <a:buChar char="-"/>
            </a:pPr>
            <a:r>
              <a:rPr lang="it-IT" sz="2000" b="1" dirty="0">
                <a:latin typeface="Arial" charset="0"/>
              </a:rPr>
              <a:t>zona attiva</a:t>
            </a:r>
            <a:r>
              <a:rPr lang="it-IT" sz="2000" dirty="0">
                <a:latin typeface="Arial" charset="0"/>
              </a:rPr>
              <a:t>: funzionamento da amplificatore</a:t>
            </a:r>
          </a:p>
          <a:p>
            <a:pPr algn="just">
              <a:spcBef>
                <a:spcPts val="200"/>
              </a:spcBef>
              <a:buFontTx/>
              <a:buChar char="-"/>
            </a:pPr>
            <a:r>
              <a:rPr lang="it-IT" sz="2000" b="1" dirty="0">
                <a:latin typeface="Arial" charset="0"/>
              </a:rPr>
              <a:t>zona di saturazione</a:t>
            </a:r>
            <a:r>
              <a:rPr lang="it-IT" sz="2000" dirty="0">
                <a:latin typeface="Arial" charset="0"/>
              </a:rPr>
              <a:t>: funzionamento da interruttore chiuso</a:t>
            </a:r>
          </a:p>
          <a:p>
            <a:pPr algn="just">
              <a:spcBef>
                <a:spcPts val="200"/>
              </a:spcBef>
              <a:buFontTx/>
              <a:buChar char="-"/>
            </a:pPr>
            <a:r>
              <a:rPr lang="it-IT" sz="2000" b="1" dirty="0">
                <a:latin typeface="Arial" charset="0"/>
              </a:rPr>
              <a:t>zona di interdizione</a:t>
            </a:r>
            <a:r>
              <a:rPr lang="it-IT" sz="2000" dirty="0">
                <a:latin typeface="Arial" charset="0"/>
              </a:rPr>
              <a:t>: funzionamento da interruttore aperto</a:t>
            </a:r>
            <a:endParaRPr lang="it-IT" sz="2000" b="1" dirty="0">
              <a:latin typeface="Arial" charset="0"/>
            </a:endParaRPr>
          </a:p>
        </p:txBody>
      </p:sp>
      <p:pic>
        <p:nvPicPr>
          <p:cNvPr id="29706" name="Picture 10" descr="F:\CDScuola\Macchine\caratt_transistor1.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572000" y="1340768"/>
            <a:ext cx="5616624" cy="4019550"/>
          </a:xfrm>
          <a:prstGeom prst="rect">
            <a:avLst/>
          </a:prstGeom>
          <a:noFill/>
        </p:spPr>
      </p:pic>
      <p:sp>
        <p:nvSpPr>
          <p:cNvPr id="8" name="Rectangle 2"/>
          <p:cNvSpPr txBox="1">
            <a:spLocks noChangeArrowheads="1"/>
          </p:cNvSpPr>
          <p:nvPr/>
        </p:nvSpPr>
        <p:spPr bwMode="auto">
          <a:xfrm>
            <a:off x="755576" y="332656"/>
            <a:ext cx="7772400" cy="10081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sz="4400" b="1" i="0" u="none" strike="noStrike" kern="0" cap="none" spc="0" normalizeH="0" baseline="0" noProof="0" dirty="0" smtClean="0">
                <a:ln>
                  <a:noFill/>
                </a:ln>
                <a:solidFill>
                  <a:schemeClr val="accent2"/>
                </a:solidFill>
                <a:effectLst/>
                <a:uLnTx/>
                <a:uFillTx/>
                <a:latin typeface="Bauhaus 93" pitchFamily="82" charset="0"/>
                <a:ea typeface="+mj-ea"/>
                <a:cs typeface="+mj-cs"/>
              </a:rPr>
              <a:t>TRANSISTOR BJT </a:t>
            </a:r>
            <a:r>
              <a:rPr kumimoji="0" lang="it-IT" sz="3200" b="1" i="0" u="none" strike="noStrike" kern="0" cap="none" spc="0" normalizeH="0" baseline="0" noProof="0" dirty="0" smtClean="0">
                <a:ln>
                  <a:noFill/>
                </a:ln>
                <a:solidFill>
                  <a:schemeClr val="accent2"/>
                </a:solidFill>
                <a:effectLst/>
                <a:uLnTx/>
                <a:uFillTx/>
                <a:latin typeface="Bauhaus 93" pitchFamily="82" charset="0"/>
                <a:ea typeface="+mj-ea"/>
                <a:cs typeface="+mj-cs"/>
              </a:rPr>
              <a:t>emettitore comune</a:t>
            </a:r>
            <a:br>
              <a:rPr kumimoji="0" lang="it-IT" sz="3200" b="1" i="0" u="none" strike="noStrike" kern="0" cap="none" spc="0" normalizeH="0" baseline="0" noProof="0" dirty="0" smtClean="0">
                <a:ln>
                  <a:noFill/>
                </a:ln>
                <a:solidFill>
                  <a:schemeClr val="accent2"/>
                </a:solidFill>
                <a:effectLst/>
                <a:uLnTx/>
                <a:uFillTx/>
                <a:latin typeface="Bauhaus 93" pitchFamily="82" charset="0"/>
                <a:ea typeface="+mj-ea"/>
                <a:cs typeface="+mj-cs"/>
              </a:rPr>
            </a:br>
            <a:r>
              <a:rPr kumimoji="0" lang="it-IT" sz="3200" b="1" i="0" u="none" strike="noStrike" kern="0" cap="none" spc="0" normalizeH="0" baseline="0" noProof="0" dirty="0" smtClean="0">
                <a:ln>
                  <a:noFill/>
                </a:ln>
                <a:solidFill>
                  <a:schemeClr val="accent2"/>
                </a:solidFill>
                <a:effectLst/>
                <a:uLnTx/>
                <a:uFillTx/>
                <a:latin typeface="Bauhaus 93" pitchFamily="82" charset="0"/>
                <a:ea typeface="+mj-ea"/>
                <a:cs typeface="+mj-cs"/>
              </a:rPr>
              <a:t>circuito d’uscita</a:t>
            </a:r>
            <a:endParaRPr kumimoji="0" lang="it-IT" sz="4400" b="1" i="0" u="none" strike="noStrike" kern="0" cap="none" spc="0" normalizeH="0" baseline="0" noProof="0" dirty="0">
              <a:ln>
                <a:noFill/>
              </a:ln>
              <a:solidFill>
                <a:schemeClr val="accent2"/>
              </a:solidFill>
              <a:effectLst/>
              <a:uLnTx/>
              <a:uFillTx/>
              <a:latin typeface="Bauhaus 93" pitchFamily="82" charset="0"/>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685800" y="228600"/>
            <a:ext cx="7772400" cy="457200"/>
          </a:xfrm>
        </p:spPr>
        <p:txBody>
          <a:bodyPr/>
          <a:lstStyle/>
          <a:p>
            <a:pPr algn="l"/>
            <a:r>
              <a:rPr lang="it-IT" sz="4800" b="1">
                <a:solidFill>
                  <a:schemeClr val="accent2"/>
                </a:solidFill>
                <a:latin typeface="Berlin Sans FB Demi" pitchFamily="34" charset="0"/>
              </a:rPr>
              <a:t>Semiconduttori</a:t>
            </a:r>
          </a:p>
        </p:txBody>
      </p:sp>
      <p:sp>
        <p:nvSpPr>
          <p:cNvPr id="18436" name="Text Box 1028"/>
          <p:cNvSpPr txBox="1">
            <a:spLocks noChangeArrowheads="1"/>
          </p:cNvSpPr>
          <p:nvPr/>
        </p:nvSpPr>
        <p:spPr bwMode="auto">
          <a:xfrm>
            <a:off x="762000" y="1066800"/>
            <a:ext cx="7924800" cy="2708434"/>
          </a:xfrm>
          <a:prstGeom prst="rect">
            <a:avLst/>
          </a:prstGeom>
          <a:noFill/>
          <a:ln w="9525">
            <a:noFill/>
            <a:miter lim="800000"/>
            <a:headEnd/>
            <a:tailEnd/>
          </a:ln>
          <a:effectLst/>
        </p:spPr>
        <p:txBody>
          <a:bodyPr>
            <a:spAutoFit/>
          </a:bodyPr>
          <a:lstStyle/>
          <a:p>
            <a:r>
              <a:rPr lang="it-IT" sz="2000" dirty="0" smtClean="0"/>
              <a:t>per realizzare una zona di tipo N viene immesso un materiale pentavalente come il fosforo che funge da donatore, fornendo il cristallo di silicio di un elettrone libero, e quindi si ha la prevalenza delle cariche negative;</a:t>
            </a:r>
          </a:p>
          <a:p>
            <a:r>
              <a:rPr lang="it-IT" sz="2000" dirty="0" smtClean="0"/>
              <a:t>viceversa, per realizzare una zona di tipo P viene immesso un materiale trivalente come l'alluminio che funge da accettore, riceve un elettrone dal silicio lasciando libera una lacuna nel cristallo, e quindi si ha la prevalenza delle cariche positive.</a:t>
            </a:r>
          </a:p>
          <a:p>
            <a:pPr algn="just">
              <a:spcBef>
                <a:spcPct val="50000"/>
              </a:spcBef>
            </a:pPr>
            <a:endParaRPr lang="it-IT" sz="2000" i="1" dirty="0">
              <a:latin typeface="Arial" charset="0"/>
            </a:endParaRPr>
          </a:p>
        </p:txBody>
      </p:sp>
      <p:pic>
        <p:nvPicPr>
          <p:cNvPr id="4" name="Immagine 3" descr="drogaggio.jpg"/>
          <p:cNvPicPr>
            <a:picLocks noChangeAspect="1"/>
          </p:cNvPicPr>
          <p:nvPr/>
        </p:nvPicPr>
        <p:blipFill>
          <a:blip r:embed="rId2" cstate="print"/>
          <a:stretch>
            <a:fillRect/>
          </a:stretch>
        </p:blipFill>
        <p:spPr>
          <a:xfrm>
            <a:off x="1763688" y="3284984"/>
            <a:ext cx="5701928" cy="336413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685800" y="228600"/>
            <a:ext cx="7772400" cy="457200"/>
          </a:xfrm>
        </p:spPr>
        <p:txBody>
          <a:bodyPr/>
          <a:lstStyle/>
          <a:p>
            <a:pPr algn="l"/>
            <a:r>
              <a:rPr lang="it-IT" sz="4800" b="1">
                <a:solidFill>
                  <a:schemeClr val="accent2"/>
                </a:solidFill>
                <a:latin typeface="Berlin Sans FB Demi" pitchFamily="34" charset="0"/>
              </a:rPr>
              <a:t>Semiconduttori</a:t>
            </a:r>
          </a:p>
        </p:txBody>
      </p:sp>
      <p:sp>
        <p:nvSpPr>
          <p:cNvPr id="18436" name="Text Box 1028"/>
          <p:cNvSpPr txBox="1">
            <a:spLocks noChangeArrowheads="1"/>
          </p:cNvSpPr>
          <p:nvPr/>
        </p:nvSpPr>
        <p:spPr bwMode="auto">
          <a:xfrm>
            <a:off x="323528" y="908720"/>
            <a:ext cx="8568952" cy="5847755"/>
          </a:xfrm>
          <a:prstGeom prst="rect">
            <a:avLst/>
          </a:prstGeom>
          <a:noFill/>
          <a:ln w="9525">
            <a:noFill/>
            <a:miter lim="800000"/>
            <a:headEnd/>
            <a:tailEnd/>
          </a:ln>
          <a:effectLst/>
        </p:spPr>
        <p:txBody>
          <a:bodyPr wrap="square">
            <a:spAutoFit/>
          </a:bodyPr>
          <a:lstStyle/>
          <a:p>
            <a:pPr>
              <a:spcBef>
                <a:spcPct val="50000"/>
              </a:spcBef>
            </a:pPr>
            <a:r>
              <a:rPr lang="it-IT" sz="2200" dirty="0" smtClean="0"/>
              <a:t>La conducibilità del semiconduttore varia in base all'uniformità del drogaggio e anche dalla sua temperatura.</a:t>
            </a:r>
            <a:br>
              <a:rPr lang="it-IT" sz="2200" dirty="0" smtClean="0"/>
            </a:br>
            <a:r>
              <a:rPr lang="it-IT" sz="2200" dirty="0" smtClean="0"/>
              <a:t>Ma perché ci interessa così tanto la struttura atomica, dove ci sono le lacune, e dove gli elettroni? Perché questo ci è utile a capire il comportamento delle cariche e i loro movimenti all'interno del materiale.</a:t>
            </a:r>
            <a:br>
              <a:rPr lang="it-IT" sz="2200" dirty="0" smtClean="0"/>
            </a:br>
            <a:r>
              <a:rPr lang="it-IT" sz="2200" dirty="0" smtClean="0"/>
              <a:t>Per spiegare l'effetto transistor, o più in generale il comportamento del silicio, dobbiamo allontanarci dal verso convenzionale della corrente ma analizzare come realmente, chimicamente parlando, </a:t>
            </a:r>
            <a:r>
              <a:rPr lang="it-IT" sz="2200" b="1" dirty="0" smtClean="0"/>
              <a:t>gli elettroni (-) si spostano verso le lacune (+)</a:t>
            </a:r>
            <a:r>
              <a:rPr lang="it-IT" sz="2200" dirty="0" smtClean="0"/>
              <a:t>.</a:t>
            </a:r>
            <a:br>
              <a:rPr lang="it-IT" sz="2200" dirty="0" smtClean="0"/>
            </a:br>
            <a:r>
              <a:rPr lang="it-IT" sz="2200" dirty="0" smtClean="0"/>
              <a:t>Infatti le cariche della zona N tendono ad invadere quella della zona P, questo accumulo e spostamento delle cariche creano una barriera di potenziale detta </a:t>
            </a:r>
            <a:r>
              <a:rPr lang="it-IT" sz="2200" b="1" dirty="0" smtClean="0"/>
              <a:t>"tensione di soglia" (V</a:t>
            </a:r>
            <a:r>
              <a:rPr lang="it-IT" sz="2200" b="1" baseline="-25000" dirty="0" smtClean="0"/>
              <a:t>S</a:t>
            </a:r>
            <a:r>
              <a:rPr lang="it-IT" sz="2200" b="1" dirty="0" smtClean="0"/>
              <a:t>)</a:t>
            </a:r>
            <a:r>
              <a:rPr lang="it-IT" sz="2200" dirty="0" smtClean="0"/>
              <a:t>, e solo quando viene applicata una tensione superiore rispetto alla barriera gli elettroni passano dalla banda di valenza a quella di conduzione e la giunzione entra in conduzione (fattore molto importante nei diodi).</a:t>
            </a:r>
            <a:br>
              <a:rPr lang="it-IT" sz="2200" dirty="0" smtClean="0"/>
            </a:br>
            <a:r>
              <a:rPr lang="it-IT" sz="2200" dirty="0" smtClean="0"/>
              <a:t>Nel caso del silicio, la tensione di soglia è pari a circa </a:t>
            </a:r>
            <a:r>
              <a:rPr lang="it-IT" sz="2200" b="1" dirty="0" smtClean="0"/>
              <a:t>0,6V</a:t>
            </a:r>
            <a:r>
              <a:rPr lang="it-IT" sz="2200" dirty="0" smtClean="0"/>
              <a:t>, mentre per il germanio è </a:t>
            </a:r>
            <a:r>
              <a:rPr lang="it-IT" sz="2200" b="1" dirty="0" smtClean="0"/>
              <a:t>0,2V</a:t>
            </a:r>
            <a:r>
              <a:rPr lang="it-IT" sz="2200" dirty="0" smtClean="0"/>
              <a:t>.</a:t>
            </a:r>
            <a:endParaRPr lang="it-IT" sz="2200" i="1" dirty="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DIODO </a:t>
            </a:r>
            <a:r>
              <a:rPr lang="it-IT" sz="3600" b="1">
                <a:solidFill>
                  <a:schemeClr val="accent2"/>
                </a:solidFill>
                <a:latin typeface="Berlin Sans FB Demi" pitchFamily="34" charset="0"/>
              </a:rPr>
              <a:t>(polarizzazione)</a:t>
            </a:r>
          </a:p>
        </p:txBody>
      </p:sp>
      <p:sp>
        <p:nvSpPr>
          <p:cNvPr id="4100" name="Text Box 4"/>
          <p:cNvSpPr txBox="1">
            <a:spLocks noChangeArrowheads="1"/>
          </p:cNvSpPr>
          <p:nvPr/>
        </p:nvSpPr>
        <p:spPr bwMode="auto">
          <a:xfrm>
            <a:off x="304800" y="822325"/>
            <a:ext cx="8534400" cy="2225675"/>
          </a:xfrm>
          <a:prstGeom prst="rect">
            <a:avLst/>
          </a:prstGeom>
          <a:noFill/>
          <a:ln w="9525">
            <a:noFill/>
            <a:miter lim="800000"/>
            <a:headEnd/>
            <a:tailEnd/>
          </a:ln>
          <a:effectLst/>
        </p:spPr>
        <p:txBody>
          <a:bodyPr>
            <a:spAutoFit/>
          </a:bodyPr>
          <a:lstStyle/>
          <a:p>
            <a:pPr algn="just">
              <a:spcBef>
                <a:spcPct val="20000"/>
              </a:spcBef>
            </a:pPr>
            <a:r>
              <a:rPr lang="it-IT" sz="2000">
                <a:latin typeface="Arial" charset="0"/>
              </a:rPr>
              <a:t>Il diodo, il cui simbolo elettrico è rappresentato in basso, per la sua costituzione fisica, fornisce la possibilità di lasciar passare la corrente elettrica solo in una direzione. Si consideri infatti il circuito in figura, dove l’anodo del diodo è connesso al polo positivo dell’alimentazione. Si parla in questo caso di  </a:t>
            </a:r>
            <a:r>
              <a:rPr lang="it-IT" sz="2000" i="1">
                <a:latin typeface="Arial" charset="0"/>
              </a:rPr>
              <a:t>polarizzazione diretta del diodo,</a:t>
            </a:r>
            <a:r>
              <a:rPr lang="it-IT" sz="2000">
                <a:latin typeface="Arial" charset="0"/>
              </a:rPr>
              <a:t> in quanto il diodo permette la circolazione della corrente (valore dell’ordine dei mA)  nel verso indicato dal simbolo elettrico del diodo.</a:t>
            </a:r>
          </a:p>
        </p:txBody>
      </p:sp>
      <p:graphicFrame>
        <p:nvGraphicFramePr>
          <p:cNvPr id="34816" name="Object 0"/>
          <p:cNvGraphicFramePr>
            <a:graphicFrameLocks noChangeAspect="1"/>
          </p:cNvGraphicFramePr>
          <p:nvPr/>
        </p:nvGraphicFramePr>
        <p:xfrm>
          <a:off x="5791200" y="3886200"/>
          <a:ext cx="3352800" cy="1978025"/>
        </p:xfrm>
        <a:graphic>
          <a:graphicData uri="http://schemas.openxmlformats.org/presentationml/2006/ole">
            <p:oleObj spid="_x0000_s34830" name="Drawing" r:id="rId3" imgW="6715125" imgH="3619500" progId="">
              <p:embed/>
            </p:oleObj>
          </a:graphicData>
        </a:graphic>
      </p:graphicFrame>
      <p:sp>
        <p:nvSpPr>
          <p:cNvPr id="4166" name="Rectangle 70"/>
          <p:cNvSpPr>
            <a:spLocks noChangeArrowheads="1"/>
          </p:cNvSpPr>
          <p:nvPr/>
        </p:nvSpPr>
        <p:spPr bwMode="auto">
          <a:xfrm>
            <a:off x="304800" y="3048000"/>
            <a:ext cx="5486400" cy="2590800"/>
          </a:xfrm>
          <a:prstGeom prst="rect">
            <a:avLst/>
          </a:prstGeom>
          <a:noFill/>
          <a:ln w="9525">
            <a:noFill/>
            <a:miter lim="800000"/>
            <a:headEnd/>
            <a:tailEnd/>
          </a:ln>
          <a:effectLst/>
        </p:spPr>
        <p:txBody>
          <a:bodyPr>
            <a:spAutoFit/>
          </a:bodyPr>
          <a:lstStyle/>
          <a:p>
            <a:pPr>
              <a:spcBef>
                <a:spcPct val="20000"/>
              </a:spcBef>
            </a:pPr>
            <a:r>
              <a:rPr lang="it-IT" sz="2000">
                <a:latin typeface="Arial" charset="0"/>
              </a:rPr>
              <a:t>La conduzione del diodo avviene però normalmente dopo aver superato il valore di tensione</a:t>
            </a:r>
            <a:r>
              <a:rPr lang="it-IT" sz="2000" i="1">
                <a:latin typeface="Arial" charset="0"/>
              </a:rPr>
              <a:t> </a:t>
            </a:r>
            <a:r>
              <a:rPr lang="it-IT" sz="2000">
                <a:latin typeface="Arial" charset="0"/>
              </a:rPr>
              <a:t>detta</a:t>
            </a:r>
            <a:r>
              <a:rPr lang="it-IT" sz="2000" i="1">
                <a:latin typeface="Arial" charset="0"/>
              </a:rPr>
              <a:t> di soglia </a:t>
            </a:r>
            <a:r>
              <a:rPr lang="it-IT" sz="2000" b="1" i="1">
                <a:latin typeface="Arial" charset="0"/>
              </a:rPr>
              <a:t>Vs</a:t>
            </a:r>
            <a:r>
              <a:rPr lang="it-IT" sz="2000">
                <a:latin typeface="Arial" charset="0"/>
              </a:rPr>
              <a:t>. Per valori di tensione applicata al diodo maggiore di Vs, il diodo entra in conduzione e la corrente cresce rapidamente (andamento esponenziale). </a:t>
            </a:r>
          </a:p>
          <a:p>
            <a:pPr>
              <a:spcBef>
                <a:spcPct val="20000"/>
              </a:spcBef>
            </a:pPr>
            <a:r>
              <a:rPr lang="it-IT" sz="2000">
                <a:latin typeface="Arial" charset="0"/>
              </a:rPr>
              <a:t>La tensione Vs dipende essenzialmente dal tipo di semiconduttore che costituisce il diodo.</a:t>
            </a:r>
          </a:p>
        </p:txBody>
      </p:sp>
      <p:pic>
        <p:nvPicPr>
          <p:cNvPr id="4167" name="Picture 71" descr="F:\CDScuola\Macchine\simb_d01.jpg"/>
          <p:cNvPicPr>
            <a:picLocks noChangeAspect="1" noChangeArrowheads="1"/>
          </p:cNvPicPr>
          <p:nvPr/>
        </p:nvPicPr>
        <p:blipFill>
          <a:blip r:embed="rId4" cstate="print"/>
          <a:srcRect/>
          <a:stretch>
            <a:fillRect/>
          </a:stretch>
        </p:blipFill>
        <p:spPr bwMode="auto">
          <a:xfrm>
            <a:off x="6248400" y="2819400"/>
            <a:ext cx="2057400" cy="7842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DIODO</a:t>
            </a:r>
          </a:p>
        </p:txBody>
      </p:sp>
      <p:sp>
        <p:nvSpPr>
          <p:cNvPr id="8195" name="Text Box 3"/>
          <p:cNvSpPr txBox="1">
            <a:spLocks noChangeArrowheads="1"/>
          </p:cNvSpPr>
          <p:nvPr/>
        </p:nvSpPr>
        <p:spPr bwMode="auto">
          <a:xfrm>
            <a:off x="304800" y="990600"/>
            <a:ext cx="4267200" cy="2530475"/>
          </a:xfrm>
          <a:prstGeom prst="rect">
            <a:avLst/>
          </a:prstGeom>
          <a:noFill/>
          <a:ln w="9525">
            <a:noFill/>
            <a:miter lim="800000"/>
            <a:headEnd/>
            <a:tailEnd/>
          </a:ln>
          <a:effectLst/>
        </p:spPr>
        <p:txBody>
          <a:bodyPr>
            <a:spAutoFit/>
          </a:bodyPr>
          <a:lstStyle/>
          <a:p>
            <a:pPr algn="just">
              <a:spcBef>
                <a:spcPct val="20000"/>
              </a:spcBef>
            </a:pPr>
            <a:r>
              <a:rPr lang="it-IT" sz="2000">
                <a:latin typeface="Arial" charset="0"/>
              </a:rPr>
              <a:t>Se nel circuito precedente  si inverte la tensione di alimentazione o il diodo, si ottiene il circuito </a:t>
            </a:r>
            <a:r>
              <a:rPr lang="it-IT" sz="2000" i="1">
                <a:latin typeface="Arial" charset="0"/>
              </a:rPr>
              <a:t>di polarizzazione inversa</a:t>
            </a:r>
            <a:r>
              <a:rPr lang="it-IT" sz="2000">
                <a:latin typeface="Arial" charset="0"/>
              </a:rPr>
              <a:t>, con conseguente passaggio di una corrente di valore molto piccola (nell’ordine dei </a:t>
            </a:r>
            <a:r>
              <a:rPr lang="it-IT" sz="2000">
                <a:latin typeface="Arial" charset="0"/>
                <a:cs typeface="Arial" charset="0"/>
              </a:rPr>
              <a:t> </a:t>
            </a:r>
            <a:r>
              <a:rPr lang="it-IT" sz="2000">
                <a:latin typeface="Arial" charset="0"/>
                <a:cs typeface="Arial" charset="0"/>
                <a:sym typeface="Symbol" pitchFamily="18" charset="2"/>
              </a:rPr>
              <a:t>A</a:t>
            </a:r>
            <a:r>
              <a:rPr lang="it-IT" sz="2000">
                <a:latin typeface="Arial" charset="0"/>
              </a:rPr>
              <a:t>), detta </a:t>
            </a:r>
            <a:r>
              <a:rPr lang="it-IT" sz="2000" i="1">
                <a:latin typeface="Arial" charset="0"/>
              </a:rPr>
              <a:t>corrente di saturazione inversa </a:t>
            </a:r>
            <a:r>
              <a:rPr lang="it-IT" sz="2000" b="1" i="1"/>
              <a:t>I</a:t>
            </a:r>
            <a:r>
              <a:rPr lang="it-IT" sz="2000" b="1" i="1">
                <a:latin typeface="Arial" charset="0"/>
              </a:rPr>
              <a:t>o</a:t>
            </a:r>
            <a:r>
              <a:rPr lang="it-IT" sz="2000">
                <a:latin typeface="Arial" charset="0"/>
              </a:rPr>
              <a:t>.</a:t>
            </a:r>
          </a:p>
        </p:txBody>
      </p:sp>
      <p:sp>
        <p:nvSpPr>
          <p:cNvPr id="8223" name="Text Box 31"/>
          <p:cNvSpPr txBox="1">
            <a:spLocks noChangeArrowheads="1"/>
          </p:cNvSpPr>
          <p:nvPr/>
        </p:nvSpPr>
        <p:spPr bwMode="auto">
          <a:xfrm>
            <a:off x="228600" y="3581400"/>
            <a:ext cx="8610600" cy="1938992"/>
          </a:xfrm>
          <a:prstGeom prst="rect">
            <a:avLst/>
          </a:prstGeom>
          <a:noFill/>
          <a:ln w="9525">
            <a:noFill/>
            <a:miter lim="800000"/>
            <a:headEnd/>
            <a:tailEnd/>
          </a:ln>
          <a:effectLst/>
        </p:spPr>
        <p:txBody>
          <a:bodyPr>
            <a:spAutoFit/>
          </a:bodyPr>
          <a:lstStyle/>
          <a:p>
            <a:pPr algn="just">
              <a:spcBef>
                <a:spcPct val="20000"/>
              </a:spcBef>
            </a:pPr>
            <a:r>
              <a:rPr lang="it-IT" sz="2000" dirty="0">
                <a:latin typeface="Arial" charset="0"/>
              </a:rPr>
              <a:t>Nella polarizzazione inversa assume notevole importanza</a:t>
            </a:r>
            <a:r>
              <a:rPr lang="it-IT" sz="2000" i="1" dirty="0">
                <a:latin typeface="Arial" charset="0"/>
              </a:rPr>
              <a:t>  </a:t>
            </a:r>
            <a:r>
              <a:rPr lang="it-IT" sz="2000" dirty="0">
                <a:latin typeface="Arial" charset="0"/>
              </a:rPr>
              <a:t>la </a:t>
            </a:r>
            <a:r>
              <a:rPr lang="it-IT" sz="2000" b="1" dirty="0" err="1">
                <a:latin typeface="Arial" charset="0"/>
              </a:rPr>
              <a:t>Vbr</a:t>
            </a:r>
            <a:r>
              <a:rPr lang="it-IT" sz="2000" b="1" dirty="0">
                <a:latin typeface="Arial" charset="0"/>
              </a:rPr>
              <a:t> </a:t>
            </a:r>
            <a:r>
              <a:rPr lang="it-IT" sz="2000" i="1" dirty="0">
                <a:latin typeface="Arial" charset="0"/>
              </a:rPr>
              <a:t>(tensione di </a:t>
            </a:r>
            <a:r>
              <a:rPr lang="it-IT" sz="2000" i="1" dirty="0" err="1">
                <a:latin typeface="Arial" charset="0"/>
              </a:rPr>
              <a:t>breakdown</a:t>
            </a:r>
            <a:r>
              <a:rPr lang="it-IT" sz="2000" i="1" dirty="0">
                <a:latin typeface="Arial" charset="0"/>
              </a:rPr>
              <a:t>)</a:t>
            </a:r>
            <a:r>
              <a:rPr lang="it-IT" sz="2000" dirty="0">
                <a:latin typeface="Arial" charset="0"/>
              </a:rPr>
              <a:t>, infatti per valori di tensione maggiori in valore assoluto della </a:t>
            </a:r>
            <a:r>
              <a:rPr lang="it-IT" sz="2000" dirty="0" err="1">
                <a:latin typeface="Arial" charset="0"/>
              </a:rPr>
              <a:t>Vbr</a:t>
            </a:r>
            <a:r>
              <a:rPr lang="it-IT" sz="2000" dirty="0">
                <a:latin typeface="Arial" charset="0"/>
              </a:rPr>
              <a:t>, il diodo si trova a lavorare con una tensione in grado di rompere i legami dei suoi atomi. In questa situazione si genera un numero elevato di elettroni (effetto a valanga) con generazione di un’elevata corrente che porta alla distruzione del diodo stesso. </a:t>
            </a:r>
            <a:endParaRPr lang="it-IT" sz="2000" i="1" dirty="0">
              <a:latin typeface="Arial" charset="0"/>
            </a:endParaRPr>
          </a:p>
        </p:txBody>
      </p:sp>
      <p:graphicFrame>
        <p:nvGraphicFramePr>
          <p:cNvPr id="35840" name="Object 1024"/>
          <p:cNvGraphicFramePr>
            <a:graphicFrameLocks noChangeAspect="1"/>
          </p:cNvGraphicFramePr>
          <p:nvPr/>
        </p:nvGraphicFramePr>
        <p:xfrm>
          <a:off x="4800600" y="1112838"/>
          <a:ext cx="4043363" cy="2163762"/>
        </p:xfrm>
        <a:graphic>
          <a:graphicData uri="http://schemas.openxmlformats.org/presentationml/2006/ole">
            <p:oleObj spid="_x0000_s35854" name="Drawing" r:id="rId3" imgW="6715125" imgH="3619500"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DIODO </a:t>
            </a:r>
            <a:r>
              <a:rPr lang="it-IT" sz="2400" b="1">
                <a:solidFill>
                  <a:schemeClr val="accent2"/>
                </a:solidFill>
                <a:latin typeface="Berlin Sans FB Demi" pitchFamily="34" charset="0"/>
              </a:rPr>
              <a:t>(caratteristica reale)</a:t>
            </a:r>
            <a:endParaRPr lang="it-IT" sz="4800" b="1">
              <a:solidFill>
                <a:schemeClr val="accent2"/>
              </a:solidFill>
              <a:latin typeface="Berlin Sans FB Demi" pitchFamily="34" charset="0"/>
            </a:endParaRPr>
          </a:p>
        </p:txBody>
      </p:sp>
      <p:sp>
        <p:nvSpPr>
          <p:cNvPr id="26643" name="Text Box 1043"/>
          <p:cNvSpPr txBox="1">
            <a:spLocks noChangeArrowheads="1"/>
          </p:cNvSpPr>
          <p:nvPr/>
        </p:nvSpPr>
        <p:spPr bwMode="auto">
          <a:xfrm>
            <a:off x="4800600" y="990600"/>
            <a:ext cx="4038600" cy="1920875"/>
          </a:xfrm>
          <a:prstGeom prst="rect">
            <a:avLst/>
          </a:prstGeom>
          <a:noFill/>
          <a:ln w="9525">
            <a:noFill/>
            <a:miter lim="800000"/>
            <a:headEnd/>
            <a:tailEnd/>
          </a:ln>
          <a:effectLst/>
        </p:spPr>
        <p:txBody>
          <a:bodyPr>
            <a:spAutoFit/>
          </a:bodyPr>
          <a:lstStyle/>
          <a:p>
            <a:pPr algn="just">
              <a:spcBef>
                <a:spcPct val="50000"/>
              </a:spcBef>
            </a:pPr>
            <a:r>
              <a:rPr lang="it-IT" sz="2000">
                <a:latin typeface="Arial" charset="0"/>
              </a:rPr>
              <a:t>I parametri di un  diodo variano a secondo il modello ed è dipendente dalle case costruttrici. I dati vengono raccolti in quelli che si definiscono </a:t>
            </a:r>
            <a:r>
              <a:rPr lang="it-IT" sz="2000" i="1">
                <a:latin typeface="Arial" charset="0"/>
              </a:rPr>
              <a:t>data sheet </a:t>
            </a:r>
            <a:r>
              <a:rPr lang="it-IT" sz="2000">
                <a:latin typeface="Arial" charset="0"/>
              </a:rPr>
              <a:t>(foglio di dati).</a:t>
            </a:r>
          </a:p>
        </p:txBody>
      </p:sp>
      <p:graphicFrame>
        <p:nvGraphicFramePr>
          <p:cNvPr id="36864" name="Object 2048"/>
          <p:cNvGraphicFramePr>
            <a:graphicFrameLocks noChangeAspect="1"/>
          </p:cNvGraphicFramePr>
          <p:nvPr/>
        </p:nvGraphicFramePr>
        <p:xfrm>
          <a:off x="152400" y="1028700"/>
          <a:ext cx="6934200" cy="4838700"/>
        </p:xfrm>
        <a:graphic>
          <a:graphicData uri="http://schemas.openxmlformats.org/presentationml/2006/ole">
            <p:oleObj spid="_x0000_s36878" name="CorelDRAW" r:id="rId3" imgW="4492752" imgH="3136392" progId="">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p:nvPr>
        </p:nvSpPr>
        <p:spPr>
          <a:xfrm>
            <a:off x="304800" y="228600"/>
            <a:ext cx="7772400" cy="609600"/>
          </a:xfrm>
        </p:spPr>
        <p:txBody>
          <a:bodyPr/>
          <a:lstStyle/>
          <a:p>
            <a:pPr algn="l"/>
            <a:r>
              <a:rPr lang="it-IT" sz="4800" b="1">
                <a:solidFill>
                  <a:schemeClr val="accent2"/>
                </a:solidFill>
                <a:latin typeface="Berlin Sans FB Demi" pitchFamily="34" charset="0"/>
              </a:rPr>
              <a:t>DIODO </a:t>
            </a:r>
            <a:r>
              <a:rPr lang="it-IT" sz="2400" b="1">
                <a:solidFill>
                  <a:schemeClr val="accent2"/>
                </a:solidFill>
                <a:latin typeface="Berlin Sans FB Demi" pitchFamily="34" charset="0"/>
              </a:rPr>
              <a:t>(caratteristica reale)</a:t>
            </a:r>
            <a:endParaRPr lang="it-IT" sz="4800" b="1">
              <a:solidFill>
                <a:schemeClr val="accent2"/>
              </a:solidFill>
              <a:latin typeface="Berlin Sans FB Demi" pitchFamily="34" charset="0"/>
            </a:endParaRPr>
          </a:p>
        </p:txBody>
      </p:sp>
      <p:sp>
        <p:nvSpPr>
          <p:cNvPr id="27665" name="Rectangle 1041"/>
          <p:cNvSpPr>
            <a:spLocks noChangeArrowheads="1"/>
          </p:cNvSpPr>
          <p:nvPr/>
        </p:nvSpPr>
        <p:spPr bwMode="auto">
          <a:xfrm>
            <a:off x="457200" y="990600"/>
            <a:ext cx="8229600" cy="4903788"/>
          </a:xfrm>
          <a:prstGeom prst="rect">
            <a:avLst/>
          </a:prstGeom>
          <a:noFill/>
          <a:ln w="9525">
            <a:noFill/>
            <a:miter lim="800000"/>
            <a:headEnd/>
            <a:tailEnd/>
          </a:ln>
          <a:effectLst/>
        </p:spPr>
        <p:txBody>
          <a:bodyPr>
            <a:spAutoFit/>
          </a:bodyPr>
          <a:lstStyle/>
          <a:p>
            <a:pPr algn="just">
              <a:spcBef>
                <a:spcPct val="50000"/>
              </a:spcBef>
            </a:pPr>
            <a:r>
              <a:rPr lang="it-IT" sz="1800">
                <a:latin typeface="Arial" charset="0"/>
              </a:rPr>
              <a:t>Quelli che maggiormente ci interessano sono i seguenti: </a:t>
            </a:r>
          </a:p>
          <a:p>
            <a:pPr algn="just">
              <a:spcBef>
                <a:spcPct val="50000"/>
              </a:spcBef>
              <a:buFontTx/>
              <a:buChar char="-"/>
            </a:pPr>
            <a:r>
              <a:rPr lang="it-IT" sz="1800" b="1">
                <a:latin typeface="Arial" charset="0"/>
              </a:rPr>
              <a:t> Vs tensione di soglia</a:t>
            </a:r>
            <a:r>
              <a:rPr lang="it-IT" sz="1800">
                <a:latin typeface="Arial" charset="0"/>
              </a:rPr>
              <a:t>:  valore di tensione diretta minimo per portare il diodo in conduzione;</a:t>
            </a:r>
            <a:endParaRPr lang="it-IT" sz="1800" b="1">
              <a:latin typeface="Arial" charset="0"/>
            </a:endParaRPr>
          </a:p>
          <a:p>
            <a:pPr algn="just">
              <a:spcBef>
                <a:spcPct val="50000"/>
              </a:spcBef>
              <a:buFontTx/>
              <a:buChar char="-"/>
            </a:pPr>
            <a:r>
              <a:rPr lang="it-IT" sz="1800" b="1">
                <a:latin typeface="Arial" charset="0"/>
              </a:rPr>
              <a:t> Vbr tensione di rottura o (breakdown)</a:t>
            </a:r>
            <a:r>
              <a:rPr lang="it-IT" sz="1800">
                <a:latin typeface="Arial" charset="0"/>
              </a:rPr>
              <a:t>: tensione per la quale si ha l’effetto di moltiplicazione degli elettroni, con conseguente fusione del diodo stesso;</a:t>
            </a:r>
          </a:p>
          <a:p>
            <a:pPr algn="just">
              <a:spcBef>
                <a:spcPct val="50000"/>
              </a:spcBef>
              <a:buFontTx/>
              <a:buChar char="-"/>
            </a:pPr>
            <a:r>
              <a:rPr lang="it-IT" sz="1800">
                <a:latin typeface="Arial" charset="0"/>
              </a:rPr>
              <a:t> </a:t>
            </a:r>
            <a:r>
              <a:rPr lang="it-IT" sz="1800" b="1">
                <a:latin typeface="Arial" charset="0"/>
              </a:rPr>
              <a:t>Id corrente diretta</a:t>
            </a:r>
            <a:r>
              <a:rPr lang="it-IT" sz="1800">
                <a:latin typeface="Arial" charset="0"/>
              </a:rPr>
              <a:t>: corrente che si stabilisce in polarizzazione diretta. Valori sull’ordine di mA.</a:t>
            </a:r>
            <a:endParaRPr lang="it-IT" sz="1800" b="1">
              <a:latin typeface="Arial" charset="0"/>
            </a:endParaRPr>
          </a:p>
          <a:p>
            <a:pPr algn="just">
              <a:spcBef>
                <a:spcPct val="50000"/>
              </a:spcBef>
              <a:buFontTx/>
              <a:buChar char="-"/>
            </a:pPr>
            <a:r>
              <a:rPr lang="it-IT" sz="1800" b="1">
                <a:latin typeface="Arial" charset="0"/>
              </a:rPr>
              <a:t> Io corrente di saturazione inversa</a:t>
            </a:r>
            <a:r>
              <a:rPr lang="it-IT" sz="1800">
                <a:latin typeface="Arial" charset="0"/>
              </a:rPr>
              <a:t>: corrente di valore bassissimo (ordine di </a:t>
            </a:r>
            <a:r>
              <a:rPr lang="it-IT" sz="1800">
                <a:latin typeface="Arial" charset="0"/>
                <a:sym typeface="Symbol" pitchFamily="18" charset="2"/>
              </a:rPr>
              <a:t>A) </a:t>
            </a:r>
            <a:r>
              <a:rPr lang="it-IT" sz="1800">
                <a:latin typeface="Arial" charset="0"/>
              </a:rPr>
              <a:t>che si stabilisce in polarizzazione inversa </a:t>
            </a:r>
          </a:p>
          <a:p>
            <a:pPr algn="just">
              <a:spcBef>
                <a:spcPct val="50000"/>
              </a:spcBef>
              <a:buFontTx/>
              <a:buChar char="-"/>
            </a:pPr>
            <a:r>
              <a:rPr lang="it-IT" sz="1800">
                <a:latin typeface="Arial" charset="0"/>
              </a:rPr>
              <a:t> </a:t>
            </a:r>
            <a:r>
              <a:rPr lang="it-IT" sz="1800" b="1">
                <a:latin typeface="Arial" charset="0"/>
              </a:rPr>
              <a:t>Vmi tensione inversa massima</a:t>
            </a:r>
            <a:r>
              <a:rPr lang="it-IT" sz="1800">
                <a:latin typeface="Arial" charset="0"/>
              </a:rPr>
              <a:t>: si stabilisce ai capi del diodo, quando quest’ultimo si trova in stato di polarizzazione inversa</a:t>
            </a:r>
          </a:p>
          <a:p>
            <a:pPr algn="just">
              <a:spcBef>
                <a:spcPct val="50000"/>
              </a:spcBef>
              <a:buFontTx/>
              <a:buChar char="-"/>
            </a:pPr>
            <a:r>
              <a:rPr lang="it-IT" sz="1800" b="1">
                <a:latin typeface="Arial" charset="0"/>
              </a:rPr>
              <a:t>Tj:</a:t>
            </a:r>
            <a:r>
              <a:rPr lang="it-IT" sz="1800">
                <a:latin typeface="Arial" charset="0"/>
              </a:rPr>
              <a:t> temperatura della giunzione </a:t>
            </a:r>
            <a:r>
              <a:rPr lang="it-IT" sz="1800" i="1">
                <a:latin typeface="Arial" charset="0"/>
              </a:rPr>
              <a:t>pn</a:t>
            </a:r>
            <a:r>
              <a:rPr lang="it-IT" sz="1800">
                <a:latin typeface="Arial" charset="0"/>
              </a:rPr>
              <a:t>, che modifica la caratteristica reale del diodo</a:t>
            </a:r>
          </a:p>
          <a:p>
            <a:pPr algn="just">
              <a:spcBef>
                <a:spcPct val="50000"/>
              </a:spcBef>
            </a:pPr>
            <a:r>
              <a:rPr lang="it-IT" sz="1800" b="1">
                <a:latin typeface="Arial" charset="0"/>
              </a:rPr>
              <a:t>- Pmax</a:t>
            </a:r>
            <a:r>
              <a:rPr lang="it-IT" sz="1800">
                <a:latin typeface="Arial" charset="0"/>
              </a:rPr>
              <a:t>: potenza massima dissipabile da parte dl diodo.</a:t>
            </a:r>
            <a:endParaRPr lang="it-IT" sz="1800" b="1">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TotalTime>
  <Words>2878</Words>
  <Application>Microsoft Office PowerPoint</Application>
  <PresentationFormat>Presentazione su schermo (4:3)</PresentationFormat>
  <Paragraphs>154</Paragraphs>
  <Slides>32</Slides>
  <Notes>1</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32</vt:i4>
      </vt:variant>
    </vt:vector>
  </HeadingPairs>
  <TitlesOfParts>
    <vt:vector size="35" baseType="lpstr">
      <vt:lpstr>Struttura predefinita</vt:lpstr>
      <vt:lpstr>Drawing</vt:lpstr>
      <vt:lpstr>CorelDRAW</vt:lpstr>
      <vt:lpstr>COMPONENTI ELETTRONICI</vt:lpstr>
      <vt:lpstr>Semiconduttori</vt:lpstr>
      <vt:lpstr>Semiconduttori</vt:lpstr>
      <vt:lpstr>Semiconduttori</vt:lpstr>
      <vt:lpstr>Semiconduttori</vt:lpstr>
      <vt:lpstr>DIODO (polarizzazione)</vt:lpstr>
      <vt:lpstr>DIODO</vt:lpstr>
      <vt:lpstr>DIODO (caratteristica reale)</vt:lpstr>
      <vt:lpstr>DIODO (caratteristica reale)</vt:lpstr>
      <vt:lpstr>DIODO (elemento circuitale)</vt:lpstr>
      <vt:lpstr>DIODO (elemento circuitale)</vt:lpstr>
      <vt:lpstr>DIODO </vt:lpstr>
      <vt:lpstr>Raddrizzatore a singola semionda</vt:lpstr>
      <vt:lpstr>Raddrizzatore a singola semionda</vt:lpstr>
      <vt:lpstr>Raddrizzatore a doppia semionda</vt:lpstr>
      <vt:lpstr>Raddrizzatore a doppia semionda</vt:lpstr>
      <vt:lpstr>Raddrizzatore a doppia semionda</vt:lpstr>
      <vt:lpstr>Diapositiva 18</vt:lpstr>
      <vt:lpstr>Diapositiva 19</vt:lpstr>
      <vt:lpstr>Diodo Zener</vt:lpstr>
      <vt:lpstr>Diodo Zener</vt:lpstr>
      <vt:lpstr>Diodo Zener</vt:lpstr>
      <vt:lpstr>TIRISTORI SCR</vt:lpstr>
      <vt:lpstr>TIRISTORI SCR</vt:lpstr>
      <vt:lpstr>SCR</vt:lpstr>
      <vt:lpstr>SCR (costituzione)</vt:lpstr>
      <vt:lpstr>SCR (costituzione)</vt:lpstr>
      <vt:lpstr>TRANSISTOR BJT</vt:lpstr>
      <vt:lpstr>TRANSISTOR BJT</vt:lpstr>
      <vt:lpstr>TRANSISTOR BJT emettitore comune</vt:lpstr>
      <vt:lpstr>TRANSISTOR BJT emettitore comune circuito d’ingresso</vt:lpstr>
      <vt:lpstr>Diapositiva 32</vt:lpstr>
    </vt:vector>
  </TitlesOfParts>
  <Company>IPSIA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COMPONENTI ELETTRONICI</dc:title>
  <dc:creator>Di Giuseppe Giuseppe</dc:creator>
  <cp:lastModifiedBy>Transas</cp:lastModifiedBy>
  <cp:revision>163</cp:revision>
  <dcterms:created xsi:type="dcterms:W3CDTF">2002-01-30T18:42:32Z</dcterms:created>
  <dcterms:modified xsi:type="dcterms:W3CDTF">2018-03-15T13:56:10Z</dcterms:modified>
</cp:coreProperties>
</file>