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357" r:id="rId2"/>
    <p:sldId id="555" r:id="rId3"/>
    <p:sldId id="554" r:id="rId4"/>
    <p:sldId id="359" r:id="rId5"/>
    <p:sldId id="360" r:id="rId6"/>
    <p:sldId id="361" r:id="rId7"/>
    <p:sldId id="556" r:id="rId8"/>
    <p:sldId id="362" r:id="rId9"/>
    <p:sldId id="363" r:id="rId10"/>
    <p:sldId id="364" r:id="rId11"/>
    <p:sldId id="489" r:id="rId12"/>
    <p:sldId id="559" r:id="rId13"/>
    <p:sldId id="552" r:id="rId14"/>
    <p:sldId id="623" r:id="rId15"/>
    <p:sldId id="624" r:id="rId16"/>
    <p:sldId id="622" r:id="rId17"/>
    <p:sldId id="587" r:id="rId18"/>
    <p:sldId id="588" r:id="rId19"/>
    <p:sldId id="652" r:id="rId20"/>
    <p:sldId id="653" r:id="rId21"/>
    <p:sldId id="654" r:id="rId22"/>
    <p:sldId id="655" r:id="rId23"/>
    <p:sldId id="657" r:id="rId24"/>
    <p:sldId id="658" r:id="rId25"/>
    <p:sldId id="659" r:id="rId26"/>
    <p:sldId id="660" r:id="rId27"/>
    <p:sldId id="656" r:id="rId28"/>
    <p:sldId id="661" r:id="rId29"/>
    <p:sldId id="662" r:id="rId30"/>
    <p:sldId id="663" r:id="rId31"/>
    <p:sldId id="665" r:id="rId32"/>
    <p:sldId id="666" r:id="rId33"/>
    <p:sldId id="664" r:id="rId34"/>
    <p:sldId id="667" r:id="rId35"/>
    <p:sldId id="668" r:id="rId36"/>
    <p:sldId id="669" r:id="rId37"/>
    <p:sldId id="670" r:id="rId38"/>
    <p:sldId id="671" r:id="rId39"/>
    <p:sldId id="672" r:id="rId40"/>
    <p:sldId id="673" r:id="rId41"/>
    <p:sldId id="674" r:id="rId42"/>
    <p:sldId id="675" r:id="rId43"/>
    <p:sldId id="676" r:id="rId44"/>
    <p:sldId id="677" r:id="rId45"/>
    <p:sldId id="678" r:id="rId46"/>
    <p:sldId id="679" r:id="rId47"/>
    <p:sldId id="680" r:id="rId48"/>
    <p:sldId id="689" r:id="rId49"/>
    <p:sldId id="690" r:id="rId50"/>
    <p:sldId id="691" r:id="rId51"/>
    <p:sldId id="693" r:id="rId52"/>
    <p:sldId id="694" r:id="rId53"/>
    <p:sldId id="681" r:id="rId54"/>
    <p:sldId id="682" r:id="rId55"/>
    <p:sldId id="685" r:id="rId56"/>
    <p:sldId id="686" r:id="rId57"/>
    <p:sldId id="683" r:id="rId58"/>
    <p:sldId id="684" r:id="rId59"/>
    <p:sldId id="687" r:id="rId60"/>
    <p:sldId id="688" r:id="rId61"/>
    <p:sldId id="695" r:id="rId62"/>
    <p:sldId id="696" r:id="rId63"/>
    <p:sldId id="697" r:id="rId64"/>
    <p:sldId id="698" r:id="rId65"/>
    <p:sldId id="699" r:id="rId66"/>
    <p:sldId id="700" r:id="rId67"/>
    <p:sldId id="701" r:id="rId68"/>
    <p:sldId id="702" r:id="rId69"/>
    <p:sldId id="703" r:id="rId70"/>
    <p:sldId id="704" r:id="rId71"/>
    <p:sldId id="705" r:id="rId72"/>
    <p:sldId id="650" r:id="rId73"/>
    <p:sldId id="706" r:id="rId74"/>
    <p:sldId id="707" r:id="rId75"/>
    <p:sldId id="708" r:id="rId76"/>
    <p:sldId id="548" r:id="rId77"/>
    <p:sldId id="558" r:id="rId7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503" autoAdjust="0"/>
  </p:normalViewPr>
  <p:slideViewPr>
    <p:cSldViewPr>
      <p:cViewPr varScale="1">
        <p:scale>
          <a:sx n="91" d="100"/>
          <a:sy n="91" d="100"/>
        </p:scale>
        <p:origin x="1210"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115CEF-82B4-481F-8E21-3A97246BFB7F}" type="datetimeFigureOut">
              <a:rPr lang="it-IT" smtClean="0"/>
              <a:pPr/>
              <a:t>10/09/2020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F91A68-5050-486E-8B7C-48F6AF9F8C9F}" type="slidenum">
              <a:rPr lang="it-IT" smtClean="0"/>
              <a:pPr/>
              <a:t>‹N›</a:t>
            </a:fld>
            <a:endParaRPr lang="it-IT"/>
          </a:p>
        </p:txBody>
      </p:sp>
    </p:spTree>
    <p:extLst>
      <p:ext uri="{BB962C8B-B14F-4D97-AF65-F5344CB8AC3E}">
        <p14:creationId xmlns:p14="http://schemas.microsoft.com/office/powerpoint/2010/main" val="175924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91A68-5050-486E-8B7C-48F6AF9F8C9F}"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1772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21</a:t>
            </a:fld>
            <a:endParaRPr lang="it-IT"/>
          </a:p>
        </p:txBody>
      </p:sp>
    </p:spTree>
    <p:extLst>
      <p:ext uri="{BB962C8B-B14F-4D97-AF65-F5344CB8AC3E}">
        <p14:creationId xmlns:p14="http://schemas.microsoft.com/office/powerpoint/2010/main" val="3626826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22</a:t>
            </a:fld>
            <a:endParaRPr lang="it-IT"/>
          </a:p>
        </p:txBody>
      </p:sp>
    </p:spTree>
    <p:extLst>
      <p:ext uri="{BB962C8B-B14F-4D97-AF65-F5344CB8AC3E}">
        <p14:creationId xmlns:p14="http://schemas.microsoft.com/office/powerpoint/2010/main" val="124760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23</a:t>
            </a:fld>
            <a:endParaRPr lang="it-IT"/>
          </a:p>
        </p:txBody>
      </p:sp>
    </p:spTree>
    <p:extLst>
      <p:ext uri="{BB962C8B-B14F-4D97-AF65-F5344CB8AC3E}">
        <p14:creationId xmlns:p14="http://schemas.microsoft.com/office/powerpoint/2010/main" val="177639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24</a:t>
            </a:fld>
            <a:endParaRPr lang="it-IT"/>
          </a:p>
        </p:txBody>
      </p:sp>
    </p:spTree>
    <p:extLst>
      <p:ext uri="{BB962C8B-B14F-4D97-AF65-F5344CB8AC3E}">
        <p14:creationId xmlns:p14="http://schemas.microsoft.com/office/powerpoint/2010/main" val="2653168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25</a:t>
            </a:fld>
            <a:endParaRPr lang="it-IT"/>
          </a:p>
        </p:txBody>
      </p:sp>
    </p:spTree>
    <p:extLst>
      <p:ext uri="{BB962C8B-B14F-4D97-AF65-F5344CB8AC3E}">
        <p14:creationId xmlns:p14="http://schemas.microsoft.com/office/powerpoint/2010/main" val="3537253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26</a:t>
            </a:fld>
            <a:endParaRPr lang="it-IT"/>
          </a:p>
        </p:txBody>
      </p:sp>
    </p:spTree>
    <p:extLst>
      <p:ext uri="{BB962C8B-B14F-4D97-AF65-F5344CB8AC3E}">
        <p14:creationId xmlns:p14="http://schemas.microsoft.com/office/powerpoint/2010/main" val="2061996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27</a:t>
            </a:fld>
            <a:endParaRPr lang="it-IT"/>
          </a:p>
        </p:txBody>
      </p:sp>
    </p:spTree>
    <p:extLst>
      <p:ext uri="{BB962C8B-B14F-4D97-AF65-F5344CB8AC3E}">
        <p14:creationId xmlns:p14="http://schemas.microsoft.com/office/powerpoint/2010/main" val="3166083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28</a:t>
            </a:fld>
            <a:endParaRPr lang="it-IT"/>
          </a:p>
        </p:txBody>
      </p:sp>
    </p:spTree>
    <p:extLst>
      <p:ext uri="{BB962C8B-B14F-4D97-AF65-F5344CB8AC3E}">
        <p14:creationId xmlns:p14="http://schemas.microsoft.com/office/powerpoint/2010/main" val="4246511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29</a:t>
            </a:fld>
            <a:endParaRPr lang="it-IT"/>
          </a:p>
        </p:txBody>
      </p:sp>
    </p:spTree>
    <p:extLst>
      <p:ext uri="{BB962C8B-B14F-4D97-AF65-F5344CB8AC3E}">
        <p14:creationId xmlns:p14="http://schemas.microsoft.com/office/powerpoint/2010/main" val="2909750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30</a:t>
            </a:fld>
            <a:endParaRPr lang="it-IT"/>
          </a:p>
        </p:txBody>
      </p:sp>
    </p:spTree>
    <p:extLst>
      <p:ext uri="{BB962C8B-B14F-4D97-AF65-F5344CB8AC3E}">
        <p14:creationId xmlns:p14="http://schemas.microsoft.com/office/powerpoint/2010/main" val="1016569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13</a:t>
            </a:fld>
            <a:endParaRPr lang="it-IT"/>
          </a:p>
        </p:txBody>
      </p:sp>
    </p:spTree>
    <p:extLst>
      <p:ext uri="{BB962C8B-B14F-4D97-AF65-F5344CB8AC3E}">
        <p14:creationId xmlns:p14="http://schemas.microsoft.com/office/powerpoint/2010/main" val="339303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31</a:t>
            </a:fld>
            <a:endParaRPr lang="it-IT"/>
          </a:p>
        </p:txBody>
      </p:sp>
    </p:spTree>
    <p:extLst>
      <p:ext uri="{BB962C8B-B14F-4D97-AF65-F5344CB8AC3E}">
        <p14:creationId xmlns:p14="http://schemas.microsoft.com/office/powerpoint/2010/main" val="2581138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32</a:t>
            </a:fld>
            <a:endParaRPr lang="it-IT"/>
          </a:p>
        </p:txBody>
      </p:sp>
    </p:spTree>
    <p:extLst>
      <p:ext uri="{BB962C8B-B14F-4D97-AF65-F5344CB8AC3E}">
        <p14:creationId xmlns:p14="http://schemas.microsoft.com/office/powerpoint/2010/main" val="1762379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33</a:t>
            </a:fld>
            <a:endParaRPr lang="it-IT"/>
          </a:p>
        </p:txBody>
      </p:sp>
    </p:spTree>
    <p:extLst>
      <p:ext uri="{BB962C8B-B14F-4D97-AF65-F5344CB8AC3E}">
        <p14:creationId xmlns:p14="http://schemas.microsoft.com/office/powerpoint/2010/main" val="3946900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34</a:t>
            </a:fld>
            <a:endParaRPr lang="it-IT"/>
          </a:p>
        </p:txBody>
      </p:sp>
    </p:spTree>
    <p:extLst>
      <p:ext uri="{BB962C8B-B14F-4D97-AF65-F5344CB8AC3E}">
        <p14:creationId xmlns:p14="http://schemas.microsoft.com/office/powerpoint/2010/main" val="4266812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35</a:t>
            </a:fld>
            <a:endParaRPr lang="it-IT"/>
          </a:p>
        </p:txBody>
      </p:sp>
    </p:spTree>
    <p:extLst>
      <p:ext uri="{BB962C8B-B14F-4D97-AF65-F5344CB8AC3E}">
        <p14:creationId xmlns:p14="http://schemas.microsoft.com/office/powerpoint/2010/main" val="2336103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36</a:t>
            </a:fld>
            <a:endParaRPr lang="it-IT"/>
          </a:p>
        </p:txBody>
      </p:sp>
    </p:spTree>
    <p:extLst>
      <p:ext uri="{BB962C8B-B14F-4D97-AF65-F5344CB8AC3E}">
        <p14:creationId xmlns:p14="http://schemas.microsoft.com/office/powerpoint/2010/main" val="2633012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37</a:t>
            </a:fld>
            <a:endParaRPr lang="it-IT"/>
          </a:p>
        </p:txBody>
      </p:sp>
    </p:spTree>
    <p:extLst>
      <p:ext uri="{BB962C8B-B14F-4D97-AF65-F5344CB8AC3E}">
        <p14:creationId xmlns:p14="http://schemas.microsoft.com/office/powerpoint/2010/main" val="4276032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38</a:t>
            </a:fld>
            <a:endParaRPr lang="it-IT"/>
          </a:p>
        </p:txBody>
      </p:sp>
    </p:spTree>
    <p:extLst>
      <p:ext uri="{BB962C8B-B14F-4D97-AF65-F5344CB8AC3E}">
        <p14:creationId xmlns:p14="http://schemas.microsoft.com/office/powerpoint/2010/main" val="3842987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39</a:t>
            </a:fld>
            <a:endParaRPr lang="it-IT"/>
          </a:p>
        </p:txBody>
      </p:sp>
    </p:spTree>
    <p:extLst>
      <p:ext uri="{BB962C8B-B14F-4D97-AF65-F5344CB8AC3E}">
        <p14:creationId xmlns:p14="http://schemas.microsoft.com/office/powerpoint/2010/main" val="286283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40</a:t>
            </a:fld>
            <a:endParaRPr lang="it-IT"/>
          </a:p>
        </p:txBody>
      </p:sp>
    </p:spTree>
    <p:extLst>
      <p:ext uri="{BB962C8B-B14F-4D97-AF65-F5344CB8AC3E}">
        <p14:creationId xmlns:p14="http://schemas.microsoft.com/office/powerpoint/2010/main" val="2067559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14</a:t>
            </a:fld>
            <a:endParaRPr lang="it-IT"/>
          </a:p>
        </p:txBody>
      </p:sp>
    </p:spTree>
    <p:extLst>
      <p:ext uri="{BB962C8B-B14F-4D97-AF65-F5344CB8AC3E}">
        <p14:creationId xmlns:p14="http://schemas.microsoft.com/office/powerpoint/2010/main" val="1158183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41</a:t>
            </a:fld>
            <a:endParaRPr lang="it-IT"/>
          </a:p>
        </p:txBody>
      </p:sp>
    </p:spTree>
    <p:extLst>
      <p:ext uri="{BB962C8B-B14F-4D97-AF65-F5344CB8AC3E}">
        <p14:creationId xmlns:p14="http://schemas.microsoft.com/office/powerpoint/2010/main" val="1293032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42</a:t>
            </a:fld>
            <a:endParaRPr lang="it-IT"/>
          </a:p>
        </p:txBody>
      </p:sp>
    </p:spTree>
    <p:extLst>
      <p:ext uri="{BB962C8B-B14F-4D97-AF65-F5344CB8AC3E}">
        <p14:creationId xmlns:p14="http://schemas.microsoft.com/office/powerpoint/2010/main" val="3411752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43</a:t>
            </a:fld>
            <a:endParaRPr lang="it-IT"/>
          </a:p>
        </p:txBody>
      </p:sp>
    </p:spTree>
    <p:extLst>
      <p:ext uri="{BB962C8B-B14F-4D97-AF65-F5344CB8AC3E}">
        <p14:creationId xmlns:p14="http://schemas.microsoft.com/office/powerpoint/2010/main" val="27537907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44</a:t>
            </a:fld>
            <a:endParaRPr lang="it-IT"/>
          </a:p>
        </p:txBody>
      </p:sp>
    </p:spTree>
    <p:extLst>
      <p:ext uri="{BB962C8B-B14F-4D97-AF65-F5344CB8AC3E}">
        <p14:creationId xmlns:p14="http://schemas.microsoft.com/office/powerpoint/2010/main" val="3198066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45</a:t>
            </a:fld>
            <a:endParaRPr lang="it-IT"/>
          </a:p>
        </p:txBody>
      </p:sp>
    </p:spTree>
    <p:extLst>
      <p:ext uri="{BB962C8B-B14F-4D97-AF65-F5344CB8AC3E}">
        <p14:creationId xmlns:p14="http://schemas.microsoft.com/office/powerpoint/2010/main" val="3601291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46</a:t>
            </a:fld>
            <a:endParaRPr lang="it-IT"/>
          </a:p>
        </p:txBody>
      </p:sp>
    </p:spTree>
    <p:extLst>
      <p:ext uri="{BB962C8B-B14F-4D97-AF65-F5344CB8AC3E}">
        <p14:creationId xmlns:p14="http://schemas.microsoft.com/office/powerpoint/2010/main" val="695111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47</a:t>
            </a:fld>
            <a:endParaRPr lang="it-IT"/>
          </a:p>
        </p:txBody>
      </p:sp>
    </p:spTree>
    <p:extLst>
      <p:ext uri="{BB962C8B-B14F-4D97-AF65-F5344CB8AC3E}">
        <p14:creationId xmlns:p14="http://schemas.microsoft.com/office/powerpoint/2010/main" val="37332882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48</a:t>
            </a:fld>
            <a:endParaRPr lang="it-IT"/>
          </a:p>
        </p:txBody>
      </p:sp>
    </p:spTree>
    <p:extLst>
      <p:ext uri="{BB962C8B-B14F-4D97-AF65-F5344CB8AC3E}">
        <p14:creationId xmlns:p14="http://schemas.microsoft.com/office/powerpoint/2010/main" val="22924296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49</a:t>
            </a:fld>
            <a:endParaRPr lang="it-IT"/>
          </a:p>
        </p:txBody>
      </p:sp>
    </p:spTree>
    <p:extLst>
      <p:ext uri="{BB962C8B-B14F-4D97-AF65-F5344CB8AC3E}">
        <p14:creationId xmlns:p14="http://schemas.microsoft.com/office/powerpoint/2010/main" val="20547054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50</a:t>
            </a:fld>
            <a:endParaRPr lang="it-IT"/>
          </a:p>
        </p:txBody>
      </p:sp>
    </p:spTree>
    <p:extLst>
      <p:ext uri="{BB962C8B-B14F-4D97-AF65-F5344CB8AC3E}">
        <p14:creationId xmlns:p14="http://schemas.microsoft.com/office/powerpoint/2010/main" val="1539504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15</a:t>
            </a:fld>
            <a:endParaRPr lang="it-IT"/>
          </a:p>
        </p:txBody>
      </p:sp>
    </p:spTree>
    <p:extLst>
      <p:ext uri="{BB962C8B-B14F-4D97-AF65-F5344CB8AC3E}">
        <p14:creationId xmlns:p14="http://schemas.microsoft.com/office/powerpoint/2010/main" val="28214019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51</a:t>
            </a:fld>
            <a:endParaRPr lang="it-IT"/>
          </a:p>
        </p:txBody>
      </p:sp>
    </p:spTree>
    <p:extLst>
      <p:ext uri="{BB962C8B-B14F-4D97-AF65-F5344CB8AC3E}">
        <p14:creationId xmlns:p14="http://schemas.microsoft.com/office/powerpoint/2010/main" val="1892390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52</a:t>
            </a:fld>
            <a:endParaRPr lang="it-IT"/>
          </a:p>
        </p:txBody>
      </p:sp>
    </p:spTree>
    <p:extLst>
      <p:ext uri="{BB962C8B-B14F-4D97-AF65-F5344CB8AC3E}">
        <p14:creationId xmlns:p14="http://schemas.microsoft.com/office/powerpoint/2010/main" val="12661032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53</a:t>
            </a:fld>
            <a:endParaRPr lang="it-IT"/>
          </a:p>
        </p:txBody>
      </p:sp>
    </p:spTree>
    <p:extLst>
      <p:ext uri="{BB962C8B-B14F-4D97-AF65-F5344CB8AC3E}">
        <p14:creationId xmlns:p14="http://schemas.microsoft.com/office/powerpoint/2010/main" val="4624507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54</a:t>
            </a:fld>
            <a:endParaRPr lang="it-IT"/>
          </a:p>
        </p:txBody>
      </p:sp>
    </p:spTree>
    <p:extLst>
      <p:ext uri="{BB962C8B-B14F-4D97-AF65-F5344CB8AC3E}">
        <p14:creationId xmlns:p14="http://schemas.microsoft.com/office/powerpoint/2010/main" val="36113627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55</a:t>
            </a:fld>
            <a:endParaRPr lang="it-IT"/>
          </a:p>
        </p:txBody>
      </p:sp>
    </p:spTree>
    <p:extLst>
      <p:ext uri="{BB962C8B-B14F-4D97-AF65-F5344CB8AC3E}">
        <p14:creationId xmlns:p14="http://schemas.microsoft.com/office/powerpoint/2010/main" val="31229756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56</a:t>
            </a:fld>
            <a:endParaRPr lang="it-IT"/>
          </a:p>
        </p:txBody>
      </p:sp>
    </p:spTree>
    <p:extLst>
      <p:ext uri="{BB962C8B-B14F-4D97-AF65-F5344CB8AC3E}">
        <p14:creationId xmlns:p14="http://schemas.microsoft.com/office/powerpoint/2010/main" val="8662630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57</a:t>
            </a:fld>
            <a:endParaRPr lang="it-IT"/>
          </a:p>
        </p:txBody>
      </p:sp>
    </p:spTree>
    <p:extLst>
      <p:ext uri="{BB962C8B-B14F-4D97-AF65-F5344CB8AC3E}">
        <p14:creationId xmlns:p14="http://schemas.microsoft.com/office/powerpoint/2010/main" val="17168539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58</a:t>
            </a:fld>
            <a:endParaRPr lang="it-IT"/>
          </a:p>
        </p:txBody>
      </p:sp>
    </p:spTree>
    <p:extLst>
      <p:ext uri="{BB962C8B-B14F-4D97-AF65-F5344CB8AC3E}">
        <p14:creationId xmlns:p14="http://schemas.microsoft.com/office/powerpoint/2010/main" val="9684491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59</a:t>
            </a:fld>
            <a:endParaRPr lang="it-IT"/>
          </a:p>
        </p:txBody>
      </p:sp>
    </p:spTree>
    <p:extLst>
      <p:ext uri="{BB962C8B-B14F-4D97-AF65-F5344CB8AC3E}">
        <p14:creationId xmlns:p14="http://schemas.microsoft.com/office/powerpoint/2010/main" val="28228758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60</a:t>
            </a:fld>
            <a:endParaRPr lang="it-IT"/>
          </a:p>
        </p:txBody>
      </p:sp>
    </p:spTree>
    <p:extLst>
      <p:ext uri="{BB962C8B-B14F-4D97-AF65-F5344CB8AC3E}">
        <p14:creationId xmlns:p14="http://schemas.microsoft.com/office/powerpoint/2010/main" val="632303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16</a:t>
            </a:fld>
            <a:endParaRPr lang="it-IT"/>
          </a:p>
        </p:txBody>
      </p:sp>
    </p:spTree>
    <p:extLst>
      <p:ext uri="{BB962C8B-B14F-4D97-AF65-F5344CB8AC3E}">
        <p14:creationId xmlns:p14="http://schemas.microsoft.com/office/powerpoint/2010/main" val="5597445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61</a:t>
            </a:fld>
            <a:endParaRPr lang="it-IT"/>
          </a:p>
        </p:txBody>
      </p:sp>
    </p:spTree>
    <p:extLst>
      <p:ext uri="{BB962C8B-B14F-4D97-AF65-F5344CB8AC3E}">
        <p14:creationId xmlns:p14="http://schemas.microsoft.com/office/powerpoint/2010/main" val="3083685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62</a:t>
            </a:fld>
            <a:endParaRPr lang="it-IT"/>
          </a:p>
        </p:txBody>
      </p:sp>
    </p:spTree>
    <p:extLst>
      <p:ext uri="{BB962C8B-B14F-4D97-AF65-F5344CB8AC3E}">
        <p14:creationId xmlns:p14="http://schemas.microsoft.com/office/powerpoint/2010/main" val="39520824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63</a:t>
            </a:fld>
            <a:endParaRPr lang="it-IT"/>
          </a:p>
        </p:txBody>
      </p:sp>
    </p:spTree>
    <p:extLst>
      <p:ext uri="{BB962C8B-B14F-4D97-AF65-F5344CB8AC3E}">
        <p14:creationId xmlns:p14="http://schemas.microsoft.com/office/powerpoint/2010/main" val="32611551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64</a:t>
            </a:fld>
            <a:endParaRPr lang="it-IT"/>
          </a:p>
        </p:txBody>
      </p:sp>
    </p:spTree>
    <p:extLst>
      <p:ext uri="{BB962C8B-B14F-4D97-AF65-F5344CB8AC3E}">
        <p14:creationId xmlns:p14="http://schemas.microsoft.com/office/powerpoint/2010/main" val="7630474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65</a:t>
            </a:fld>
            <a:endParaRPr lang="it-IT"/>
          </a:p>
        </p:txBody>
      </p:sp>
    </p:spTree>
    <p:extLst>
      <p:ext uri="{BB962C8B-B14F-4D97-AF65-F5344CB8AC3E}">
        <p14:creationId xmlns:p14="http://schemas.microsoft.com/office/powerpoint/2010/main" val="7125753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66</a:t>
            </a:fld>
            <a:endParaRPr lang="it-IT"/>
          </a:p>
        </p:txBody>
      </p:sp>
    </p:spTree>
    <p:extLst>
      <p:ext uri="{BB962C8B-B14F-4D97-AF65-F5344CB8AC3E}">
        <p14:creationId xmlns:p14="http://schemas.microsoft.com/office/powerpoint/2010/main" val="38602237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67</a:t>
            </a:fld>
            <a:endParaRPr lang="it-IT"/>
          </a:p>
        </p:txBody>
      </p:sp>
    </p:spTree>
    <p:extLst>
      <p:ext uri="{BB962C8B-B14F-4D97-AF65-F5344CB8AC3E}">
        <p14:creationId xmlns:p14="http://schemas.microsoft.com/office/powerpoint/2010/main" val="21934483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68</a:t>
            </a:fld>
            <a:endParaRPr lang="it-IT"/>
          </a:p>
        </p:txBody>
      </p:sp>
    </p:spTree>
    <p:extLst>
      <p:ext uri="{BB962C8B-B14F-4D97-AF65-F5344CB8AC3E}">
        <p14:creationId xmlns:p14="http://schemas.microsoft.com/office/powerpoint/2010/main" val="17691880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69</a:t>
            </a:fld>
            <a:endParaRPr lang="it-IT"/>
          </a:p>
        </p:txBody>
      </p:sp>
    </p:spTree>
    <p:extLst>
      <p:ext uri="{BB962C8B-B14F-4D97-AF65-F5344CB8AC3E}">
        <p14:creationId xmlns:p14="http://schemas.microsoft.com/office/powerpoint/2010/main" val="225306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70</a:t>
            </a:fld>
            <a:endParaRPr lang="it-IT"/>
          </a:p>
        </p:txBody>
      </p:sp>
    </p:spTree>
    <p:extLst>
      <p:ext uri="{BB962C8B-B14F-4D97-AF65-F5344CB8AC3E}">
        <p14:creationId xmlns:p14="http://schemas.microsoft.com/office/powerpoint/2010/main" val="1551307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17</a:t>
            </a:fld>
            <a:endParaRPr lang="it-IT"/>
          </a:p>
        </p:txBody>
      </p:sp>
    </p:spTree>
    <p:extLst>
      <p:ext uri="{BB962C8B-B14F-4D97-AF65-F5344CB8AC3E}">
        <p14:creationId xmlns:p14="http://schemas.microsoft.com/office/powerpoint/2010/main" val="14864320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71</a:t>
            </a:fld>
            <a:endParaRPr lang="it-IT"/>
          </a:p>
        </p:txBody>
      </p:sp>
    </p:spTree>
    <p:extLst>
      <p:ext uri="{BB962C8B-B14F-4D97-AF65-F5344CB8AC3E}">
        <p14:creationId xmlns:p14="http://schemas.microsoft.com/office/powerpoint/2010/main" val="1636252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72</a:t>
            </a:fld>
            <a:endParaRPr lang="it-IT"/>
          </a:p>
        </p:txBody>
      </p:sp>
    </p:spTree>
    <p:extLst>
      <p:ext uri="{BB962C8B-B14F-4D97-AF65-F5344CB8AC3E}">
        <p14:creationId xmlns:p14="http://schemas.microsoft.com/office/powerpoint/2010/main" val="10499683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73</a:t>
            </a:fld>
            <a:endParaRPr lang="it-IT"/>
          </a:p>
        </p:txBody>
      </p:sp>
    </p:spTree>
    <p:extLst>
      <p:ext uri="{BB962C8B-B14F-4D97-AF65-F5344CB8AC3E}">
        <p14:creationId xmlns:p14="http://schemas.microsoft.com/office/powerpoint/2010/main" val="33086247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74</a:t>
            </a:fld>
            <a:endParaRPr lang="it-IT"/>
          </a:p>
        </p:txBody>
      </p:sp>
    </p:spTree>
    <p:extLst>
      <p:ext uri="{BB962C8B-B14F-4D97-AF65-F5344CB8AC3E}">
        <p14:creationId xmlns:p14="http://schemas.microsoft.com/office/powerpoint/2010/main" val="40245114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75</a:t>
            </a:fld>
            <a:endParaRPr lang="it-IT"/>
          </a:p>
        </p:txBody>
      </p:sp>
    </p:spTree>
    <p:extLst>
      <p:ext uri="{BB962C8B-B14F-4D97-AF65-F5344CB8AC3E}">
        <p14:creationId xmlns:p14="http://schemas.microsoft.com/office/powerpoint/2010/main" val="1342346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18</a:t>
            </a:fld>
            <a:endParaRPr lang="it-IT"/>
          </a:p>
        </p:txBody>
      </p:sp>
    </p:spTree>
    <p:extLst>
      <p:ext uri="{BB962C8B-B14F-4D97-AF65-F5344CB8AC3E}">
        <p14:creationId xmlns:p14="http://schemas.microsoft.com/office/powerpoint/2010/main" val="3638346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19</a:t>
            </a:fld>
            <a:endParaRPr lang="it-IT"/>
          </a:p>
        </p:txBody>
      </p:sp>
    </p:spTree>
    <p:extLst>
      <p:ext uri="{BB962C8B-B14F-4D97-AF65-F5344CB8AC3E}">
        <p14:creationId xmlns:p14="http://schemas.microsoft.com/office/powerpoint/2010/main" val="3308301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96F91A68-5050-486E-8B7C-48F6AF9F8C9F}" type="slidenum">
              <a:rPr lang="it-IT" smtClean="0"/>
              <a:pPr/>
              <a:t>20</a:t>
            </a:fld>
            <a:endParaRPr lang="it-IT"/>
          </a:p>
        </p:txBody>
      </p:sp>
    </p:spTree>
    <p:extLst>
      <p:ext uri="{BB962C8B-B14F-4D97-AF65-F5344CB8AC3E}">
        <p14:creationId xmlns:p14="http://schemas.microsoft.com/office/powerpoint/2010/main" val="3181496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EAC8893-C097-4677-B2B0-1DC643D1E4A5}" type="datetimeFigureOut">
              <a:rPr lang="it-IT" smtClean="0"/>
              <a:pPr/>
              <a:t>10/09/2020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AC8893-C097-4677-B2B0-1DC643D1E4A5}" type="datetimeFigureOut">
              <a:rPr lang="it-IT" smtClean="0"/>
              <a:pPr/>
              <a:t>10/09/2020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AC8893-C097-4677-B2B0-1DC643D1E4A5}" type="datetimeFigureOut">
              <a:rPr lang="it-IT" smtClean="0"/>
              <a:pPr/>
              <a:t>10/09/2020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AC8893-C097-4677-B2B0-1DC643D1E4A5}" type="datetimeFigureOut">
              <a:rPr lang="it-IT" smtClean="0"/>
              <a:pPr/>
              <a:t>10/09/2020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BEAC8893-C097-4677-B2B0-1DC643D1E4A5}" type="datetimeFigureOut">
              <a:rPr lang="it-IT" smtClean="0"/>
              <a:pPr/>
              <a:t>10/09/2020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EAC8893-C097-4677-B2B0-1DC643D1E4A5}" type="datetimeFigureOut">
              <a:rPr lang="it-IT" smtClean="0"/>
              <a:pPr/>
              <a:t>10/09/2020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EAC8893-C097-4677-B2B0-1DC643D1E4A5}" type="datetimeFigureOut">
              <a:rPr lang="it-IT" smtClean="0"/>
              <a:pPr/>
              <a:t>10/09/2020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BEAC8893-C097-4677-B2B0-1DC643D1E4A5}" type="datetimeFigureOut">
              <a:rPr lang="it-IT" smtClean="0"/>
              <a:pPr/>
              <a:t>10/09/2020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EAC8893-C097-4677-B2B0-1DC643D1E4A5}" type="datetimeFigureOut">
              <a:rPr lang="it-IT" smtClean="0"/>
              <a:pPr/>
              <a:t>10/09/2020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EAC8893-C097-4677-B2B0-1DC643D1E4A5}" type="datetimeFigureOut">
              <a:rPr lang="it-IT" smtClean="0"/>
              <a:pPr/>
              <a:t>10/09/2020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EAC8893-C097-4677-B2B0-1DC643D1E4A5}" type="datetimeFigureOut">
              <a:rPr lang="it-IT" smtClean="0"/>
              <a:pPr/>
              <a:t>10/09/2020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57AFC00-1423-4722-B1DB-A35088D106CE}"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AC8893-C097-4677-B2B0-1DC643D1E4A5}" type="datetimeFigureOut">
              <a:rPr lang="it-IT" smtClean="0"/>
              <a:pPr/>
              <a:t>10/09/2020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AFC00-1423-4722-B1DB-A35088D106CE}"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ebm"/><Relationship Id="rId1" Type="http://schemas.microsoft.com/office/2007/relationships/media" Target="../media/media1.webm"/><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0.png"/><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ebm"/><Relationship Id="rId1" Type="http://schemas.microsoft.com/office/2007/relationships/media" Target="../media/media5.webm"/><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google.it/url?sa=i&amp;rct=j&amp;q=&amp;esrc=s&amp;source=images&amp;cd=&amp;cad=rja&amp;uact=8&amp;ved=0ahUKEwigq9uB55bYAhUDyaQKHR0TAb4QjRwIBw&amp;url=http://www.creditbrite.com/credit/method-of-verification/&amp;psig=AOvVaw2oX5ohtca_u0G-ZNesm0AB&amp;ust=1513797958160593"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6.png"/><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egnaposto numero diapositiva 3"/>
          <p:cNvSpPr>
            <a:spLocks noGrp="1"/>
          </p:cNvSpPr>
          <p:nvPr>
            <p:ph type="sldNum" sz="quarter" idx="12"/>
          </p:nvPr>
        </p:nvSpPr>
        <p:spPr/>
        <p:txBody>
          <a:bodyPr/>
          <a:lstStyle/>
          <a:p>
            <a:pPr>
              <a:defRPr/>
            </a:pPr>
            <a:fld id="{B71AC33C-C1B9-48D9-BD1A-18ECB4B0BB66}" type="slidenum">
              <a:rPr lang="it-IT" smtClean="0"/>
              <a:pPr>
                <a:defRPr/>
              </a:pPr>
              <a:t>1</a:t>
            </a:fld>
            <a:endParaRPr lang="it-IT" dirty="0"/>
          </a:p>
        </p:txBody>
      </p:sp>
      <p:sp>
        <p:nvSpPr>
          <p:cNvPr id="2051" name="Tittel 1"/>
          <p:cNvSpPr>
            <a:spLocks noGrp="1"/>
          </p:cNvSpPr>
          <p:nvPr>
            <p:ph type="title" idx="4294967295"/>
          </p:nvPr>
        </p:nvSpPr>
        <p:spPr>
          <a:xfrm>
            <a:off x="219162" y="1496341"/>
            <a:ext cx="2640012" cy="3312766"/>
          </a:xfrm>
        </p:spPr>
        <p:txBody>
          <a:bodyPr/>
          <a:lstStyle/>
          <a:p>
            <a:r>
              <a:rPr lang="en-GB" altLang="it-IT" sz="3200" b="1" dirty="0">
                <a:solidFill>
                  <a:srgbClr val="FF3300"/>
                </a:solidFill>
              </a:rPr>
              <a:t>Welcome</a:t>
            </a:r>
            <a:br>
              <a:rPr lang="en-GB" altLang="it-IT" sz="3200" b="1" dirty="0">
                <a:solidFill>
                  <a:srgbClr val="FF3300"/>
                </a:solidFill>
              </a:rPr>
            </a:br>
            <a:r>
              <a:rPr lang="en-GB" altLang="it-IT" sz="3200" b="1" dirty="0" err="1">
                <a:solidFill>
                  <a:srgbClr val="FF3300"/>
                </a:solidFill>
              </a:rPr>
              <a:t>Willkommen</a:t>
            </a:r>
            <a:br>
              <a:rPr lang="en-GB" altLang="it-IT" sz="3200" b="1" dirty="0">
                <a:solidFill>
                  <a:srgbClr val="FF3300"/>
                </a:solidFill>
              </a:rPr>
            </a:br>
            <a:r>
              <a:rPr lang="en-GB" altLang="it-IT" sz="3200" b="1" dirty="0" err="1">
                <a:solidFill>
                  <a:srgbClr val="FF3300"/>
                </a:solidFill>
              </a:rPr>
              <a:t>Bienvenue</a:t>
            </a:r>
            <a:br>
              <a:rPr lang="en-GB" altLang="it-IT" sz="3200" b="1" dirty="0">
                <a:solidFill>
                  <a:srgbClr val="FF3300"/>
                </a:solidFill>
              </a:rPr>
            </a:br>
            <a:r>
              <a:rPr lang="nn-NO" altLang="it-IT" sz="3200" b="1" dirty="0">
                <a:solidFill>
                  <a:srgbClr val="FF3300"/>
                </a:solidFill>
              </a:rPr>
              <a:t>Bienvenida</a:t>
            </a:r>
            <a:br>
              <a:rPr lang="en-GB" altLang="it-IT" sz="3200" b="1" dirty="0">
                <a:solidFill>
                  <a:srgbClr val="FF3300"/>
                </a:solidFill>
              </a:rPr>
            </a:br>
            <a:r>
              <a:rPr lang="ar-SA" altLang="it-IT" sz="3200" b="1" dirty="0">
                <a:solidFill>
                  <a:srgbClr val="FF3300"/>
                </a:solidFill>
                <a:cs typeface="Arial" charset="0"/>
              </a:rPr>
              <a:t>ترحيب</a:t>
            </a:r>
            <a:br>
              <a:rPr lang="en-GB" altLang="it-IT" sz="3200" b="1" dirty="0">
                <a:solidFill>
                  <a:srgbClr val="FF3300"/>
                </a:solidFill>
              </a:rPr>
            </a:br>
            <a:r>
              <a:rPr lang="it-IT" altLang="it-IT" sz="3200" b="1" dirty="0">
                <a:solidFill>
                  <a:srgbClr val="FF3300"/>
                </a:solidFill>
              </a:rPr>
              <a:t>Benvenuto</a:t>
            </a:r>
            <a:endParaRPr lang="en-GB" altLang="it-IT" sz="3200" b="1" dirty="0">
              <a:solidFill>
                <a:srgbClr val="FF3300"/>
              </a:solidFill>
            </a:endParaRPr>
          </a:p>
        </p:txBody>
      </p:sp>
      <p:sp>
        <p:nvSpPr>
          <p:cNvPr id="2052" name="Plassholder for tekst 2"/>
          <p:cNvSpPr>
            <a:spLocks noGrp="1"/>
          </p:cNvSpPr>
          <p:nvPr>
            <p:ph type="body" sz="quarter" idx="4294967295"/>
          </p:nvPr>
        </p:nvSpPr>
        <p:spPr>
          <a:xfrm>
            <a:off x="254880" y="5321787"/>
            <a:ext cx="8795420" cy="647700"/>
          </a:xfrm>
        </p:spPr>
        <p:txBody>
          <a:bodyPr>
            <a:normAutofit/>
          </a:bodyPr>
          <a:lstStyle/>
          <a:p>
            <a:pPr algn="ctr">
              <a:buNone/>
            </a:pPr>
            <a:r>
              <a:rPr lang="en-GB" altLang="it-IT" b="1" dirty="0">
                <a:solidFill>
                  <a:schemeClr val="tx2"/>
                </a:solidFill>
                <a:effectLst>
                  <a:outerShdw blurRad="38100" dist="38100" dir="2700000" algn="tl">
                    <a:srgbClr val="000000">
                      <a:alpha val="43137"/>
                    </a:srgbClr>
                  </a:outerShdw>
                </a:effectLst>
                <a:latin typeface="Castellar" pitchFamily="18" charset="0"/>
              </a:rPr>
              <a:t>MARINE ELECTRICAL MAINTENANCE</a:t>
            </a:r>
          </a:p>
        </p:txBody>
      </p:sp>
      <p:sp>
        <p:nvSpPr>
          <p:cNvPr id="2053" name="Plassholder for tekst 3"/>
          <p:cNvSpPr>
            <a:spLocks noGrp="1"/>
          </p:cNvSpPr>
          <p:nvPr>
            <p:ph type="body" sz="quarter" idx="4294967295"/>
          </p:nvPr>
        </p:nvSpPr>
        <p:spPr>
          <a:xfrm>
            <a:off x="219162" y="6020318"/>
            <a:ext cx="8831138" cy="447575"/>
          </a:xfrm>
        </p:spPr>
        <p:txBody>
          <a:bodyPr>
            <a:normAutofit/>
          </a:bodyPr>
          <a:lstStyle/>
          <a:p>
            <a:pPr algn="ctr" eaLnBrk="1" hangingPunct="1">
              <a:buFontTx/>
              <a:buNone/>
            </a:pPr>
            <a:r>
              <a:rPr lang="en-GB" altLang="it-IT" sz="1800" b="1" dirty="0" err="1">
                <a:solidFill>
                  <a:schemeClr val="tx2"/>
                </a:solidFill>
                <a:latin typeface="Castellar" pitchFamily="18" charset="0"/>
              </a:rPr>
              <a:t>imat</a:t>
            </a:r>
            <a:r>
              <a:rPr lang="en-GB" altLang="it-IT" sz="1800" b="1" dirty="0">
                <a:solidFill>
                  <a:schemeClr val="tx2"/>
                </a:solidFill>
                <a:latin typeface="Castellar" pitchFamily="18" charset="0"/>
              </a:rPr>
              <a:t> headquarter</a:t>
            </a:r>
          </a:p>
        </p:txBody>
      </p:sp>
      <p:sp>
        <p:nvSpPr>
          <p:cNvPr id="3" name="CasellaDiTesto 2"/>
          <p:cNvSpPr txBox="1"/>
          <p:nvPr/>
        </p:nvSpPr>
        <p:spPr>
          <a:xfrm>
            <a:off x="41010" y="6579436"/>
            <a:ext cx="7627334" cy="307777"/>
          </a:xfrm>
          <a:prstGeom prst="rect">
            <a:avLst/>
          </a:prstGeom>
          <a:noFill/>
        </p:spPr>
        <p:txBody>
          <a:bodyPr wrap="square" rtlCol="0">
            <a:spAutoFit/>
          </a:bodyPr>
          <a:lstStyle/>
          <a:p>
            <a:r>
              <a:rPr lang="it-IT" sz="1400" dirty="0" err="1"/>
              <a:t>Mod</a:t>
            </a:r>
            <a:r>
              <a:rPr lang="it-IT" sz="1400" dirty="0"/>
              <a:t>. 02 “Format dispense corsisti” rev. 2.0 </a:t>
            </a:r>
            <a:r>
              <a:rPr lang="it-IT" sz="1400"/>
              <a:t>del 23/07/2019 </a:t>
            </a:r>
            <a:r>
              <a:rPr lang="it-IT" sz="1400" dirty="0"/>
              <a:t>- PRO. 06 IMAT “Progettazione Corsi”</a:t>
            </a:r>
          </a:p>
        </p:txBody>
      </p:sp>
      <p:sp>
        <p:nvSpPr>
          <p:cNvPr id="6" name="Rectangle 5"/>
          <p:cNvSpPr>
            <a:spLocks noChangeArrowheads="1"/>
          </p:cNvSpPr>
          <p:nvPr/>
        </p:nvSpPr>
        <p:spPr bwMode="auto">
          <a:xfrm>
            <a:off x="785983" y="-4496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10" y="-18714"/>
            <a:ext cx="3876675" cy="1057275"/>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3"/>
          <a:stretch>
            <a:fillRect/>
          </a:stretch>
        </p:blipFill>
        <p:spPr>
          <a:xfrm>
            <a:off x="3049937" y="851616"/>
            <a:ext cx="6059949" cy="4310246"/>
          </a:xfrm>
          <a:prstGeom prst="rect">
            <a:avLst/>
          </a:prstGeom>
        </p:spPr>
      </p:pic>
    </p:spTree>
    <p:extLst>
      <p:ext uri="{BB962C8B-B14F-4D97-AF65-F5344CB8AC3E}">
        <p14:creationId xmlns:p14="http://schemas.microsoft.com/office/powerpoint/2010/main" val="161304216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4283968" y="1916832"/>
            <a:ext cx="4719637" cy="4794250"/>
          </a:xfrm>
        </p:spPr>
      </p:pic>
      <p:pic>
        <p:nvPicPr>
          <p:cNvPr id="9220" name="Immagin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500" y="1196752"/>
            <a:ext cx="37147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p:cNvSpPr txBox="1"/>
          <p:nvPr/>
        </p:nvSpPr>
        <p:spPr>
          <a:xfrm>
            <a:off x="1259632" y="56777"/>
            <a:ext cx="7200800" cy="523220"/>
          </a:xfrm>
          <a:prstGeom prst="rect">
            <a:avLst/>
          </a:prstGeom>
          <a:noFill/>
        </p:spPr>
        <p:txBody>
          <a:bodyPr wrap="square" rtlCol="0">
            <a:spAutoFit/>
          </a:bodyPr>
          <a:lstStyle/>
          <a:p>
            <a:pPr algn="ctr"/>
            <a:r>
              <a:rPr lang="it-IT" sz="2800" b="1" dirty="0">
                <a:solidFill>
                  <a:schemeClr val="tx2"/>
                </a:solidFill>
              </a:rPr>
              <a:t>High Voltage Simulator (HV)</a:t>
            </a:r>
          </a:p>
        </p:txBody>
      </p:sp>
      <p:pic>
        <p:nvPicPr>
          <p:cNvPr id="6" name="Immagine 5"/>
          <p:cNvPicPr>
            <a:picLocks noChangeAspect="1"/>
          </p:cNvPicPr>
          <p:nvPr/>
        </p:nvPicPr>
        <p:blipFill>
          <a:blip r:embed="rId4"/>
          <a:stretch>
            <a:fillRect/>
          </a:stretch>
        </p:blipFill>
        <p:spPr>
          <a:xfrm>
            <a:off x="130841" y="67694"/>
            <a:ext cx="619159" cy="742991"/>
          </a:xfrm>
          <a:prstGeom prst="rect">
            <a:avLst/>
          </a:prstGeom>
        </p:spPr>
      </p:pic>
    </p:spTree>
    <p:extLst>
      <p:ext uri="{BB962C8B-B14F-4D97-AF65-F5344CB8AC3E}">
        <p14:creationId xmlns:p14="http://schemas.microsoft.com/office/powerpoint/2010/main" val="178040555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259632" y="56777"/>
            <a:ext cx="7200800" cy="523220"/>
          </a:xfrm>
          <a:prstGeom prst="rect">
            <a:avLst/>
          </a:prstGeom>
          <a:noFill/>
        </p:spPr>
        <p:txBody>
          <a:bodyPr wrap="square" rtlCol="0">
            <a:spAutoFit/>
          </a:bodyPr>
          <a:lstStyle/>
          <a:p>
            <a:pPr algn="ctr"/>
            <a:r>
              <a:rPr lang="it-IT" sz="2800" b="1" dirty="0" err="1">
                <a:solidFill>
                  <a:schemeClr val="tx2"/>
                </a:solidFill>
              </a:rPr>
              <a:t>Polar</a:t>
            </a:r>
            <a:r>
              <a:rPr lang="it-IT" sz="2800" b="1" dirty="0">
                <a:solidFill>
                  <a:schemeClr val="tx2"/>
                </a:solidFill>
              </a:rPr>
              <a:t> Code Simulator (PC)</a:t>
            </a: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5933" y="718823"/>
            <a:ext cx="6108171" cy="3435846"/>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5103" y="4344079"/>
            <a:ext cx="3995936" cy="2247714"/>
          </a:xfrm>
          <a:prstGeom prst="rect">
            <a:avLst/>
          </a:prstGeom>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436" y="4344079"/>
            <a:ext cx="4001007" cy="2247714"/>
          </a:xfrm>
          <a:prstGeom prst="rect">
            <a:avLst/>
          </a:prstGeom>
        </p:spPr>
      </p:pic>
      <p:pic>
        <p:nvPicPr>
          <p:cNvPr id="7" name="Immagine 6"/>
          <p:cNvPicPr>
            <a:picLocks noChangeAspect="1"/>
          </p:cNvPicPr>
          <p:nvPr/>
        </p:nvPicPr>
        <p:blipFill>
          <a:blip r:embed="rId5"/>
          <a:stretch>
            <a:fillRect/>
          </a:stretch>
        </p:blipFill>
        <p:spPr>
          <a:xfrm>
            <a:off x="130841" y="67694"/>
            <a:ext cx="619159" cy="742991"/>
          </a:xfrm>
          <a:prstGeom prst="rect">
            <a:avLst/>
          </a:prstGeom>
        </p:spPr>
      </p:pic>
    </p:spTree>
    <p:extLst>
      <p:ext uri="{BB962C8B-B14F-4D97-AF65-F5344CB8AC3E}">
        <p14:creationId xmlns:p14="http://schemas.microsoft.com/office/powerpoint/2010/main" val="325467561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750000" y="442566"/>
            <a:ext cx="7560840"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6600" b="1" dirty="0">
                <a:ln w="13462">
                  <a:solidFill>
                    <a:prstClr val="white"/>
                  </a:solidFill>
                  <a:prstDash val="solid"/>
                </a:ln>
                <a:solidFill>
                  <a:srgbClr val="C00000"/>
                </a:solidFill>
                <a:effectLst>
                  <a:outerShdw dist="38100" dir="2700000" algn="bl" rotWithShape="0">
                    <a:srgbClr val="4BACC6"/>
                  </a:outerShdw>
                </a:effectLst>
                <a:latin typeface="Calibri"/>
              </a:rPr>
              <a:t>ELETTRO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6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4BACC6"/>
                  </a:outerShdw>
                </a:effectLst>
                <a:uLnTx/>
                <a:uFillTx/>
                <a:latin typeface="Calibri"/>
                <a:ea typeface="+mn-ea"/>
                <a:cs typeface="+mn-cs"/>
              </a:rPr>
              <a:t>PNEUMATICA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6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endParaRP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pic>
        <p:nvPicPr>
          <p:cNvPr id="2" name="Immagine 1">
            <a:extLst>
              <a:ext uri="{FF2B5EF4-FFF2-40B4-BE49-F238E27FC236}">
                <a16:creationId xmlns:a16="http://schemas.microsoft.com/office/drawing/2014/main" id="{15B1A259-C110-43D8-B208-7691756A1676}"/>
              </a:ext>
            </a:extLst>
          </p:cNvPr>
          <p:cNvPicPr>
            <a:picLocks noChangeAspect="1"/>
          </p:cNvPicPr>
          <p:nvPr/>
        </p:nvPicPr>
        <p:blipFill>
          <a:blip r:embed="rId4"/>
          <a:stretch>
            <a:fillRect/>
          </a:stretch>
        </p:blipFill>
        <p:spPr>
          <a:xfrm>
            <a:off x="2523667" y="2708920"/>
            <a:ext cx="4096666" cy="4073389"/>
          </a:xfrm>
          <a:prstGeom prst="rect">
            <a:avLst/>
          </a:prstGeom>
        </p:spPr>
      </p:pic>
    </p:spTree>
    <p:extLst>
      <p:ext uri="{BB962C8B-B14F-4D97-AF65-F5344CB8AC3E}">
        <p14:creationId xmlns:p14="http://schemas.microsoft.com/office/powerpoint/2010/main" val="201477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53645" y="980728"/>
            <a:ext cx="8810843" cy="4832092"/>
          </a:xfrm>
          <a:prstGeom prst="rect">
            <a:avLst/>
          </a:prstGeom>
          <a:noFill/>
        </p:spPr>
        <p:txBody>
          <a:bodyPr wrap="square" rtlCol="0">
            <a:spAutoFit/>
          </a:bodyPr>
          <a:lstStyle/>
          <a:p>
            <a:pPr algn="just"/>
            <a:r>
              <a:rPr lang="it-IT" sz="2800" dirty="0"/>
              <a:t>La tecnologia pneumatica non è più rappresentata solo dal cilindro e dalla relativa valvola di comando, ma è qualcosa di più complesso.</a:t>
            </a:r>
          </a:p>
          <a:p>
            <a:pPr algn="just"/>
            <a:endParaRPr lang="it-IT" sz="2800" dirty="0"/>
          </a:p>
          <a:p>
            <a:pPr algn="just"/>
            <a:r>
              <a:rPr lang="it-IT" sz="2800" dirty="0"/>
              <a:t>L’interfaccia con altre tecnologie, quali l’elettronica (elettropneumatica), consente di ottenere risultati che solo pochi anni fa erano impensabili. </a:t>
            </a:r>
          </a:p>
          <a:p>
            <a:pPr algn="just"/>
            <a:endParaRPr lang="it-IT" sz="2800" dirty="0"/>
          </a:p>
          <a:p>
            <a:pPr algn="just"/>
            <a:r>
              <a:rPr lang="it-IT" sz="2800" dirty="0"/>
              <a:t>Di fatto, l’automazione elettro-pneumatica, è in grado di soddisfare una gran parte delle necessità che si presentano ed in alcuni casi, è addirittura insostituibile.</a:t>
            </a: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ELETTROPNEUMATICA</a:t>
            </a:r>
          </a:p>
        </p:txBody>
      </p:sp>
    </p:spTree>
    <p:extLst>
      <p:ext uri="{BB962C8B-B14F-4D97-AF65-F5344CB8AC3E}">
        <p14:creationId xmlns:p14="http://schemas.microsoft.com/office/powerpoint/2010/main" val="4183238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53645" y="980728"/>
            <a:ext cx="8810843" cy="5693866"/>
          </a:xfrm>
          <a:prstGeom prst="rect">
            <a:avLst/>
          </a:prstGeom>
          <a:noFill/>
        </p:spPr>
        <p:txBody>
          <a:bodyPr wrap="square" rtlCol="0">
            <a:spAutoFit/>
          </a:bodyPr>
          <a:lstStyle/>
          <a:p>
            <a:pPr algn="just"/>
            <a:r>
              <a:rPr lang="it-IT" sz="2800" dirty="0"/>
              <a:t>Altre ragioni del crescente impiego sono dovute al limitato costo, all’elevata affidabilità che determinano minori costi produttivi e migliore qualità. </a:t>
            </a:r>
          </a:p>
          <a:p>
            <a:pPr algn="just"/>
            <a:r>
              <a:rPr lang="it-IT" sz="2800" dirty="0"/>
              <a:t>I settori produttivi toccati sono innumerevoli e, solo per citare alcuni esempi, la troviamo in settori quali macchine di assemblaggio, macchine per la lavorazione del legno, macchine tessili ed alimentari, macchine per l’imballaggio etc. </a:t>
            </a:r>
          </a:p>
          <a:p>
            <a:pPr algn="just"/>
            <a:r>
              <a:rPr lang="it-IT" sz="2800" dirty="0"/>
              <a:t>Non si pensi però che il minore costo di produzione sia dovuto ad un basso costo dell’aria compressa. In realtà comprimere l’aria è un’operazione costosa, ma i vantaggi che se ne ricavano compensano abbondantemente i costi di produzione.</a:t>
            </a:r>
            <a:endParaRPr lang="en-US" sz="3600"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ELETTROPNEUMATICA</a:t>
            </a:r>
          </a:p>
        </p:txBody>
      </p:sp>
    </p:spTree>
    <p:extLst>
      <p:ext uri="{BB962C8B-B14F-4D97-AF65-F5344CB8AC3E}">
        <p14:creationId xmlns:p14="http://schemas.microsoft.com/office/powerpoint/2010/main" val="435762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53645" y="980728"/>
            <a:ext cx="8810843" cy="5693866"/>
          </a:xfrm>
          <a:prstGeom prst="rect">
            <a:avLst/>
          </a:prstGeom>
          <a:noFill/>
        </p:spPr>
        <p:txBody>
          <a:bodyPr wrap="square" rtlCol="0">
            <a:spAutoFit/>
          </a:bodyPr>
          <a:lstStyle/>
          <a:p>
            <a:pPr algn="just"/>
            <a:r>
              <a:rPr lang="it-IT" sz="2800" dirty="0"/>
              <a:t>Se si considera la struttura di una moderna apparecchiatura automatica è facile constatare come coesistano elementi e componenti di natura diversa: elettrica, meccanica, pneumatica, oleoidraulica. </a:t>
            </a:r>
          </a:p>
          <a:p>
            <a:pPr algn="just"/>
            <a:r>
              <a:rPr lang="it-IT" sz="2800" dirty="0"/>
              <a:t>E’ in questo contesto che la pneumatica trova una sua collocazione ed un suo motivo di sviluppo, perché ognuna della varia tecnologia offre vantaggi che la rendono idonea per certe applicazioni più di altre. </a:t>
            </a:r>
          </a:p>
          <a:p>
            <a:pPr algn="just"/>
            <a:r>
              <a:rPr lang="it-IT" sz="2800" dirty="0"/>
              <a:t>Questo spiega perché, pur potendo in linea di principio ognuna delle tecnologie citate realizzare da sola un intero impianto, in pratica i sistemi sono per lo più ibridi, per utilizzare al meglio i vantaggi offerti da ogni tipo di elemento.</a:t>
            </a:r>
            <a:endParaRPr lang="en-US" sz="3600"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STRUTTURA CIRCUITALE</a:t>
            </a:r>
          </a:p>
        </p:txBody>
      </p:sp>
    </p:spTree>
    <p:extLst>
      <p:ext uri="{BB962C8B-B14F-4D97-AF65-F5344CB8AC3E}">
        <p14:creationId xmlns:p14="http://schemas.microsoft.com/office/powerpoint/2010/main" val="4047911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53645" y="980728"/>
            <a:ext cx="8810843" cy="3970318"/>
          </a:xfrm>
          <a:prstGeom prst="rect">
            <a:avLst/>
          </a:prstGeom>
          <a:noFill/>
        </p:spPr>
        <p:txBody>
          <a:bodyPr wrap="square" rtlCol="0">
            <a:spAutoFit/>
          </a:bodyPr>
          <a:lstStyle/>
          <a:p>
            <a:pPr algn="just"/>
            <a:r>
              <a:rPr lang="it-IT" sz="2800" dirty="0"/>
              <a:t>Lo schema riportato nella slide successiva rappresenta la struttura circuitale di un impianto di automazione pneumatica da monte a valle, cioè dalla fonte di aria compressa alle connessioni funzionali dei vari componenti ed rispettivi dialoghi con gli elementi di interfaccia. </a:t>
            </a:r>
          </a:p>
          <a:p>
            <a:pPr algn="just"/>
            <a:endParaRPr lang="it-IT" sz="2800" dirty="0"/>
          </a:p>
          <a:p>
            <a:pPr algn="just"/>
            <a:r>
              <a:rPr lang="it-IT" sz="2800" dirty="0"/>
              <a:t>In questo schema di struttura si può notare tutto il percorso del fluido per movimentare ed azionare un impianto, una macchina od un dispositivo automatico.</a:t>
            </a:r>
            <a:endParaRPr lang="it-IT" sz="3200" b="1"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STRUTTURA CIRCUITALE</a:t>
            </a:r>
          </a:p>
        </p:txBody>
      </p:sp>
    </p:spTree>
    <p:extLst>
      <p:ext uri="{BB962C8B-B14F-4D97-AF65-F5344CB8AC3E}">
        <p14:creationId xmlns:p14="http://schemas.microsoft.com/office/powerpoint/2010/main" val="3495625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STRUTTURA CIRCUITALE</a:t>
            </a:r>
          </a:p>
        </p:txBody>
      </p:sp>
      <p:pic>
        <p:nvPicPr>
          <p:cNvPr id="2" name="Immagine 1">
            <a:extLst>
              <a:ext uri="{FF2B5EF4-FFF2-40B4-BE49-F238E27FC236}">
                <a16:creationId xmlns:a16="http://schemas.microsoft.com/office/drawing/2014/main" id="{8836D410-9E91-4728-9942-2100F33BECE2}"/>
              </a:ext>
            </a:extLst>
          </p:cNvPr>
          <p:cNvPicPr>
            <a:picLocks noChangeAspect="1"/>
          </p:cNvPicPr>
          <p:nvPr/>
        </p:nvPicPr>
        <p:blipFill>
          <a:blip r:embed="rId4"/>
          <a:stretch>
            <a:fillRect/>
          </a:stretch>
        </p:blipFill>
        <p:spPr>
          <a:xfrm>
            <a:off x="2015281" y="750593"/>
            <a:ext cx="5113438" cy="5935533"/>
          </a:xfrm>
          <a:prstGeom prst="rect">
            <a:avLst/>
          </a:prstGeom>
        </p:spPr>
      </p:pic>
    </p:spTree>
    <p:extLst>
      <p:ext uri="{BB962C8B-B14F-4D97-AF65-F5344CB8AC3E}">
        <p14:creationId xmlns:p14="http://schemas.microsoft.com/office/powerpoint/2010/main" val="202020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53645" y="980728"/>
            <a:ext cx="8810843" cy="5693866"/>
          </a:xfrm>
          <a:prstGeom prst="rect">
            <a:avLst/>
          </a:prstGeom>
          <a:noFill/>
        </p:spPr>
        <p:txBody>
          <a:bodyPr wrap="square" rtlCol="0">
            <a:spAutoFit/>
          </a:bodyPr>
          <a:lstStyle/>
          <a:p>
            <a:pPr algn="just"/>
            <a:r>
              <a:rPr lang="it-IT" sz="2800" dirty="0"/>
              <a:t>Per rispondere a tutte le necessità di mercato, esistono più tipologie di compressori, raggruppati in due </a:t>
            </a:r>
            <a:r>
              <a:rPr lang="it-IT" sz="2800" dirty="0" err="1"/>
              <a:t>macrofamiglie</a:t>
            </a:r>
            <a:r>
              <a:rPr lang="it-IT" sz="2800" dirty="0"/>
              <a:t>: </a:t>
            </a:r>
          </a:p>
          <a:p>
            <a:pPr marL="457200" indent="-457200" algn="just">
              <a:buFont typeface="Arial" panose="020B0604020202020204" pitchFamily="34" charset="0"/>
              <a:buChar char="•"/>
            </a:pPr>
            <a:r>
              <a:rPr lang="it-IT" sz="2800" b="1" dirty="0"/>
              <a:t>compressori volumetrici </a:t>
            </a:r>
          </a:p>
          <a:p>
            <a:pPr marL="457200" indent="-457200" algn="just">
              <a:buFont typeface="Arial" panose="020B0604020202020204" pitchFamily="34" charset="0"/>
              <a:buChar char="•"/>
            </a:pPr>
            <a:r>
              <a:rPr lang="it-IT" sz="2800" b="1" dirty="0"/>
              <a:t>compressori dinamici </a:t>
            </a:r>
          </a:p>
          <a:p>
            <a:pPr marL="457200" indent="-457200" algn="just">
              <a:buFont typeface="Arial" panose="020B0604020202020204" pitchFamily="34" charset="0"/>
              <a:buChar char="•"/>
            </a:pPr>
            <a:endParaRPr lang="it-IT" sz="2800" dirty="0"/>
          </a:p>
          <a:p>
            <a:pPr algn="just"/>
            <a:r>
              <a:rPr lang="it-IT" sz="2800" dirty="0"/>
              <a:t>Alla prima categoria appartengono quelle macchine operatrici, nelle quali, l'aumento della pressione del fluido è ottenuta per progressiva e ciclica riduzione del volume in cui viene racchiuso l'aeriforme. Questa variazione ciclica di volume può avvenire sia grazie ad un'apparecchiatura formata da cilindro, stantuffo, biella e manovella, sia in opportuni capsulismi di tipo rotativo. In queste macchine il flusso del fluido è ovviamente discontinuo nel tempo.</a:t>
            </a: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COMPRESSORI</a:t>
            </a:r>
          </a:p>
        </p:txBody>
      </p:sp>
    </p:spTree>
    <p:extLst>
      <p:ext uri="{BB962C8B-B14F-4D97-AF65-F5344CB8AC3E}">
        <p14:creationId xmlns:p14="http://schemas.microsoft.com/office/powerpoint/2010/main" val="2249828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53645" y="980728"/>
            <a:ext cx="8810843" cy="4401205"/>
          </a:xfrm>
          <a:prstGeom prst="rect">
            <a:avLst/>
          </a:prstGeom>
          <a:noFill/>
        </p:spPr>
        <p:txBody>
          <a:bodyPr wrap="square" rtlCol="0">
            <a:spAutoFit/>
          </a:bodyPr>
          <a:lstStyle/>
          <a:p>
            <a:pPr algn="just"/>
            <a:r>
              <a:rPr lang="it-IT" sz="2800" dirty="0"/>
              <a:t>Appartengono, invece, alla categoria dei compressori dinamici, quelle macchine operatrici a fluido nelle quali una serie di pale ruotanti ad alta velocità imprimono al fluido un aumento di pressione e di energia cinetica; quest'ultima viene poi in buona parte trasformata, nei condotti fissi della macchina, in energia di pressione. </a:t>
            </a:r>
          </a:p>
          <a:p>
            <a:pPr algn="just"/>
            <a:r>
              <a:rPr lang="it-IT" sz="2800" dirty="0"/>
              <a:t>Nei compressori dinamici il flusso del fluido è continuo e può avvenire, com'è noto, con moto prevalentemente radiale rispetto all'asse della macchina, ovvero con moto prevalentemente parallelo all'asse della macchina.</a:t>
            </a: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COMPRESSORI</a:t>
            </a:r>
          </a:p>
        </p:txBody>
      </p:sp>
    </p:spTree>
    <p:extLst>
      <p:ext uri="{BB962C8B-B14F-4D97-AF65-F5344CB8AC3E}">
        <p14:creationId xmlns:p14="http://schemas.microsoft.com/office/powerpoint/2010/main" val="3250650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a:blip r:embed="rId2"/>
          <a:stretch>
            <a:fillRect/>
          </a:stretch>
        </p:blipFill>
        <p:spPr>
          <a:xfrm>
            <a:off x="8055789" y="172656"/>
            <a:ext cx="1112400" cy="515040"/>
          </a:xfrm>
          <a:prstGeom prst="rect">
            <a:avLst/>
          </a:prstGeom>
        </p:spPr>
      </p:pic>
      <p:sp>
        <p:nvSpPr>
          <p:cNvPr id="19" name="Rettangolo 18"/>
          <p:cNvSpPr/>
          <p:nvPr/>
        </p:nvSpPr>
        <p:spPr>
          <a:xfrm>
            <a:off x="0" y="6341644"/>
            <a:ext cx="9144000" cy="5040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rPr>
              <a:t>IMAT – Training Center &amp; </a:t>
            </a:r>
            <a:r>
              <a:rPr lang="it-IT" dirty="0" err="1">
                <a:solidFill>
                  <a:schemeClr val="bg1"/>
                </a:solidFill>
              </a:rPr>
              <a:t>Nautical</a:t>
            </a:r>
            <a:r>
              <a:rPr lang="it-IT" dirty="0">
                <a:solidFill>
                  <a:schemeClr val="bg1"/>
                </a:solidFill>
              </a:rPr>
              <a:t> College</a:t>
            </a:r>
          </a:p>
        </p:txBody>
      </p:sp>
      <p:pic>
        <p:nvPicPr>
          <p:cNvPr id="17" name="Immagine 16"/>
          <p:cNvPicPr>
            <a:picLocks noChangeAspect="1"/>
          </p:cNvPicPr>
          <p:nvPr/>
        </p:nvPicPr>
        <p:blipFill>
          <a:blip r:embed="rId3"/>
          <a:stretch>
            <a:fillRect/>
          </a:stretch>
        </p:blipFill>
        <p:spPr>
          <a:xfrm>
            <a:off x="-24339" y="6322232"/>
            <a:ext cx="1216688" cy="574540"/>
          </a:xfrm>
          <a:prstGeom prst="rect">
            <a:avLst/>
          </a:prstGeom>
        </p:spPr>
      </p:pic>
      <p:pic>
        <p:nvPicPr>
          <p:cNvPr id="16" name="Immagine 15"/>
          <p:cNvPicPr>
            <a:picLocks noChangeAspect="1"/>
          </p:cNvPicPr>
          <p:nvPr/>
        </p:nvPicPr>
        <p:blipFill>
          <a:blip r:embed="rId4"/>
          <a:stretch>
            <a:fillRect/>
          </a:stretch>
        </p:blipFill>
        <p:spPr>
          <a:xfrm>
            <a:off x="8278269" y="6322232"/>
            <a:ext cx="889920" cy="574540"/>
          </a:xfrm>
          <a:prstGeom prst="rect">
            <a:avLst/>
          </a:prstGeom>
        </p:spPr>
      </p:pic>
      <p:sp>
        <p:nvSpPr>
          <p:cNvPr id="8" name="CasellaDiTesto 7"/>
          <p:cNvSpPr txBox="1"/>
          <p:nvPr/>
        </p:nvSpPr>
        <p:spPr>
          <a:xfrm>
            <a:off x="755576" y="157210"/>
            <a:ext cx="7632848" cy="523220"/>
          </a:xfrm>
          <a:prstGeom prst="rect">
            <a:avLst/>
          </a:prstGeom>
          <a:noFill/>
        </p:spPr>
        <p:txBody>
          <a:bodyPr wrap="square" rtlCol="0">
            <a:spAutoFit/>
          </a:bodyPr>
          <a:lstStyle/>
          <a:p>
            <a:pPr algn="ctr"/>
            <a:r>
              <a:rPr lang="it-IT" sz="2800" b="1" dirty="0">
                <a:solidFill>
                  <a:schemeClr val="tx2"/>
                </a:solidFill>
              </a:rPr>
              <a:t>Autori – Approvazioni – Aggiornamenti</a:t>
            </a:r>
          </a:p>
        </p:txBody>
      </p:sp>
      <p:graphicFrame>
        <p:nvGraphicFramePr>
          <p:cNvPr id="2" name="Tabella 1"/>
          <p:cNvGraphicFramePr>
            <a:graphicFrameLocks noGrp="1"/>
          </p:cNvGraphicFramePr>
          <p:nvPr>
            <p:extLst>
              <p:ext uri="{D42A27DB-BD31-4B8C-83A1-F6EECF244321}">
                <p14:modId xmlns:p14="http://schemas.microsoft.com/office/powerpoint/2010/main" val="606318758"/>
              </p:ext>
            </p:extLst>
          </p:nvPr>
        </p:nvGraphicFramePr>
        <p:xfrm>
          <a:off x="467545" y="933675"/>
          <a:ext cx="8352927" cy="2085086"/>
        </p:xfrm>
        <a:graphic>
          <a:graphicData uri="http://schemas.openxmlformats.org/drawingml/2006/table">
            <a:tbl>
              <a:tblPr firstRow="1" bandRow="1">
                <a:tableStyleId>{5C22544A-7EE6-4342-B048-85BDC9FD1C3A}</a:tableStyleId>
              </a:tblPr>
              <a:tblGrid>
                <a:gridCol w="1129888">
                  <a:extLst>
                    <a:ext uri="{9D8B030D-6E8A-4147-A177-3AD203B41FA5}">
                      <a16:colId xmlns:a16="http://schemas.microsoft.com/office/drawing/2014/main" val="20000"/>
                    </a:ext>
                  </a:extLst>
                </a:gridCol>
                <a:gridCol w="1413203">
                  <a:extLst>
                    <a:ext uri="{9D8B030D-6E8A-4147-A177-3AD203B41FA5}">
                      <a16:colId xmlns:a16="http://schemas.microsoft.com/office/drawing/2014/main" val="20001"/>
                    </a:ext>
                  </a:extLst>
                </a:gridCol>
                <a:gridCol w="2276828">
                  <a:extLst>
                    <a:ext uri="{9D8B030D-6E8A-4147-A177-3AD203B41FA5}">
                      <a16:colId xmlns:a16="http://schemas.microsoft.com/office/drawing/2014/main" val="20002"/>
                    </a:ext>
                  </a:extLst>
                </a:gridCol>
                <a:gridCol w="1491714">
                  <a:extLst>
                    <a:ext uri="{9D8B030D-6E8A-4147-A177-3AD203B41FA5}">
                      <a16:colId xmlns:a16="http://schemas.microsoft.com/office/drawing/2014/main" val="20003"/>
                    </a:ext>
                  </a:extLst>
                </a:gridCol>
                <a:gridCol w="2041294">
                  <a:extLst>
                    <a:ext uri="{9D8B030D-6E8A-4147-A177-3AD203B41FA5}">
                      <a16:colId xmlns:a16="http://schemas.microsoft.com/office/drawing/2014/main" val="20004"/>
                    </a:ext>
                  </a:extLst>
                </a:gridCol>
              </a:tblGrid>
              <a:tr h="370840">
                <a:tc>
                  <a:txBody>
                    <a:bodyPr/>
                    <a:lstStyle/>
                    <a:p>
                      <a:pPr algn="ctr"/>
                      <a:r>
                        <a:rPr lang="it-IT" sz="1100" b="1" kern="1200" dirty="0">
                          <a:solidFill>
                            <a:schemeClr val="lt1"/>
                          </a:solidFill>
                          <a:effectLst/>
                          <a:latin typeface="Times New Roman" panose="02020603050405020304" pitchFamily="18" charset="0"/>
                          <a:ea typeface="Calibri" panose="020F0502020204030204" pitchFamily="34" charset="0"/>
                          <a:cs typeface="Times New Roman" panose="02020603050405020304" pitchFamily="18" charset="0"/>
                        </a:rPr>
                        <a:t>EDIZIONE</a:t>
                      </a:r>
                    </a:p>
                  </a:txBody>
                  <a:tcPr marL="68580" marR="68580" marT="17780" marB="17780" anchor="ctr"/>
                </a:tc>
                <a:tc>
                  <a:txBody>
                    <a:bodyPr/>
                    <a:lstStyle/>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DATA</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RUOLO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STRUTTURA DI APPARTENENZA</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AUTORE</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FIRMA</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780" marB="17780" anchor="ctr"/>
                </a:tc>
                <a:extLst>
                  <a:ext uri="{0D108BD9-81ED-4DB2-BD59-A6C34878D82A}">
                    <a16:rowId xmlns:a16="http://schemas.microsoft.com/office/drawing/2014/main" val="10000"/>
                  </a:ext>
                </a:extLst>
              </a:tr>
              <a:tr h="370840">
                <a:tc>
                  <a:txBody>
                    <a:bodyPr/>
                    <a:lstStyle/>
                    <a:p>
                      <a:pPr algn="ctr"/>
                      <a:r>
                        <a:rPr lang="it-IT" sz="1600" dirty="0"/>
                        <a:t>Rev.</a:t>
                      </a:r>
                      <a:r>
                        <a:rPr lang="it-IT" sz="1600" baseline="0" dirty="0"/>
                        <a:t> 1.0</a:t>
                      </a:r>
                      <a:endParaRPr lang="it-IT" sz="1600" dirty="0"/>
                    </a:p>
                  </a:txBody>
                  <a:tcPr/>
                </a:tc>
                <a:tc>
                  <a:txBody>
                    <a:bodyPr/>
                    <a:lstStyle/>
                    <a:p>
                      <a:pPr algn="ctr"/>
                      <a:r>
                        <a:rPr lang="it-IT" sz="1600" dirty="0"/>
                        <a:t>10/05/2019</a:t>
                      </a:r>
                    </a:p>
                  </a:txBody>
                  <a:tcPr/>
                </a:tc>
                <a:tc>
                  <a:txBody>
                    <a:bodyPr/>
                    <a:lstStyle/>
                    <a:p>
                      <a:pPr algn="ctr"/>
                      <a:r>
                        <a:rPr lang="it-IT" sz="1600" dirty="0" err="1"/>
                        <a:t>Com.te</a:t>
                      </a:r>
                      <a:endParaRPr lang="it-IT" sz="1600" dirty="0"/>
                    </a:p>
                  </a:txBody>
                  <a:tcPr/>
                </a:tc>
                <a:tc>
                  <a:txBody>
                    <a:bodyPr/>
                    <a:lstStyle/>
                    <a:p>
                      <a:pPr algn="ctr"/>
                      <a:r>
                        <a:rPr lang="it-IT" sz="1600" dirty="0"/>
                        <a:t>XXX</a:t>
                      </a:r>
                    </a:p>
                  </a:txBody>
                  <a:tcPr/>
                </a:tc>
                <a:tc>
                  <a:txBody>
                    <a:bodyPr/>
                    <a:lstStyle/>
                    <a:p>
                      <a:pPr algn="ctr"/>
                      <a:r>
                        <a:rPr lang="it-IT" sz="1600" dirty="0"/>
                        <a:t>Firmato</a:t>
                      </a:r>
                    </a:p>
                  </a:txBody>
                  <a:tcPr/>
                </a:tc>
                <a:extLst>
                  <a:ext uri="{0D108BD9-81ED-4DB2-BD59-A6C34878D82A}">
                    <a16:rowId xmlns:a16="http://schemas.microsoft.com/office/drawing/2014/main" val="10001"/>
                  </a:ext>
                </a:extLst>
              </a:tr>
              <a:tr h="370840">
                <a:tc>
                  <a:txBody>
                    <a:bodyPr/>
                    <a:lstStyle/>
                    <a:p>
                      <a:pPr algn="ctr"/>
                      <a:endParaRPr lang="it-IT" sz="1600" dirty="0"/>
                    </a:p>
                  </a:txBody>
                  <a:tcPr/>
                </a:tc>
                <a:tc>
                  <a:txBody>
                    <a:bodyPr/>
                    <a:lstStyle/>
                    <a:p>
                      <a:endParaRPr lang="it-IT" dirty="0"/>
                    </a:p>
                  </a:txBody>
                  <a:tcPr marL="68580" marR="68580" marT="17780" marB="17780" anchor="ctr"/>
                </a:tc>
                <a:tc>
                  <a:txBody>
                    <a:bodyPr/>
                    <a:lstStyle/>
                    <a:p>
                      <a:endParaRPr lang="it-IT"/>
                    </a:p>
                  </a:txBody>
                  <a:tcPr marL="68580" marR="68580" marT="17780" marB="17780" anchor="ctr"/>
                </a:tc>
                <a:tc>
                  <a:txBody>
                    <a:bodyPr/>
                    <a:lstStyle/>
                    <a:p>
                      <a:pPr algn="ctr"/>
                      <a:endParaRPr lang="it-IT" sz="1600" dirty="0"/>
                    </a:p>
                  </a:txBody>
                  <a:tcPr/>
                </a:tc>
                <a:tc>
                  <a:txBody>
                    <a:bodyPr/>
                    <a:lstStyle/>
                    <a:p>
                      <a:pPr algn="ctr"/>
                      <a:endParaRPr lang="it-IT" sz="1600"/>
                    </a:p>
                  </a:txBody>
                  <a:tcPr/>
                </a:tc>
                <a:extLst>
                  <a:ext uri="{0D108BD9-81ED-4DB2-BD59-A6C34878D82A}">
                    <a16:rowId xmlns:a16="http://schemas.microsoft.com/office/drawing/2014/main" val="10002"/>
                  </a:ext>
                </a:extLst>
              </a:tr>
              <a:tr h="370840">
                <a:tc>
                  <a:txBody>
                    <a:bodyPr/>
                    <a:lstStyle/>
                    <a:p>
                      <a:pPr algn="ctr"/>
                      <a:endParaRPr lang="it-IT" sz="1600" dirty="0"/>
                    </a:p>
                  </a:txBody>
                  <a:tcPr/>
                </a:tc>
                <a:tc>
                  <a:txBody>
                    <a:bodyPr/>
                    <a:lstStyle/>
                    <a:p>
                      <a:endParaRPr lang="it-IT"/>
                    </a:p>
                  </a:txBody>
                  <a:tcPr/>
                </a:tc>
                <a:tc>
                  <a:txBody>
                    <a:bodyPr/>
                    <a:lstStyle/>
                    <a:p>
                      <a:endParaRPr lang="it-IT" dirty="0"/>
                    </a:p>
                  </a:txBody>
                  <a:tcPr/>
                </a:tc>
                <a:tc>
                  <a:txBody>
                    <a:bodyPr/>
                    <a:lstStyle/>
                    <a:p>
                      <a:pPr algn="ctr"/>
                      <a:endParaRPr lang="it-IT" sz="1600" dirty="0"/>
                    </a:p>
                  </a:txBody>
                  <a:tcPr/>
                </a:tc>
                <a:tc>
                  <a:txBody>
                    <a:bodyPr/>
                    <a:lstStyle/>
                    <a:p>
                      <a:pPr algn="ctr"/>
                      <a:endParaRPr lang="it-IT" sz="1600" dirty="0"/>
                    </a:p>
                  </a:txBody>
                  <a:tcPr/>
                </a:tc>
                <a:extLst>
                  <a:ext uri="{0D108BD9-81ED-4DB2-BD59-A6C34878D82A}">
                    <a16:rowId xmlns:a16="http://schemas.microsoft.com/office/drawing/2014/main" val="10003"/>
                  </a:ext>
                </a:extLst>
              </a:tr>
              <a:tr h="370840">
                <a:tc>
                  <a:txBody>
                    <a:bodyPr/>
                    <a:lstStyle/>
                    <a:p>
                      <a:pPr algn="ctr"/>
                      <a:endParaRPr lang="it-IT" sz="1600" dirty="0"/>
                    </a:p>
                  </a:txBody>
                  <a:tcPr/>
                </a:tc>
                <a:tc>
                  <a:txBody>
                    <a:bodyPr/>
                    <a:lstStyle/>
                    <a:p>
                      <a:pPr algn="ctr"/>
                      <a:endParaRPr lang="it-IT" sz="1600"/>
                    </a:p>
                  </a:txBody>
                  <a:tcPr/>
                </a:tc>
                <a:tc>
                  <a:txBody>
                    <a:bodyPr/>
                    <a:lstStyle/>
                    <a:p>
                      <a:pPr algn="ctr"/>
                      <a:endParaRPr lang="it-IT" sz="1600"/>
                    </a:p>
                  </a:txBody>
                  <a:tcPr/>
                </a:tc>
                <a:tc>
                  <a:txBody>
                    <a:bodyPr/>
                    <a:lstStyle/>
                    <a:p>
                      <a:pPr algn="ctr"/>
                      <a:endParaRPr lang="it-IT" sz="1600" dirty="0"/>
                    </a:p>
                  </a:txBody>
                  <a:tcPr/>
                </a:tc>
                <a:tc>
                  <a:txBody>
                    <a:bodyPr/>
                    <a:lstStyle/>
                    <a:p>
                      <a:pPr algn="ctr"/>
                      <a:endParaRPr lang="it-IT" sz="1600" dirty="0"/>
                    </a:p>
                  </a:txBody>
                  <a:tcPr/>
                </a:tc>
                <a:extLst>
                  <a:ext uri="{0D108BD9-81ED-4DB2-BD59-A6C34878D82A}">
                    <a16:rowId xmlns:a16="http://schemas.microsoft.com/office/drawing/2014/main" val="10004"/>
                  </a:ext>
                </a:extLst>
              </a:tr>
            </a:tbl>
          </a:graphicData>
        </a:graphic>
      </p:graphicFrame>
      <p:graphicFrame>
        <p:nvGraphicFramePr>
          <p:cNvPr id="3" name="Tabella 2"/>
          <p:cNvGraphicFramePr>
            <a:graphicFrameLocks noGrp="1"/>
          </p:cNvGraphicFramePr>
          <p:nvPr>
            <p:extLst>
              <p:ext uri="{D42A27DB-BD31-4B8C-83A1-F6EECF244321}">
                <p14:modId xmlns:p14="http://schemas.microsoft.com/office/powerpoint/2010/main" val="4174449233"/>
              </p:ext>
            </p:extLst>
          </p:nvPr>
        </p:nvGraphicFramePr>
        <p:xfrm>
          <a:off x="467544" y="3276932"/>
          <a:ext cx="8352927" cy="1922526"/>
        </p:xfrm>
        <a:graphic>
          <a:graphicData uri="http://schemas.openxmlformats.org/drawingml/2006/table">
            <a:tbl>
              <a:tblPr firstRow="1" bandRow="1">
                <a:tableStyleId>{5C22544A-7EE6-4342-B048-85BDC9FD1C3A}</a:tableStyleId>
              </a:tblPr>
              <a:tblGrid>
                <a:gridCol w="1118695">
                  <a:extLst>
                    <a:ext uri="{9D8B030D-6E8A-4147-A177-3AD203B41FA5}">
                      <a16:colId xmlns:a16="http://schemas.microsoft.com/office/drawing/2014/main" val="20000"/>
                    </a:ext>
                  </a:extLst>
                </a:gridCol>
                <a:gridCol w="1417015">
                  <a:extLst>
                    <a:ext uri="{9D8B030D-6E8A-4147-A177-3AD203B41FA5}">
                      <a16:colId xmlns:a16="http://schemas.microsoft.com/office/drawing/2014/main" val="20001"/>
                    </a:ext>
                  </a:extLst>
                </a:gridCol>
                <a:gridCol w="1566174">
                  <a:extLst>
                    <a:ext uri="{9D8B030D-6E8A-4147-A177-3AD203B41FA5}">
                      <a16:colId xmlns:a16="http://schemas.microsoft.com/office/drawing/2014/main" val="20002"/>
                    </a:ext>
                  </a:extLst>
                </a:gridCol>
                <a:gridCol w="1566174">
                  <a:extLst>
                    <a:ext uri="{9D8B030D-6E8A-4147-A177-3AD203B41FA5}">
                      <a16:colId xmlns:a16="http://schemas.microsoft.com/office/drawing/2014/main" val="20003"/>
                    </a:ext>
                  </a:extLst>
                </a:gridCol>
                <a:gridCol w="1417015">
                  <a:extLst>
                    <a:ext uri="{9D8B030D-6E8A-4147-A177-3AD203B41FA5}">
                      <a16:colId xmlns:a16="http://schemas.microsoft.com/office/drawing/2014/main" val="20004"/>
                    </a:ext>
                  </a:extLst>
                </a:gridCol>
                <a:gridCol w="1267854">
                  <a:extLst>
                    <a:ext uri="{9D8B030D-6E8A-4147-A177-3AD203B41FA5}">
                      <a16:colId xmlns:a16="http://schemas.microsoft.com/office/drawing/2014/main" val="20005"/>
                    </a:ext>
                  </a:extLst>
                </a:gridCol>
              </a:tblGrid>
              <a:tr h="370840">
                <a:tc>
                  <a:txBody>
                    <a:bodyPr/>
                    <a:lstStyle/>
                    <a:p>
                      <a:pPr algn="ctr"/>
                      <a:r>
                        <a:rPr lang="it-IT" sz="1100" b="1" kern="1200" dirty="0">
                          <a:solidFill>
                            <a:schemeClr val="lt1"/>
                          </a:solidFill>
                          <a:effectLst/>
                          <a:latin typeface="Times New Roman" panose="02020603050405020304" pitchFamily="18" charset="0"/>
                          <a:ea typeface="Calibri" panose="020F0502020204030204" pitchFamily="34" charset="0"/>
                          <a:cs typeface="Times New Roman" panose="02020603050405020304" pitchFamily="18" charset="0"/>
                        </a:rPr>
                        <a:t>EDIZIONE</a:t>
                      </a:r>
                    </a:p>
                  </a:txBody>
                  <a:tcPr marL="68580" marR="68580" marT="17780" marB="17780" anchor="ctr"/>
                </a:tc>
                <a:tc>
                  <a:txBody>
                    <a:bodyPr/>
                    <a:lstStyle/>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DATA</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780" marB="17780" anchor="ctr"/>
                </a:tc>
                <a:tc>
                  <a:txBody>
                    <a:bodyPr/>
                    <a:lstStyle/>
                    <a:p>
                      <a:pPr algn="ctr"/>
                      <a:r>
                        <a:rPr lang="it-IT" sz="1100" b="1" kern="1200" dirty="0">
                          <a:solidFill>
                            <a:schemeClr val="lt1"/>
                          </a:solidFill>
                          <a:effectLst/>
                          <a:latin typeface="Times New Roman" panose="02020603050405020304" pitchFamily="18" charset="0"/>
                          <a:ea typeface="Calibri" panose="020F0502020204030204" pitchFamily="34" charset="0"/>
                          <a:cs typeface="Times New Roman" panose="02020603050405020304" pitchFamily="18" charset="0"/>
                        </a:rPr>
                        <a:t>AGGIORNAMENTO EFFETTUATO </a:t>
                      </a:r>
                    </a:p>
                  </a:txBody>
                  <a:tcPr marL="68580" marR="68580" marT="17780" marB="17780" anchor="ctr"/>
                </a:tc>
                <a:tc>
                  <a:txBody>
                    <a:bodyPr/>
                    <a:lstStyle/>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RUOLO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STRUTTURA DI APPARTENENZA</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AUTORE</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0"/>
                        </a:spcAft>
                      </a:pPr>
                      <a:r>
                        <a:rPr lang="it-IT" sz="1100" b="1" dirty="0">
                          <a:effectLst/>
                          <a:latin typeface="Times New Roman" panose="02020603050405020304" pitchFamily="18" charset="0"/>
                          <a:ea typeface="Calibri" panose="020F0502020204030204" pitchFamily="34" charset="0"/>
                          <a:cs typeface="Times New Roman" panose="02020603050405020304" pitchFamily="18" charset="0"/>
                        </a:rPr>
                        <a:t>FIRMA</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17780" marB="17780" anchor="ctr"/>
                </a:tc>
                <a:extLst>
                  <a:ext uri="{0D108BD9-81ED-4DB2-BD59-A6C34878D82A}">
                    <a16:rowId xmlns:a16="http://schemas.microsoft.com/office/drawing/2014/main" val="10000"/>
                  </a:ext>
                </a:extLst>
              </a:tr>
              <a:tr h="370840">
                <a:tc>
                  <a:txBody>
                    <a:bodyPr/>
                    <a:lstStyle/>
                    <a:p>
                      <a:pPr algn="ctr"/>
                      <a:r>
                        <a:rPr lang="it-IT" sz="1600" dirty="0"/>
                        <a:t>Rev. 2.0</a:t>
                      </a:r>
                    </a:p>
                  </a:txBody>
                  <a:tcPr/>
                </a:tc>
                <a:tc>
                  <a:txBody>
                    <a:bodyPr/>
                    <a:lstStyle/>
                    <a:p>
                      <a:pPr algn="ctr"/>
                      <a:r>
                        <a:rPr lang="it-IT" sz="1600" dirty="0"/>
                        <a:t>05/06(2019</a:t>
                      </a:r>
                    </a:p>
                  </a:txBody>
                  <a:tcPr/>
                </a:tc>
                <a:tc>
                  <a:txBody>
                    <a:bodyPr/>
                    <a:lstStyle/>
                    <a:p>
                      <a:pPr algn="ctr"/>
                      <a:r>
                        <a:rPr lang="it-IT" sz="1600" dirty="0"/>
                        <a:t>Aggiornamento normativa XXX</a:t>
                      </a:r>
                    </a:p>
                  </a:txBody>
                  <a:tcPr/>
                </a:tc>
                <a:tc>
                  <a:txBody>
                    <a:bodyPr/>
                    <a:lstStyle/>
                    <a:p>
                      <a:pPr algn="ctr"/>
                      <a:r>
                        <a:rPr lang="it-IT" sz="1600" dirty="0" err="1"/>
                        <a:t>Com.te</a:t>
                      </a:r>
                      <a:endParaRPr lang="it-IT" sz="1600" dirty="0"/>
                    </a:p>
                  </a:txBody>
                  <a:tcPr/>
                </a:tc>
                <a:tc>
                  <a:txBody>
                    <a:bodyPr/>
                    <a:lstStyle/>
                    <a:p>
                      <a:pPr algn="ctr"/>
                      <a:r>
                        <a:rPr lang="it-IT" sz="1600" dirty="0"/>
                        <a:t>XXX</a:t>
                      </a:r>
                    </a:p>
                  </a:txBody>
                  <a:tcPr/>
                </a:tc>
                <a:tc>
                  <a:txBody>
                    <a:bodyPr/>
                    <a:lstStyle/>
                    <a:p>
                      <a:pPr algn="ctr"/>
                      <a:r>
                        <a:rPr lang="it-IT" sz="1600" dirty="0"/>
                        <a:t>Firmato</a:t>
                      </a:r>
                    </a:p>
                  </a:txBody>
                  <a:tcPr/>
                </a:tc>
                <a:extLst>
                  <a:ext uri="{0D108BD9-81ED-4DB2-BD59-A6C34878D82A}">
                    <a16:rowId xmlns:a16="http://schemas.microsoft.com/office/drawing/2014/main" val="10001"/>
                  </a:ext>
                </a:extLst>
              </a:tr>
              <a:tr h="370840">
                <a:tc>
                  <a:txBody>
                    <a:bodyPr/>
                    <a:lstStyle/>
                    <a:p>
                      <a:pPr algn="ctr"/>
                      <a:endParaRPr lang="it-IT" sz="1600"/>
                    </a:p>
                  </a:txBody>
                  <a:tcPr/>
                </a:tc>
                <a:tc>
                  <a:txBody>
                    <a:bodyPr/>
                    <a:lstStyle/>
                    <a:p>
                      <a:pPr algn="ctr"/>
                      <a:endParaRPr lang="it-IT" sz="1600" dirty="0"/>
                    </a:p>
                  </a:txBody>
                  <a:tcPr/>
                </a:tc>
                <a:tc>
                  <a:txBody>
                    <a:bodyPr/>
                    <a:lstStyle/>
                    <a:p>
                      <a:pPr algn="ctr"/>
                      <a:endParaRPr lang="it-IT" sz="1600" dirty="0"/>
                    </a:p>
                  </a:txBody>
                  <a:tcPr/>
                </a:tc>
                <a:tc>
                  <a:txBody>
                    <a:bodyPr/>
                    <a:lstStyle/>
                    <a:p>
                      <a:pPr algn="ctr"/>
                      <a:endParaRPr lang="it-IT" sz="1600" dirty="0"/>
                    </a:p>
                  </a:txBody>
                  <a:tcPr/>
                </a:tc>
                <a:tc>
                  <a:txBody>
                    <a:bodyPr/>
                    <a:lstStyle/>
                    <a:p>
                      <a:pPr algn="ctr"/>
                      <a:endParaRPr lang="it-IT" sz="1600" dirty="0"/>
                    </a:p>
                  </a:txBody>
                  <a:tcPr/>
                </a:tc>
                <a:tc>
                  <a:txBody>
                    <a:bodyPr/>
                    <a:lstStyle/>
                    <a:p>
                      <a:pPr algn="ctr"/>
                      <a:endParaRPr lang="it-IT" sz="1600"/>
                    </a:p>
                  </a:txBody>
                  <a:tcPr/>
                </a:tc>
                <a:extLst>
                  <a:ext uri="{0D108BD9-81ED-4DB2-BD59-A6C34878D82A}">
                    <a16:rowId xmlns:a16="http://schemas.microsoft.com/office/drawing/2014/main" val="10002"/>
                  </a:ext>
                </a:extLst>
              </a:tr>
              <a:tr h="370840">
                <a:tc>
                  <a:txBody>
                    <a:bodyPr/>
                    <a:lstStyle/>
                    <a:p>
                      <a:pPr algn="ctr"/>
                      <a:endParaRPr lang="it-IT" sz="1600"/>
                    </a:p>
                  </a:txBody>
                  <a:tcPr/>
                </a:tc>
                <a:tc>
                  <a:txBody>
                    <a:bodyPr/>
                    <a:lstStyle/>
                    <a:p>
                      <a:pPr algn="ctr"/>
                      <a:endParaRPr lang="it-IT" sz="1600"/>
                    </a:p>
                  </a:txBody>
                  <a:tcPr/>
                </a:tc>
                <a:tc>
                  <a:txBody>
                    <a:bodyPr/>
                    <a:lstStyle/>
                    <a:p>
                      <a:pPr algn="ctr"/>
                      <a:endParaRPr lang="it-IT" sz="1600" dirty="0"/>
                    </a:p>
                  </a:txBody>
                  <a:tcPr/>
                </a:tc>
                <a:tc>
                  <a:txBody>
                    <a:bodyPr/>
                    <a:lstStyle/>
                    <a:p>
                      <a:pPr algn="ctr"/>
                      <a:endParaRPr lang="it-IT" sz="1600"/>
                    </a:p>
                  </a:txBody>
                  <a:tcPr/>
                </a:tc>
                <a:tc>
                  <a:txBody>
                    <a:bodyPr/>
                    <a:lstStyle/>
                    <a:p>
                      <a:pPr algn="ctr"/>
                      <a:endParaRPr lang="it-IT" sz="1600" dirty="0"/>
                    </a:p>
                  </a:txBody>
                  <a:tcPr/>
                </a:tc>
                <a:tc>
                  <a:txBody>
                    <a:bodyPr/>
                    <a:lstStyle/>
                    <a:p>
                      <a:pPr algn="ctr"/>
                      <a:endParaRPr lang="it-IT" sz="1600" dirty="0"/>
                    </a:p>
                  </a:txBody>
                  <a:tcPr/>
                </a:tc>
                <a:extLst>
                  <a:ext uri="{0D108BD9-81ED-4DB2-BD59-A6C34878D82A}">
                    <a16:rowId xmlns:a16="http://schemas.microsoft.com/office/drawing/2014/main" val="10003"/>
                  </a:ext>
                </a:extLst>
              </a:tr>
            </a:tbl>
          </a:graphicData>
        </a:graphic>
      </p:graphicFrame>
      <p:sp>
        <p:nvSpPr>
          <p:cNvPr id="21" name="Text Box 181">
            <a:extLst>
              <a:ext uri="{FF2B5EF4-FFF2-40B4-BE49-F238E27FC236}">
                <a16:creationId xmlns:a16="http://schemas.microsoft.com/office/drawing/2014/main" id="{35EB2122-FABA-4F50-876B-1F48AD75B117}"/>
              </a:ext>
            </a:extLst>
          </p:cNvPr>
          <p:cNvSpPr txBox="1">
            <a:spLocks noChangeArrowheads="1"/>
          </p:cNvSpPr>
          <p:nvPr/>
        </p:nvSpPr>
        <p:spPr bwMode="auto">
          <a:xfrm>
            <a:off x="130841" y="5457629"/>
            <a:ext cx="8905655" cy="55399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3399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it-IT" altLang="it-IT" sz="1500" b="1" dirty="0">
                <a:solidFill>
                  <a:prstClr val="black"/>
                </a:solidFill>
                <a:latin typeface="Arial" panose="020B0604020202020204" pitchFamily="34" charset="0"/>
              </a:rPr>
              <a:t>Questo manuale è di proprietà IMAT “</a:t>
            </a:r>
            <a:r>
              <a:rPr lang="it-IT" altLang="it-IT" sz="1500" b="1" dirty="0" err="1">
                <a:solidFill>
                  <a:prstClr val="black"/>
                </a:solidFill>
                <a:latin typeface="Arial" panose="020B0604020202020204" pitchFamily="34" charset="0"/>
              </a:rPr>
              <a:t>Italian</a:t>
            </a:r>
            <a:r>
              <a:rPr lang="it-IT" altLang="it-IT" sz="1500" b="1" dirty="0">
                <a:solidFill>
                  <a:prstClr val="black"/>
                </a:solidFill>
                <a:latin typeface="Arial" panose="020B0604020202020204" pitchFamily="34" charset="0"/>
              </a:rPr>
              <a:t> Maritime Academy Technology”. Ogni divulgazione, riproduzione o cessione di contenuti a terzi deve essere autorizzata dalla Direzione Aziendale.</a:t>
            </a:r>
          </a:p>
        </p:txBody>
      </p:sp>
      <p:pic>
        <p:nvPicPr>
          <p:cNvPr id="5" name="Immagine 4"/>
          <p:cNvPicPr>
            <a:picLocks noChangeAspect="1"/>
          </p:cNvPicPr>
          <p:nvPr/>
        </p:nvPicPr>
        <p:blipFill>
          <a:blip r:embed="rId5"/>
          <a:stretch>
            <a:fillRect/>
          </a:stretch>
        </p:blipFill>
        <p:spPr>
          <a:xfrm>
            <a:off x="130841" y="67694"/>
            <a:ext cx="619159" cy="742991"/>
          </a:xfrm>
          <a:prstGeom prst="rect">
            <a:avLst/>
          </a:prstGeom>
        </p:spPr>
      </p:pic>
    </p:spTree>
    <p:extLst>
      <p:ext uri="{BB962C8B-B14F-4D97-AF65-F5344CB8AC3E}">
        <p14:creationId xmlns:p14="http://schemas.microsoft.com/office/powerpoint/2010/main" val="3536406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53645" y="980728"/>
            <a:ext cx="8810843" cy="5693866"/>
          </a:xfrm>
          <a:prstGeom prst="rect">
            <a:avLst/>
          </a:prstGeom>
          <a:noFill/>
        </p:spPr>
        <p:txBody>
          <a:bodyPr wrap="square" rtlCol="0">
            <a:spAutoFit/>
          </a:bodyPr>
          <a:lstStyle/>
          <a:p>
            <a:pPr algn="just"/>
            <a:r>
              <a:rPr lang="it-IT" sz="2800" b="1" u="sng" dirty="0"/>
              <a:t>COMPRESSORI ALTERNATIVI</a:t>
            </a:r>
          </a:p>
          <a:p>
            <a:pPr algn="just"/>
            <a:r>
              <a:rPr lang="it-IT" sz="2800" dirty="0"/>
              <a:t>I compressori alternativi trovano larga diffusione tra quelli volumetrici e funzionano con semplice o doppio effetto, a seconda si utilizzi la sola camera superiore del cilindro o entrambe le camere (superiore e inferiore). </a:t>
            </a:r>
          </a:p>
          <a:p>
            <a:pPr algn="just"/>
            <a:r>
              <a:rPr lang="it-IT" sz="2800" dirty="0"/>
              <a:t>Un compressore alternativo può essere schematizzato mediante un sistema stantuffo-cilindro dotato di due valvole automatiche, una di aspirazione e una di mandata. Lo stantuffo è collegato ad un albero a gomiti tramite un sistema biella - manovella. </a:t>
            </a:r>
          </a:p>
          <a:p>
            <a:pPr algn="just"/>
            <a:r>
              <a:rPr lang="it-IT" sz="2800" dirty="0"/>
              <a:t>L'introduzione del fluido avviene durante il movimento dello stantuffo dal punto morto superiore a quello inferiore, attraverso la valvola di aspirazione. </a:t>
            </a: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COMPRESSORI VOLUMETRICI</a:t>
            </a:r>
          </a:p>
        </p:txBody>
      </p:sp>
    </p:spTree>
    <p:extLst>
      <p:ext uri="{BB962C8B-B14F-4D97-AF65-F5344CB8AC3E}">
        <p14:creationId xmlns:p14="http://schemas.microsoft.com/office/powerpoint/2010/main" val="997679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53645" y="980728"/>
            <a:ext cx="8810843" cy="5262979"/>
          </a:xfrm>
          <a:prstGeom prst="rect">
            <a:avLst/>
          </a:prstGeom>
          <a:noFill/>
        </p:spPr>
        <p:txBody>
          <a:bodyPr wrap="square" rtlCol="0">
            <a:spAutoFit/>
          </a:bodyPr>
          <a:lstStyle/>
          <a:p>
            <a:pPr algn="just"/>
            <a:r>
              <a:rPr lang="it-IT" sz="2800" dirty="0"/>
              <a:t>Quando il pistone raggiunge il punto morto inferiore si chiude la valvola di aspirazione e nello spostamento del pistone verso quello superiore il fluido immesso viene così compresso. </a:t>
            </a:r>
          </a:p>
          <a:p>
            <a:pPr algn="just"/>
            <a:r>
              <a:rPr lang="it-IT" sz="2800" dirty="0"/>
              <a:t>Raggiunto il valore della pressione esistente nel ricevitore a valle, la valvola di mandata si apre ed il fluido viene inviato all'utilizzatore.</a:t>
            </a:r>
          </a:p>
          <a:p>
            <a:pPr algn="just"/>
            <a:r>
              <a:rPr lang="it-IT" sz="2800" dirty="0"/>
              <a:t>La pressione in mandata, in un compressore alternativo, può variare dai pochi bar, nei modelli più piccoli, fino ad arrivare a un massimo di 35 - 40 bar, mentre la portata massima che si può ottenere con queste macchine, sarà di circa 30000 m</a:t>
            </a:r>
            <a:r>
              <a:rPr lang="it-IT" sz="2800" baseline="30000" dirty="0"/>
              <a:t>3</a:t>
            </a:r>
            <a:r>
              <a:rPr lang="it-IT" sz="2800" dirty="0"/>
              <a:t>/h.</a:t>
            </a: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COMPRESSORI VOLUMETRICI</a:t>
            </a:r>
          </a:p>
        </p:txBody>
      </p:sp>
    </p:spTree>
    <p:extLst>
      <p:ext uri="{BB962C8B-B14F-4D97-AF65-F5344CB8AC3E}">
        <p14:creationId xmlns:p14="http://schemas.microsoft.com/office/powerpoint/2010/main" val="4060360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5"/>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COMPRESSORI VOLUMETRICI</a:t>
            </a:r>
          </a:p>
        </p:txBody>
      </p:sp>
      <p:pic>
        <p:nvPicPr>
          <p:cNvPr id="2" name="Compressore alternativo">
            <a:hlinkClick r:id="" action="ppaction://media"/>
            <a:extLst>
              <a:ext uri="{FF2B5EF4-FFF2-40B4-BE49-F238E27FC236}">
                <a16:creationId xmlns:a16="http://schemas.microsoft.com/office/drawing/2014/main" id="{B79962CA-0FBB-4CEF-8AAA-1DFE3497D4D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71600" y="810685"/>
            <a:ext cx="7200800" cy="5435991"/>
          </a:xfrm>
          <a:prstGeom prst="rect">
            <a:avLst/>
          </a:prstGeom>
        </p:spPr>
      </p:pic>
    </p:spTree>
    <p:extLst>
      <p:ext uri="{BB962C8B-B14F-4D97-AF65-F5344CB8AC3E}">
        <p14:creationId xmlns:p14="http://schemas.microsoft.com/office/powerpoint/2010/main" val="305215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53645" y="980728"/>
            <a:ext cx="8810843" cy="5693866"/>
          </a:xfrm>
          <a:prstGeom prst="rect">
            <a:avLst/>
          </a:prstGeom>
          <a:noFill/>
        </p:spPr>
        <p:txBody>
          <a:bodyPr wrap="square" rtlCol="0">
            <a:spAutoFit/>
          </a:bodyPr>
          <a:lstStyle/>
          <a:p>
            <a:pPr algn="just"/>
            <a:r>
              <a:rPr lang="it-IT" sz="2800" b="1" u="sng" dirty="0"/>
              <a:t>COMPRESSORE A CAPSULISMI </a:t>
            </a:r>
          </a:p>
          <a:p>
            <a:pPr algn="just"/>
            <a:r>
              <a:rPr lang="it-IT" sz="2800" dirty="0"/>
              <a:t>I capsulismi sono organi mobili di forme differenti, il cui moto, in genere rotante, crea un volume interno che si riempie di gas e successivamente l'annulla ponendolo in comunicazione con il collettore di scarico. </a:t>
            </a:r>
          </a:p>
          <a:p>
            <a:pPr algn="just"/>
            <a:r>
              <a:rPr lang="it-IT" sz="2800" dirty="0"/>
              <a:t>Questi compressori sono più simili a pompe, in quanto prelevano il gas in bassa pressione e lo riservano in ambienti a più alta pressione. Sono caratterizzati da masse e ingombri ridotti e un funzionamento dolce e silenzioso, con assenza di vibrazioni. </a:t>
            </a:r>
          </a:p>
          <a:p>
            <a:pPr algn="just"/>
            <a:r>
              <a:rPr lang="it-IT" sz="2800" dirty="0"/>
              <a:t>Le portate in aspirazione giungono a 200 m</a:t>
            </a:r>
            <a:r>
              <a:rPr lang="it-IT" sz="2800" baseline="30000" dirty="0"/>
              <a:t>3</a:t>
            </a:r>
            <a:r>
              <a:rPr lang="it-IT" sz="2800" dirty="0"/>
              <a:t>/h con massime di 30000 m</a:t>
            </a:r>
            <a:r>
              <a:rPr lang="it-IT" sz="2800" baseline="30000" dirty="0"/>
              <a:t>3</a:t>
            </a:r>
            <a:r>
              <a:rPr lang="it-IT" sz="2800" dirty="0"/>
              <a:t>/h, le pressioni massime di mandata arrivano fino a 25 bar.</a:t>
            </a:r>
            <a:endParaRPr lang="it-IT" sz="4000"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COMPRESSORI VOLUMETRICI</a:t>
            </a:r>
          </a:p>
        </p:txBody>
      </p:sp>
    </p:spTree>
    <p:extLst>
      <p:ext uri="{BB962C8B-B14F-4D97-AF65-F5344CB8AC3E}">
        <p14:creationId xmlns:p14="http://schemas.microsoft.com/office/powerpoint/2010/main" val="3329955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53645" y="980728"/>
            <a:ext cx="8810843" cy="5262979"/>
          </a:xfrm>
          <a:prstGeom prst="rect">
            <a:avLst/>
          </a:prstGeom>
          <a:noFill/>
        </p:spPr>
        <p:txBody>
          <a:bodyPr wrap="square" rtlCol="0">
            <a:spAutoFit/>
          </a:bodyPr>
          <a:lstStyle/>
          <a:p>
            <a:pPr algn="just"/>
            <a:r>
              <a:rPr lang="it-IT" sz="2800" dirty="0"/>
              <a:t>Il </a:t>
            </a:r>
            <a:r>
              <a:rPr lang="it-IT" sz="2800" i="1" dirty="0"/>
              <a:t>compressore a palette </a:t>
            </a:r>
            <a:r>
              <a:rPr lang="it-IT" sz="2800" dirty="0"/>
              <a:t>è formato da una carcassa, che reca internamente una camera cilindrica, chiusa da due fondi piani, entro la quale è disposto il rotore montato eccentricamente su due supporti esterni alla carcassa. </a:t>
            </a:r>
          </a:p>
          <a:p>
            <a:pPr algn="just"/>
            <a:r>
              <a:rPr lang="it-IT" sz="2800" dirty="0"/>
              <a:t>Le palette sono alloggiate entro sedi longitudinale praticate nel tamburo. </a:t>
            </a:r>
          </a:p>
          <a:p>
            <a:pPr algn="just"/>
            <a:r>
              <a:rPr lang="it-IT" sz="2800" dirty="0"/>
              <a:t>Durante il funzionamento, per effetto della forza centrifuga, le palette sono spinte contro la superficie del cilindro, delimitando così un certo numero di vani, il cui volume, a causa dell'eccentricità dell'asse del rotore rispetto a quello della camera, varia da un massimo ad un minimo e viceversa durante ogni giro.</a:t>
            </a:r>
            <a:endParaRPr lang="it-IT" sz="5400"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COMPRESSORI VOLUMETRICI</a:t>
            </a:r>
          </a:p>
        </p:txBody>
      </p:sp>
    </p:spTree>
    <p:extLst>
      <p:ext uri="{BB962C8B-B14F-4D97-AF65-F5344CB8AC3E}">
        <p14:creationId xmlns:p14="http://schemas.microsoft.com/office/powerpoint/2010/main" val="1801695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53645" y="980728"/>
            <a:ext cx="8810843" cy="5262979"/>
          </a:xfrm>
          <a:prstGeom prst="rect">
            <a:avLst/>
          </a:prstGeom>
          <a:noFill/>
        </p:spPr>
        <p:txBody>
          <a:bodyPr wrap="square" rtlCol="0">
            <a:spAutoFit/>
          </a:bodyPr>
          <a:lstStyle/>
          <a:p>
            <a:pPr algn="just"/>
            <a:r>
              <a:rPr lang="it-IT" sz="2800" dirty="0"/>
              <a:t>Il </a:t>
            </a:r>
            <a:r>
              <a:rPr lang="it-IT" sz="2800" i="1" dirty="0"/>
              <a:t>compressore a palette </a:t>
            </a:r>
            <a:r>
              <a:rPr lang="it-IT" sz="2800" dirty="0"/>
              <a:t>è formato da una carcassa, che reca internamente una camera cilindrica, chiusa da due fondi piani, entro la quale è disposto il rotore montato eccentricamente su due supporti esterni alla carcassa. </a:t>
            </a:r>
          </a:p>
          <a:p>
            <a:pPr algn="just"/>
            <a:r>
              <a:rPr lang="it-IT" sz="2800" dirty="0"/>
              <a:t>Le palette sono alloggiate entro sedi longitudinale praticate nel tamburo. </a:t>
            </a:r>
          </a:p>
          <a:p>
            <a:pPr algn="just"/>
            <a:r>
              <a:rPr lang="it-IT" sz="2800" dirty="0"/>
              <a:t>Durante il funzionamento, per effetto della forza centrifuga, le palette sono spinte contro la superficie del cilindro, delimitando così un certo numero di vani, il cui volume, a causa dell'eccentricità dell'asse del rotore rispetto a quello della camera, varia da un massimo ad un minimo e viceversa durante ogni giro.</a:t>
            </a:r>
            <a:endParaRPr lang="it-IT" sz="5400"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COMPRESSORI VOLUMETRICI</a:t>
            </a:r>
          </a:p>
        </p:txBody>
      </p:sp>
    </p:spTree>
    <p:extLst>
      <p:ext uri="{BB962C8B-B14F-4D97-AF65-F5344CB8AC3E}">
        <p14:creationId xmlns:p14="http://schemas.microsoft.com/office/powerpoint/2010/main" val="3497104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53645" y="980728"/>
            <a:ext cx="8810843" cy="4832092"/>
          </a:xfrm>
          <a:prstGeom prst="rect">
            <a:avLst/>
          </a:prstGeom>
          <a:noFill/>
        </p:spPr>
        <p:txBody>
          <a:bodyPr wrap="square" rtlCol="0">
            <a:spAutoFit/>
          </a:bodyPr>
          <a:lstStyle/>
          <a:p>
            <a:pPr algn="just"/>
            <a:r>
              <a:rPr lang="it-IT" sz="2800" dirty="0"/>
              <a:t>È chiaro, così, che se i vani in fase di aumento di volume sono posti in comunicazione con l'esterno, essi aspirano il gas nel loro interno e lo comprimono, poi, durante la successiva fase di riduzione del volume, scaricandolo infine nel circuito di utilizzazione attraverso una luce opportunamente disposta. </a:t>
            </a:r>
          </a:p>
          <a:p>
            <a:pPr algn="just"/>
            <a:r>
              <a:rPr lang="it-IT" sz="2800" dirty="0"/>
              <a:t>La regolazione della portata avviene tramite una specifica valvola  che si blocca appena il vano si riempie sino a raggiungere la pressione dello scarico, impedendo l'aspirazione di altro gas; questo tipo di valvola viene chiamata by-pass.</a:t>
            </a:r>
            <a:endParaRPr lang="it-IT" sz="7200"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COMPRESSORI VOLUMETRICI</a:t>
            </a:r>
          </a:p>
        </p:txBody>
      </p:sp>
    </p:spTree>
    <p:extLst>
      <p:ext uri="{BB962C8B-B14F-4D97-AF65-F5344CB8AC3E}">
        <p14:creationId xmlns:p14="http://schemas.microsoft.com/office/powerpoint/2010/main" val="1580644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COMPRESSORI VOLUMETRICI</a:t>
            </a:r>
          </a:p>
        </p:txBody>
      </p:sp>
      <p:pic>
        <p:nvPicPr>
          <p:cNvPr id="3" name="Immagine 2">
            <a:extLst>
              <a:ext uri="{FF2B5EF4-FFF2-40B4-BE49-F238E27FC236}">
                <a16:creationId xmlns:a16="http://schemas.microsoft.com/office/drawing/2014/main" id="{44B331DD-B3BC-4F97-92C7-AB7A13D3B3CD}"/>
              </a:ext>
            </a:extLst>
          </p:cNvPr>
          <p:cNvPicPr>
            <a:picLocks noChangeAspect="1"/>
          </p:cNvPicPr>
          <p:nvPr/>
        </p:nvPicPr>
        <p:blipFill>
          <a:blip r:embed="rId4"/>
          <a:stretch>
            <a:fillRect/>
          </a:stretch>
        </p:blipFill>
        <p:spPr>
          <a:xfrm>
            <a:off x="1062017" y="980728"/>
            <a:ext cx="7019965" cy="5526466"/>
          </a:xfrm>
          <a:prstGeom prst="rect">
            <a:avLst/>
          </a:prstGeom>
        </p:spPr>
      </p:pic>
    </p:spTree>
    <p:extLst>
      <p:ext uri="{BB962C8B-B14F-4D97-AF65-F5344CB8AC3E}">
        <p14:creationId xmlns:p14="http://schemas.microsoft.com/office/powerpoint/2010/main" val="1612749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53645" y="980728"/>
            <a:ext cx="8810843" cy="5693866"/>
          </a:xfrm>
          <a:prstGeom prst="rect">
            <a:avLst/>
          </a:prstGeom>
          <a:noFill/>
        </p:spPr>
        <p:txBody>
          <a:bodyPr wrap="square" rtlCol="0">
            <a:spAutoFit/>
          </a:bodyPr>
          <a:lstStyle/>
          <a:p>
            <a:r>
              <a:rPr lang="it-IT" sz="2800" b="1" u="sng" dirty="0"/>
              <a:t>COMPRESSORE A LOBI</a:t>
            </a:r>
          </a:p>
          <a:p>
            <a:pPr algn="just"/>
            <a:r>
              <a:rPr lang="it-IT" sz="2800" dirty="0"/>
              <a:t>Il compressore a lobi è formato da due rotori, ciascuno con due o tre lobi a profilo epicicloidale controrotanti senza contatto, i cui alberi ingranano mediante ruote o cinghie dentate esterne. </a:t>
            </a:r>
          </a:p>
          <a:p>
            <a:pPr algn="just"/>
            <a:r>
              <a:rPr lang="it-IT" sz="2800" dirty="0"/>
              <a:t>Un esempio è il compressore </a:t>
            </a:r>
            <a:r>
              <a:rPr lang="it-IT" sz="2800" i="1" dirty="0"/>
              <a:t>Roots</a:t>
            </a:r>
            <a:r>
              <a:rPr lang="it-IT" sz="2800" dirty="0"/>
              <a:t>, in cui i due rotori, in genere con due lobi ciascuno, hanno generatrici rettilinee e nel quale la camera a volume variabile è delimitata dalla carcassa e dai lobi.</a:t>
            </a:r>
          </a:p>
          <a:p>
            <a:pPr algn="just"/>
            <a:r>
              <a:rPr lang="it-IT" sz="2800" dirty="0"/>
              <a:t>I loro pregi essenziali sono la semplicità costruttiva, il basso costo e l'assenza di presenza di giochi, attraverso i quali, si ha un sensibile riflusso di gas compresso dalla mandata all'aspirazione.</a:t>
            </a:r>
            <a:endParaRPr lang="it-IT" sz="4000"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COMPRESSORI VOLUMETRICI</a:t>
            </a:r>
          </a:p>
        </p:txBody>
      </p:sp>
    </p:spTree>
    <p:extLst>
      <p:ext uri="{BB962C8B-B14F-4D97-AF65-F5344CB8AC3E}">
        <p14:creationId xmlns:p14="http://schemas.microsoft.com/office/powerpoint/2010/main" val="425695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COMPRESSORI VOLUMETRICI</a:t>
            </a:r>
          </a:p>
        </p:txBody>
      </p:sp>
      <p:pic>
        <p:nvPicPr>
          <p:cNvPr id="2" name="Immagine 1">
            <a:extLst>
              <a:ext uri="{FF2B5EF4-FFF2-40B4-BE49-F238E27FC236}">
                <a16:creationId xmlns:a16="http://schemas.microsoft.com/office/drawing/2014/main" id="{ED515B38-09D6-4CED-9548-88FBEDB27076}"/>
              </a:ext>
            </a:extLst>
          </p:cNvPr>
          <p:cNvPicPr>
            <a:picLocks noChangeAspect="1"/>
          </p:cNvPicPr>
          <p:nvPr/>
        </p:nvPicPr>
        <p:blipFill>
          <a:blip r:embed="rId4"/>
          <a:stretch>
            <a:fillRect/>
          </a:stretch>
        </p:blipFill>
        <p:spPr>
          <a:xfrm>
            <a:off x="1585473" y="908720"/>
            <a:ext cx="6405102" cy="5550679"/>
          </a:xfrm>
          <a:prstGeom prst="rect">
            <a:avLst/>
          </a:prstGeom>
        </p:spPr>
      </p:pic>
    </p:spTree>
    <p:extLst>
      <p:ext uri="{BB962C8B-B14F-4D97-AF65-F5344CB8AC3E}">
        <p14:creationId xmlns:p14="http://schemas.microsoft.com/office/powerpoint/2010/main" val="1211846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1907704" y="881955"/>
            <a:ext cx="5457825" cy="5913438"/>
          </a:xfrm>
        </p:spPr>
      </p:pic>
      <p:sp>
        <p:nvSpPr>
          <p:cNvPr id="8" name="CasellaDiTesto 7"/>
          <p:cNvSpPr txBox="1"/>
          <p:nvPr/>
        </p:nvSpPr>
        <p:spPr>
          <a:xfrm>
            <a:off x="1259632" y="56777"/>
            <a:ext cx="7200800" cy="523220"/>
          </a:xfrm>
          <a:prstGeom prst="rect">
            <a:avLst/>
          </a:prstGeom>
          <a:noFill/>
        </p:spPr>
        <p:txBody>
          <a:bodyPr wrap="square" rtlCol="0">
            <a:spAutoFit/>
          </a:bodyPr>
          <a:lstStyle/>
          <a:p>
            <a:pPr algn="ctr"/>
            <a:r>
              <a:rPr lang="it-IT" sz="2800" b="1" dirty="0">
                <a:solidFill>
                  <a:schemeClr val="tx2"/>
                </a:solidFill>
              </a:rPr>
              <a:t>In case of FIRE</a:t>
            </a:r>
          </a:p>
        </p:txBody>
      </p:sp>
      <p:pic>
        <p:nvPicPr>
          <p:cNvPr id="5" name="Immagine 4"/>
          <p:cNvPicPr>
            <a:picLocks noChangeAspect="1"/>
          </p:cNvPicPr>
          <p:nvPr/>
        </p:nvPicPr>
        <p:blipFill>
          <a:blip r:embed="rId3"/>
          <a:stretch>
            <a:fillRect/>
          </a:stretch>
        </p:blipFill>
        <p:spPr>
          <a:xfrm>
            <a:off x="130841" y="67694"/>
            <a:ext cx="619159" cy="742991"/>
          </a:xfrm>
          <a:prstGeom prst="rect">
            <a:avLst/>
          </a:prstGeom>
        </p:spPr>
      </p:pic>
    </p:spTree>
    <p:extLst>
      <p:ext uri="{BB962C8B-B14F-4D97-AF65-F5344CB8AC3E}">
        <p14:creationId xmlns:p14="http://schemas.microsoft.com/office/powerpoint/2010/main" val="357321348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5"/>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COMPRESSORI VOLUMETRICI</a:t>
            </a:r>
          </a:p>
        </p:txBody>
      </p:sp>
      <p:pic>
        <p:nvPicPr>
          <p:cNvPr id="3" name="Roots Pump Two Lobe - YouTube">
            <a:hlinkClick r:id="" action="ppaction://media"/>
            <a:extLst>
              <a:ext uri="{FF2B5EF4-FFF2-40B4-BE49-F238E27FC236}">
                <a16:creationId xmlns:a16="http://schemas.microsoft.com/office/drawing/2014/main" id="{982513E2-9619-41D5-B315-6372ECFD44B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8066" y="1052736"/>
            <a:ext cx="8947868" cy="5040560"/>
          </a:xfrm>
          <a:prstGeom prst="rect">
            <a:avLst/>
          </a:prstGeom>
        </p:spPr>
      </p:pic>
    </p:spTree>
    <p:extLst>
      <p:ext uri="{BB962C8B-B14F-4D97-AF65-F5344CB8AC3E}">
        <p14:creationId xmlns:p14="http://schemas.microsoft.com/office/powerpoint/2010/main" val="139843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53645" y="980728"/>
            <a:ext cx="8810843" cy="5262979"/>
          </a:xfrm>
          <a:prstGeom prst="rect">
            <a:avLst/>
          </a:prstGeom>
          <a:noFill/>
        </p:spPr>
        <p:txBody>
          <a:bodyPr wrap="square" rtlCol="0">
            <a:spAutoFit/>
          </a:bodyPr>
          <a:lstStyle/>
          <a:p>
            <a:pPr algn="just"/>
            <a:r>
              <a:rPr lang="it-IT" sz="2800" b="1" u="sng" dirty="0"/>
              <a:t>COMPRESSORE A VITE</a:t>
            </a:r>
          </a:p>
          <a:p>
            <a:pPr algn="just"/>
            <a:r>
              <a:rPr lang="it-IT" sz="2800" dirty="0"/>
              <a:t>Il compressore a vite è formato da una cassa entro la quale ruotano senza toccarsi due o più viti a fianchi elicoidali, mediante ingranaggi sincronizzatori, azionati dal motore. </a:t>
            </a:r>
          </a:p>
          <a:p>
            <a:pPr algn="just"/>
            <a:r>
              <a:rPr lang="it-IT" sz="2800" dirty="0"/>
              <a:t>I rotori ruotano internamente alla cassa del compressore senza ovviamente venire in contatto con questa. </a:t>
            </a:r>
          </a:p>
          <a:p>
            <a:pPr algn="just"/>
            <a:r>
              <a:rPr lang="it-IT" sz="2800" dirty="0"/>
              <a:t>La compressione del gas si realizza mediante la progressiva riduzione del volume delle camere elicoidali, situate tra i due rotori e le pareti interne della cassa. </a:t>
            </a:r>
          </a:p>
          <a:p>
            <a:pPr algn="just"/>
            <a:r>
              <a:rPr lang="it-IT" sz="2800" dirty="0"/>
              <a:t>Quando i rotori ruotano, il gas affluisce attraverso la luce di aspirazione e riempie gli spazi adiacenti tra i lobi  ed i canali. </a:t>
            </a:r>
            <a:endParaRPr lang="it-IT" sz="5400"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COMPRESSORI VOLUMETRICI</a:t>
            </a:r>
          </a:p>
        </p:txBody>
      </p:sp>
    </p:spTree>
    <p:extLst>
      <p:ext uri="{BB962C8B-B14F-4D97-AF65-F5344CB8AC3E}">
        <p14:creationId xmlns:p14="http://schemas.microsoft.com/office/powerpoint/2010/main" val="35785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53645" y="980728"/>
            <a:ext cx="8810843" cy="5693866"/>
          </a:xfrm>
          <a:prstGeom prst="rect">
            <a:avLst/>
          </a:prstGeom>
          <a:noFill/>
        </p:spPr>
        <p:txBody>
          <a:bodyPr wrap="square" rtlCol="0">
            <a:spAutoFit/>
          </a:bodyPr>
          <a:lstStyle/>
          <a:p>
            <a:pPr algn="just"/>
            <a:r>
              <a:rPr lang="it-IT" sz="2800" dirty="0"/>
              <a:t>Questi spazi aumentano di lunghezza durante la rotazione, mentre il punto di inserimento tra i lobi procede verso la luce di scarico. </a:t>
            </a:r>
          </a:p>
          <a:p>
            <a:pPr algn="just"/>
            <a:r>
              <a:rPr lang="it-IT" sz="2800" dirty="0"/>
              <a:t>Quando lo spazio interlobare si è riempito di gas aspirato per tutta la lunghezza, la luce di aspirazione si chiude e termina la fase di immissione con una quantità definita di gas intrappolato. </a:t>
            </a:r>
          </a:p>
          <a:p>
            <a:pPr algn="just"/>
            <a:r>
              <a:rPr lang="it-IT" sz="2800" dirty="0"/>
              <a:t>Esso poi viene compresso, in quanto, proseguendo la rotazione, decresce lo spazio tra i lobi.  </a:t>
            </a:r>
          </a:p>
          <a:p>
            <a:pPr algn="just"/>
            <a:r>
              <a:rPr lang="it-IT" sz="2800" dirty="0"/>
              <a:t>Ad una posizione definita dei rotori infine, il gas compresso intrappolato raggiunge la luce di scarico ed inizia la fase di mandata che continua fino a che lo spazio tra i lobi sia interamente svuotato.</a:t>
            </a:r>
            <a:endParaRPr lang="it-IT" sz="5400"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COMPRESSORI VOLUMETRICI</a:t>
            </a:r>
          </a:p>
        </p:txBody>
      </p:sp>
    </p:spTree>
    <p:extLst>
      <p:ext uri="{BB962C8B-B14F-4D97-AF65-F5344CB8AC3E}">
        <p14:creationId xmlns:p14="http://schemas.microsoft.com/office/powerpoint/2010/main" val="1575313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5"/>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COMPRESSORI VOLUMETRICI</a:t>
            </a:r>
          </a:p>
        </p:txBody>
      </p:sp>
      <p:pic>
        <p:nvPicPr>
          <p:cNvPr id="2" name="Screw Compressor Working Explanation by Animation with full ">
            <a:hlinkClick r:id="" action="ppaction://media"/>
            <a:extLst>
              <a:ext uri="{FF2B5EF4-FFF2-40B4-BE49-F238E27FC236}">
                <a16:creationId xmlns:a16="http://schemas.microsoft.com/office/drawing/2014/main" id="{B2CFCE25-7DA8-432F-88EA-FEF2C85FCF0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220" y="1052736"/>
            <a:ext cx="8967559" cy="5040560"/>
          </a:xfrm>
          <a:prstGeom prst="rect">
            <a:avLst/>
          </a:prstGeom>
        </p:spPr>
      </p:pic>
    </p:spTree>
    <p:extLst>
      <p:ext uri="{BB962C8B-B14F-4D97-AF65-F5344CB8AC3E}">
        <p14:creationId xmlns:p14="http://schemas.microsoft.com/office/powerpoint/2010/main" val="6855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5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53645" y="980728"/>
            <a:ext cx="8810843" cy="5262979"/>
          </a:xfrm>
          <a:prstGeom prst="rect">
            <a:avLst/>
          </a:prstGeom>
          <a:noFill/>
        </p:spPr>
        <p:txBody>
          <a:bodyPr wrap="square" rtlCol="0">
            <a:spAutoFit/>
          </a:bodyPr>
          <a:lstStyle/>
          <a:p>
            <a:pPr algn="just"/>
            <a:r>
              <a:rPr lang="it-IT" sz="2800" dirty="0"/>
              <a:t>L'organo motore, per questi tipi di macchine, è la girante in forma di corpo palettato rotante, detto anche rotore, montato sull'albero motore. I compressori dinamici si dividono in due </a:t>
            </a:r>
            <a:r>
              <a:rPr lang="it-IT" sz="2800" dirty="0" err="1"/>
              <a:t>macrofamiglie</a:t>
            </a:r>
            <a:r>
              <a:rPr lang="it-IT" sz="2800" dirty="0"/>
              <a:t>:</a:t>
            </a:r>
          </a:p>
          <a:p>
            <a:pPr algn="just"/>
            <a:endParaRPr lang="it-IT" sz="2800" dirty="0"/>
          </a:p>
          <a:p>
            <a:pPr marL="457200" indent="-457200" algn="just">
              <a:buFont typeface="Arial" panose="020B0604020202020204" pitchFamily="34" charset="0"/>
              <a:buChar char="•"/>
            </a:pPr>
            <a:r>
              <a:rPr lang="it-IT" sz="2800" dirty="0"/>
              <a:t>Compressori centrifughi</a:t>
            </a:r>
          </a:p>
          <a:p>
            <a:pPr marL="457200" indent="-457200" algn="just">
              <a:buFont typeface="Arial" panose="020B0604020202020204" pitchFamily="34" charset="0"/>
              <a:buChar char="•"/>
            </a:pPr>
            <a:r>
              <a:rPr lang="it-IT" sz="2800" dirty="0"/>
              <a:t>Compressori assiali</a:t>
            </a:r>
          </a:p>
          <a:p>
            <a:pPr marL="457200" indent="-457200" algn="just">
              <a:buFont typeface="Arial" panose="020B0604020202020204" pitchFamily="34" charset="0"/>
              <a:buChar char="•"/>
            </a:pPr>
            <a:endParaRPr lang="it-IT" sz="2800" dirty="0"/>
          </a:p>
          <a:p>
            <a:pPr algn="just"/>
            <a:r>
              <a:rPr lang="it-IT" sz="2800" dirty="0"/>
              <a:t>Nei </a:t>
            </a:r>
            <a:r>
              <a:rPr lang="it-IT" sz="2800" b="1" i="1" dirty="0"/>
              <a:t>compressori centrifughi</a:t>
            </a:r>
            <a:r>
              <a:rPr lang="it-IT" sz="2800" i="1" dirty="0"/>
              <a:t>, </a:t>
            </a:r>
            <a:r>
              <a:rPr lang="it-IT" sz="2800" dirty="0"/>
              <a:t>il rotore ha forma di disco con le pale radiali prolungate in avanti assialmente, e, similmente ai ventilatori, la pala può presentarsi con andamento rettilineo radiale, retrogrado diretto.</a:t>
            </a: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COMPRESSORI DINAMICI</a:t>
            </a:r>
          </a:p>
        </p:txBody>
      </p:sp>
    </p:spTree>
    <p:extLst>
      <p:ext uri="{BB962C8B-B14F-4D97-AF65-F5344CB8AC3E}">
        <p14:creationId xmlns:p14="http://schemas.microsoft.com/office/powerpoint/2010/main" val="33668734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5"/>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COMPRESSORI VOLUMETRICI</a:t>
            </a:r>
          </a:p>
        </p:txBody>
      </p:sp>
      <p:pic>
        <p:nvPicPr>
          <p:cNvPr id="2" name="Come funziona il compressore centrifugo nella Kawasaki Ninja">
            <a:hlinkClick r:id="" action="ppaction://media"/>
            <a:extLst>
              <a:ext uri="{FF2B5EF4-FFF2-40B4-BE49-F238E27FC236}">
                <a16:creationId xmlns:a16="http://schemas.microsoft.com/office/drawing/2014/main" id="{677251A2-DB3B-4DEB-AD95-FD62DE8F42F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9929" y="1268760"/>
            <a:ext cx="8960995" cy="5040560"/>
          </a:xfrm>
          <a:prstGeom prst="rect">
            <a:avLst/>
          </a:prstGeom>
        </p:spPr>
      </p:pic>
    </p:spTree>
    <p:extLst>
      <p:ext uri="{BB962C8B-B14F-4D97-AF65-F5344CB8AC3E}">
        <p14:creationId xmlns:p14="http://schemas.microsoft.com/office/powerpoint/2010/main" val="96158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53645" y="980728"/>
            <a:ext cx="8810843" cy="5262979"/>
          </a:xfrm>
          <a:prstGeom prst="rect">
            <a:avLst/>
          </a:prstGeom>
          <a:noFill/>
        </p:spPr>
        <p:txBody>
          <a:bodyPr wrap="square" rtlCol="0">
            <a:spAutoFit/>
          </a:bodyPr>
          <a:lstStyle/>
          <a:p>
            <a:pPr algn="just"/>
            <a:r>
              <a:rPr lang="it-IT" sz="2800" dirty="0"/>
              <a:t>Nei </a:t>
            </a:r>
            <a:r>
              <a:rPr lang="it-IT" sz="2800" b="1" i="1" dirty="0"/>
              <a:t>compressori assiali </a:t>
            </a:r>
            <a:r>
              <a:rPr lang="it-IT" sz="2800" dirty="0"/>
              <a:t>il flusso procede assialmente lungo gli stadi.</a:t>
            </a:r>
          </a:p>
          <a:p>
            <a:pPr algn="just"/>
            <a:r>
              <a:rPr lang="it-IT" sz="2800" dirty="0"/>
              <a:t>Ogni stadio è formato da una corona di pale fisse (statore) alternata a una corona girante (rotore). Gli stadi sono posizionati in serie, ed ognuno conferisce al gas un incremento di pressione e una riduzione di volume, per cui lo sviluppo radiale delle pale si va riducendo man mano che il gas si avvicina.</a:t>
            </a:r>
          </a:p>
          <a:p>
            <a:pPr algn="just"/>
            <a:r>
              <a:rPr lang="it-IT" sz="2800" dirty="0"/>
              <a:t>I compressori assiali sono impiegati per le più elevate portate a rapporti di compressione medio - bassi: </a:t>
            </a:r>
          </a:p>
          <a:p>
            <a:pPr algn="just"/>
            <a:r>
              <a:rPr lang="it-IT" sz="2800" dirty="0"/>
              <a:t>le portate variano da pochi m</a:t>
            </a:r>
            <a:r>
              <a:rPr lang="it-IT" sz="2800" baseline="30000" dirty="0"/>
              <a:t>3</a:t>
            </a:r>
            <a:r>
              <a:rPr lang="it-IT" sz="2800" dirty="0"/>
              <a:t>/s, a migliaia di m</a:t>
            </a:r>
            <a:r>
              <a:rPr lang="it-IT" sz="2800" baseline="30000" dirty="0"/>
              <a:t>3</a:t>
            </a:r>
            <a:r>
              <a:rPr lang="it-IT" sz="2800" dirty="0"/>
              <a:t>/s fino a 1500000 m</a:t>
            </a:r>
            <a:r>
              <a:rPr lang="it-IT" sz="2800" baseline="30000" dirty="0"/>
              <a:t>3</a:t>
            </a:r>
            <a:r>
              <a:rPr lang="it-IT" sz="2800" dirty="0"/>
              <a:t>/h.</a:t>
            </a: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COMPRESSORI DINAMICI</a:t>
            </a:r>
          </a:p>
        </p:txBody>
      </p:sp>
    </p:spTree>
    <p:extLst>
      <p:ext uri="{BB962C8B-B14F-4D97-AF65-F5344CB8AC3E}">
        <p14:creationId xmlns:p14="http://schemas.microsoft.com/office/powerpoint/2010/main" val="626259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5"/>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COMPRESSORI VOLUMETRICI</a:t>
            </a:r>
          </a:p>
        </p:txBody>
      </p:sp>
      <p:pic>
        <p:nvPicPr>
          <p:cNvPr id="3" name="How Axial Compressors Works - YouTube">
            <a:hlinkClick r:id="" action="ppaction://media"/>
            <a:extLst>
              <a:ext uri="{FF2B5EF4-FFF2-40B4-BE49-F238E27FC236}">
                <a16:creationId xmlns:a16="http://schemas.microsoft.com/office/drawing/2014/main" id="{361AC14B-876D-4565-99D0-1E799F503B3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49079" y="1196752"/>
            <a:ext cx="6845841" cy="5005132"/>
          </a:xfrm>
          <a:prstGeom prst="rect">
            <a:avLst/>
          </a:prstGeom>
        </p:spPr>
      </p:pic>
    </p:spTree>
    <p:extLst>
      <p:ext uri="{BB962C8B-B14F-4D97-AF65-F5344CB8AC3E}">
        <p14:creationId xmlns:p14="http://schemas.microsoft.com/office/powerpoint/2010/main" val="36531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53645" y="980728"/>
            <a:ext cx="8810843" cy="4832092"/>
          </a:xfrm>
          <a:prstGeom prst="rect">
            <a:avLst/>
          </a:prstGeom>
          <a:noFill/>
        </p:spPr>
        <p:txBody>
          <a:bodyPr wrap="square" rtlCol="0">
            <a:spAutoFit/>
          </a:bodyPr>
          <a:lstStyle/>
          <a:p>
            <a:pPr algn="just"/>
            <a:r>
              <a:rPr lang="it-IT" sz="2800" dirty="0"/>
              <a:t>Una volta distribuita, l’aria compressa , necessita di un successivo trattamento allo scopo di renderla idonea alle apparecchiature pneumatiche che andrà ad alimentare. Renderla idonea significa separare corpi estranei ancora contenuti nell’aria eliminando le impurità con una adeguata filtrazione, ridurre e stabilizzare la pressione che in rete è variabile ad un valore più basso e costante di quello esistente nell’impianto di distribuzione. </a:t>
            </a:r>
          </a:p>
          <a:p>
            <a:pPr algn="just"/>
            <a:r>
              <a:rPr lang="it-IT" sz="2800" dirty="0"/>
              <a:t>Quando necessario, fornire olio lubrificante, sotto forma di nebbia o micro nebbia, alle parti in movimento degli apparecchi.</a:t>
            </a:r>
            <a:endParaRPr lang="it-IT" sz="4000"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GRUPPO TRATTAMENTO ARIA</a:t>
            </a:r>
          </a:p>
        </p:txBody>
      </p:sp>
    </p:spTree>
    <p:extLst>
      <p:ext uri="{BB962C8B-B14F-4D97-AF65-F5344CB8AC3E}">
        <p14:creationId xmlns:p14="http://schemas.microsoft.com/office/powerpoint/2010/main" val="34711066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53645" y="980728"/>
            <a:ext cx="6434579" cy="2677656"/>
          </a:xfrm>
          <a:prstGeom prst="rect">
            <a:avLst/>
          </a:prstGeom>
          <a:noFill/>
        </p:spPr>
        <p:txBody>
          <a:bodyPr wrap="square" rtlCol="0">
            <a:spAutoFit/>
          </a:bodyPr>
          <a:lstStyle/>
          <a:p>
            <a:pPr algn="just"/>
            <a:r>
              <a:rPr lang="it-IT" sz="2800" dirty="0"/>
              <a:t>La struttura di un gruppo di trattamento aria è costituito da:</a:t>
            </a:r>
          </a:p>
          <a:p>
            <a:pPr algn="just"/>
            <a:endParaRPr lang="it-IT" sz="2800" dirty="0"/>
          </a:p>
          <a:p>
            <a:pPr marL="285750" indent="-285750" algn="just">
              <a:buFont typeface="Arial" panose="020B0604020202020204" pitchFamily="34" charset="0"/>
              <a:buChar char="•"/>
            </a:pPr>
            <a:r>
              <a:rPr lang="it-IT" sz="2800" dirty="0"/>
              <a:t>Filtro </a:t>
            </a:r>
          </a:p>
          <a:p>
            <a:pPr marL="285750" indent="-285750" algn="just">
              <a:buFont typeface="Arial" panose="020B0604020202020204" pitchFamily="34" charset="0"/>
              <a:buChar char="•"/>
            </a:pPr>
            <a:r>
              <a:rPr lang="it-IT" sz="2800" dirty="0"/>
              <a:t>Riduttore di pressione e manometro </a:t>
            </a:r>
          </a:p>
          <a:p>
            <a:pPr marL="285750" indent="-285750" algn="just">
              <a:buFont typeface="Arial" panose="020B0604020202020204" pitchFamily="34" charset="0"/>
              <a:buChar char="•"/>
            </a:pPr>
            <a:r>
              <a:rPr lang="it-IT" sz="2800" dirty="0"/>
              <a:t>Lubrificatore ( quando necessario )</a:t>
            </a:r>
            <a:endParaRPr lang="it-IT" sz="5400"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GRUPPO TRATTAMENTO ARIA</a:t>
            </a:r>
          </a:p>
        </p:txBody>
      </p:sp>
      <p:pic>
        <p:nvPicPr>
          <p:cNvPr id="2" name="Immagine 1">
            <a:extLst>
              <a:ext uri="{FF2B5EF4-FFF2-40B4-BE49-F238E27FC236}">
                <a16:creationId xmlns:a16="http://schemas.microsoft.com/office/drawing/2014/main" id="{C79D1AA6-138D-4CFB-9F9E-9E0E34E90903}"/>
              </a:ext>
            </a:extLst>
          </p:cNvPr>
          <p:cNvPicPr>
            <a:picLocks noChangeAspect="1"/>
          </p:cNvPicPr>
          <p:nvPr/>
        </p:nvPicPr>
        <p:blipFill>
          <a:blip r:embed="rId4"/>
          <a:stretch>
            <a:fillRect/>
          </a:stretch>
        </p:blipFill>
        <p:spPr>
          <a:xfrm>
            <a:off x="6588224" y="980728"/>
            <a:ext cx="2318692" cy="5699693"/>
          </a:xfrm>
          <a:prstGeom prst="rect">
            <a:avLst/>
          </a:prstGeom>
        </p:spPr>
      </p:pic>
    </p:spTree>
    <p:extLst>
      <p:ext uri="{BB962C8B-B14F-4D97-AF65-F5344CB8AC3E}">
        <p14:creationId xmlns:p14="http://schemas.microsoft.com/office/powerpoint/2010/main" val="1683946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Immagin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7311" y="2780928"/>
            <a:ext cx="6659563"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CasellaDiTesto 1"/>
          <p:cNvSpPr txBox="1">
            <a:spLocks noChangeArrowheads="1"/>
          </p:cNvSpPr>
          <p:nvPr/>
        </p:nvSpPr>
        <p:spPr bwMode="auto">
          <a:xfrm>
            <a:off x="1179379" y="2127527"/>
            <a:ext cx="6575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b="1" dirty="0">
                <a:solidFill>
                  <a:srgbClr val="FF0000"/>
                </a:solidFill>
                <a:latin typeface="Arial Narrow" pitchFamily="34" charset="0"/>
                <a:ea typeface="ＭＳ Ｐゴシック" pitchFamily="34" charset="-128"/>
              </a:rPr>
              <a:t>    Nelle Classi i cellulari possono essere usati solo in ricezione</a:t>
            </a:r>
          </a:p>
        </p:txBody>
      </p:sp>
      <p:pic>
        <p:nvPicPr>
          <p:cNvPr id="2" name="Immagine 1"/>
          <p:cNvPicPr>
            <a:picLocks noChangeAspect="1"/>
          </p:cNvPicPr>
          <p:nvPr/>
        </p:nvPicPr>
        <p:blipFill>
          <a:blip r:embed="rId3"/>
          <a:stretch>
            <a:fillRect/>
          </a:stretch>
        </p:blipFill>
        <p:spPr>
          <a:xfrm>
            <a:off x="495166" y="892999"/>
            <a:ext cx="7943850" cy="1285875"/>
          </a:xfrm>
          <a:prstGeom prst="rect">
            <a:avLst/>
          </a:prstGeom>
        </p:spPr>
      </p:pic>
      <p:sp>
        <p:nvSpPr>
          <p:cNvPr id="8" name="CasellaDiTesto 7"/>
          <p:cNvSpPr txBox="1"/>
          <p:nvPr/>
        </p:nvSpPr>
        <p:spPr>
          <a:xfrm>
            <a:off x="1259632" y="56777"/>
            <a:ext cx="7200800" cy="523220"/>
          </a:xfrm>
          <a:prstGeom prst="rect">
            <a:avLst/>
          </a:prstGeom>
          <a:noFill/>
        </p:spPr>
        <p:txBody>
          <a:bodyPr wrap="square" rtlCol="0">
            <a:spAutoFit/>
          </a:bodyPr>
          <a:lstStyle/>
          <a:p>
            <a:pPr algn="ctr"/>
            <a:r>
              <a:rPr lang="it-IT" sz="2800" b="1" dirty="0">
                <a:solidFill>
                  <a:schemeClr val="tx2"/>
                </a:solidFill>
              </a:rPr>
              <a:t>Cell </a:t>
            </a:r>
            <a:r>
              <a:rPr lang="it-IT" sz="2800" b="1" dirty="0" err="1">
                <a:solidFill>
                  <a:schemeClr val="tx2"/>
                </a:solidFill>
              </a:rPr>
              <a:t>Phones</a:t>
            </a:r>
            <a:endParaRPr lang="it-IT" sz="2800" b="1" dirty="0">
              <a:solidFill>
                <a:schemeClr val="tx2"/>
              </a:solidFill>
            </a:endParaRPr>
          </a:p>
        </p:txBody>
      </p:sp>
      <p:pic>
        <p:nvPicPr>
          <p:cNvPr id="7" name="Immagine 6"/>
          <p:cNvPicPr>
            <a:picLocks noChangeAspect="1"/>
          </p:cNvPicPr>
          <p:nvPr/>
        </p:nvPicPr>
        <p:blipFill>
          <a:blip r:embed="rId4"/>
          <a:stretch>
            <a:fillRect/>
          </a:stretch>
        </p:blipFill>
        <p:spPr>
          <a:xfrm>
            <a:off x="130841" y="67694"/>
            <a:ext cx="619159" cy="742991"/>
          </a:xfrm>
          <a:prstGeom prst="rect">
            <a:avLst/>
          </a:prstGeom>
        </p:spPr>
      </p:pic>
    </p:spTree>
    <p:extLst>
      <p:ext uri="{BB962C8B-B14F-4D97-AF65-F5344CB8AC3E}">
        <p14:creationId xmlns:p14="http://schemas.microsoft.com/office/powerpoint/2010/main" val="30390736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53645" y="980728"/>
            <a:ext cx="6434579" cy="5693866"/>
          </a:xfrm>
          <a:prstGeom prst="rect">
            <a:avLst/>
          </a:prstGeom>
          <a:noFill/>
        </p:spPr>
        <p:txBody>
          <a:bodyPr wrap="square" rtlCol="0">
            <a:spAutoFit/>
          </a:bodyPr>
          <a:lstStyle/>
          <a:p>
            <a:pPr algn="just"/>
            <a:r>
              <a:rPr lang="it-IT" sz="2800" b="1" u="sng" dirty="0"/>
              <a:t>Filtri</a:t>
            </a:r>
          </a:p>
          <a:p>
            <a:pPr algn="just"/>
            <a:r>
              <a:rPr lang="it-IT" sz="2800" dirty="0"/>
              <a:t>I filtri hanno la funzione di eliminare dall’aria compressa eventuali particelle solide e l’umidità condensata. E’ noto che l’aria non contiene solo vapore d’acqua, ma anche particelle solide e vapori di olio degradato provenienti dal compressore etc. Il compito del filtro, nelle utenze, è quello di completare l’opera di pulizia dell’aria iniziata all’atto della produzione, quando i filtri di aspirazione e quelli di linea, hanno effettuato la prima grossolana azione di filtraggio.</a:t>
            </a: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GRUPPO TRATTAMENTO ARIA</a:t>
            </a:r>
          </a:p>
        </p:txBody>
      </p:sp>
      <p:pic>
        <p:nvPicPr>
          <p:cNvPr id="2" name="Immagine 1">
            <a:extLst>
              <a:ext uri="{FF2B5EF4-FFF2-40B4-BE49-F238E27FC236}">
                <a16:creationId xmlns:a16="http://schemas.microsoft.com/office/drawing/2014/main" id="{C79D1AA6-138D-4CFB-9F9E-9E0E34E90903}"/>
              </a:ext>
            </a:extLst>
          </p:cNvPr>
          <p:cNvPicPr>
            <a:picLocks noChangeAspect="1"/>
          </p:cNvPicPr>
          <p:nvPr/>
        </p:nvPicPr>
        <p:blipFill>
          <a:blip r:embed="rId4"/>
          <a:stretch>
            <a:fillRect/>
          </a:stretch>
        </p:blipFill>
        <p:spPr>
          <a:xfrm>
            <a:off x="6588224" y="980728"/>
            <a:ext cx="2318692" cy="5699693"/>
          </a:xfrm>
          <a:prstGeom prst="rect">
            <a:avLst/>
          </a:prstGeom>
        </p:spPr>
      </p:pic>
    </p:spTree>
    <p:extLst>
      <p:ext uri="{BB962C8B-B14F-4D97-AF65-F5344CB8AC3E}">
        <p14:creationId xmlns:p14="http://schemas.microsoft.com/office/powerpoint/2010/main" val="963656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53645" y="980728"/>
            <a:ext cx="6434579" cy="5632311"/>
          </a:xfrm>
          <a:prstGeom prst="rect">
            <a:avLst/>
          </a:prstGeom>
          <a:noFill/>
        </p:spPr>
        <p:txBody>
          <a:bodyPr wrap="square" rtlCol="0">
            <a:spAutoFit/>
          </a:bodyPr>
          <a:lstStyle/>
          <a:p>
            <a:pPr algn="just"/>
            <a:r>
              <a:rPr lang="it-IT" sz="2400" b="1" u="sng" dirty="0"/>
              <a:t>Riduttori di pressione</a:t>
            </a:r>
          </a:p>
          <a:p>
            <a:pPr algn="just"/>
            <a:r>
              <a:rPr lang="it-IT" sz="2400" dirty="0"/>
              <a:t>Il riduttore di pressione è un dispositivo che consente di ridurre e stabilizzare la pressione dell’aria a disposizione nell’impianto. Funziona secondo il principio della proporzionalità erogando in uscita una pressione proporzionale ad un segnale di riferimento.</a:t>
            </a:r>
          </a:p>
          <a:p>
            <a:pPr algn="just"/>
            <a:r>
              <a:rPr lang="it-IT" sz="2400" dirty="0"/>
              <a:t>Il suo utilizzo è sempre necessario per fornire alle apparecchiature a valle la pressione corretta per il loro funzionamento. Il segnale di riferimento, nella maggior parte dei casi, è costituito dalla forza sviluppata caricando una molla attraverso una vite di regolazione. Più alta sarà la forza sviluppata, più alta sarà la pressione restituita all’uscita.</a:t>
            </a: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GRUPPO TRATTAMENTO ARIA</a:t>
            </a:r>
          </a:p>
        </p:txBody>
      </p:sp>
      <p:pic>
        <p:nvPicPr>
          <p:cNvPr id="2" name="Immagine 1">
            <a:extLst>
              <a:ext uri="{FF2B5EF4-FFF2-40B4-BE49-F238E27FC236}">
                <a16:creationId xmlns:a16="http://schemas.microsoft.com/office/drawing/2014/main" id="{C79D1AA6-138D-4CFB-9F9E-9E0E34E90903}"/>
              </a:ext>
            </a:extLst>
          </p:cNvPr>
          <p:cNvPicPr>
            <a:picLocks noChangeAspect="1"/>
          </p:cNvPicPr>
          <p:nvPr/>
        </p:nvPicPr>
        <p:blipFill>
          <a:blip r:embed="rId4"/>
          <a:stretch>
            <a:fillRect/>
          </a:stretch>
        </p:blipFill>
        <p:spPr>
          <a:xfrm>
            <a:off x="6588224" y="980728"/>
            <a:ext cx="2318692" cy="5699693"/>
          </a:xfrm>
          <a:prstGeom prst="rect">
            <a:avLst/>
          </a:prstGeom>
        </p:spPr>
      </p:pic>
    </p:spTree>
    <p:extLst>
      <p:ext uri="{BB962C8B-B14F-4D97-AF65-F5344CB8AC3E}">
        <p14:creationId xmlns:p14="http://schemas.microsoft.com/office/powerpoint/2010/main" val="1866625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53645" y="980728"/>
            <a:ext cx="8810843" cy="2246769"/>
          </a:xfrm>
          <a:prstGeom prst="rect">
            <a:avLst/>
          </a:prstGeom>
          <a:noFill/>
        </p:spPr>
        <p:txBody>
          <a:bodyPr wrap="square" rtlCol="0">
            <a:spAutoFit/>
          </a:bodyPr>
          <a:lstStyle/>
          <a:p>
            <a:pPr algn="just"/>
            <a:r>
              <a:rPr lang="it-IT" sz="2800" b="1" u="sng" dirty="0"/>
              <a:t>Finecorsa elettrico a rullo</a:t>
            </a:r>
          </a:p>
          <a:p>
            <a:pPr algn="just"/>
            <a:r>
              <a:rPr lang="it-IT" sz="2800" dirty="0"/>
              <a:t>Un finecorsa elettrico è attivato quando un ingranaggio di un macchinario o un pezzo in lavorazione ha raggiunto una determinata posizione. Nella figura sottostante è possibile vedere come è composto internamente il finecorsa. </a:t>
            </a: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SENSORI E FINECORSA</a:t>
            </a:r>
          </a:p>
        </p:txBody>
      </p:sp>
      <p:pic>
        <p:nvPicPr>
          <p:cNvPr id="3" name="Immagine 2">
            <a:extLst>
              <a:ext uri="{FF2B5EF4-FFF2-40B4-BE49-F238E27FC236}">
                <a16:creationId xmlns:a16="http://schemas.microsoft.com/office/drawing/2014/main" id="{E596407E-F0A3-4CE9-B98E-ADFE57E5E9F3}"/>
              </a:ext>
            </a:extLst>
          </p:cNvPr>
          <p:cNvPicPr>
            <a:picLocks noChangeAspect="1"/>
          </p:cNvPicPr>
          <p:nvPr/>
        </p:nvPicPr>
        <p:blipFill>
          <a:blip r:embed="rId4"/>
          <a:stretch>
            <a:fillRect/>
          </a:stretch>
        </p:blipFill>
        <p:spPr>
          <a:xfrm>
            <a:off x="2395556" y="3255675"/>
            <a:ext cx="4327020" cy="3503595"/>
          </a:xfrm>
          <a:prstGeom prst="rect">
            <a:avLst/>
          </a:prstGeom>
        </p:spPr>
      </p:pic>
    </p:spTree>
    <p:extLst>
      <p:ext uri="{BB962C8B-B14F-4D97-AF65-F5344CB8AC3E}">
        <p14:creationId xmlns:p14="http://schemas.microsoft.com/office/powerpoint/2010/main" val="2976271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SENSORI E FINECORSA</a:t>
            </a:r>
          </a:p>
        </p:txBody>
      </p:sp>
      <p:pic>
        <p:nvPicPr>
          <p:cNvPr id="2" name="Immagine 1">
            <a:extLst>
              <a:ext uri="{FF2B5EF4-FFF2-40B4-BE49-F238E27FC236}">
                <a16:creationId xmlns:a16="http://schemas.microsoft.com/office/drawing/2014/main" id="{13F67EAF-303A-44F5-890A-48E7FD488751}"/>
              </a:ext>
            </a:extLst>
          </p:cNvPr>
          <p:cNvPicPr>
            <a:picLocks noChangeAspect="1"/>
          </p:cNvPicPr>
          <p:nvPr/>
        </p:nvPicPr>
        <p:blipFill>
          <a:blip r:embed="rId4"/>
          <a:stretch>
            <a:fillRect/>
          </a:stretch>
        </p:blipFill>
        <p:spPr>
          <a:xfrm>
            <a:off x="375000" y="4447610"/>
            <a:ext cx="8394000" cy="2316347"/>
          </a:xfrm>
          <a:prstGeom prst="rect">
            <a:avLst/>
          </a:prstGeom>
        </p:spPr>
      </p:pic>
      <p:pic>
        <p:nvPicPr>
          <p:cNvPr id="4" name="Immagine 3">
            <a:extLst>
              <a:ext uri="{FF2B5EF4-FFF2-40B4-BE49-F238E27FC236}">
                <a16:creationId xmlns:a16="http://schemas.microsoft.com/office/drawing/2014/main" id="{206566DE-2409-4D5B-A0DF-54CD7320B594}"/>
              </a:ext>
            </a:extLst>
          </p:cNvPr>
          <p:cNvPicPr>
            <a:picLocks noChangeAspect="1"/>
          </p:cNvPicPr>
          <p:nvPr/>
        </p:nvPicPr>
        <p:blipFill>
          <a:blip r:embed="rId5"/>
          <a:stretch>
            <a:fillRect/>
          </a:stretch>
        </p:blipFill>
        <p:spPr>
          <a:xfrm>
            <a:off x="2162479" y="870109"/>
            <a:ext cx="4819042" cy="3467615"/>
          </a:xfrm>
          <a:prstGeom prst="rect">
            <a:avLst/>
          </a:prstGeom>
        </p:spPr>
      </p:pic>
    </p:spTree>
    <p:extLst>
      <p:ext uri="{BB962C8B-B14F-4D97-AF65-F5344CB8AC3E}">
        <p14:creationId xmlns:p14="http://schemas.microsoft.com/office/powerpoint/2010/main" val="17354746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66578" y="980728"/>
            <a:ext cx="8810843" cy="2677656"/>
          </a:xfrm>
          <a:prstGeom prst="rect">
            <a:avLst/>
          </a:prstGeom>
          <a:noFill/>
        </p:spPr>
        <p:txBody>
          <a:bodyPr wrap="square" rtlCol="0">
            <a:spAutoFit/>
          </a:bodyPr>
          <a:lstStyle/>
          <a:p>
            <a:pPr algn="just"/>
            <a:r>
              <a:rPr lang="it-IT" sz="2400" b="1" u="sng" dirty="0"/>
              <a:t>Sensore di prossimità ottico a riflessione con catadiottro</a:t>
            </a:r>
          </a:p>
          <a:p>
            <a:pPr algn="just"/>
            <a:r>
              <a:rPr lang="it-IT" sz="2400" dirty="0"/>
              <a:t>In un sensore ottico a riflessione con catadiottro il trasmettitore e il ricevitore sono montati insieme in un unico contenitore.</a:t>
            </a:r>
          </a:p>
          <a:p>
            <a:pPr algn="just"/>
            <a:r>
              <a:rPr lang="it-IT" sz="2400" dirty="0"/>
              <a:t>Nell’installare il sensore bisogna porre particolare attenzione al fatto che il catadiottro deve essere posizionato in modo tale che tutta la luce trasmessa dal trasmettitore venga riflessa al ricevitore.  </a:t>
            </a:r>
          </a:p>
          <a:p>
            <a:pPr algn="just"/>
            <a:r>
              <a:rPr lang="it-IT" sz="2400" dirty="0"/>
              <a:t>L’uscita cambia stato nel momento in cui il fascio di luce è interrotto. </a:t>
            </a: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SENSORI E FINECORSA</a:t>
            </a:r>
          </a:p>
        </p:txBody>
      </p:sp>
      <p:pic>
        <p:nvPicPr>
          <p:cNvPr id="2" name="Immagine 1">
            <a:extLst>
              <a:ext uri="{FF2B5EF4-FFF2-40B4-BE49-F238E27FC236}">
                <a16:creationId xmlns:a16="http://schemas.microsoft.com/office/drawing/2014/main" id="{4C9A7BC7-CDB4-4DE5-B0F6-49A64AD72157}"/>
              </a:ext>
            </a:extLst>
          </p:cNvPr>
          <p:cNvPicPr>
            <a:picLocks noChangeAspect="1"/>
          </p:cNvPicPr>
          <p:nvPr/>
        </p:nvPicPr>
        <p:blipFill>
          <a:blip r:embed="rId4"/>
          <a:stretch>
            <a:fillRect/>
          </a:stretch>
        </p:blipFill>
        <p:spPr>
          <a:xfrm>
            <a:off x="1502566" y="3686934"/>
            <a:ext cx="6138865" cy="3124572"/>
          </a:xfrm>
          <a:prstGeom prst="rect">
            <a:avLst/>
          </a:prstGeom>
        </p:spPr>
      </p:pic>
    </p:spTree>
    <p:extLst>
      <p:ext uri="{BB962C8B-B14F-4D97-AF65-F5344CB8AC3E}">
        <p14:creationId xmlns:p14="http://schemas.microsoft.com/office/powerpoint/2010/main" val="876665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66578" y="980728"/>
            <a:ext cx="8810843" cy="2677656"/>
          </a:xfrm>
          <a:prstGeom prst="rect">
            <a:avLst/>
          </a:prstGeom>
          <a:noFill/>
        </p:spPr>
        <p:txBody>
          <a:bodyPr wrap="square" rtlCol="0">
            <a:spAutoFit/>
          </a:bodyPr>
          <a:lstStyle/>
          <a:p>
            <a:pPr algn="just"/>
            <a:r>
              <a:rPr lang="it-IT" sz="2800" b="1" u="sng" dirty="0"/>
              <a:t>Sensore magnetico Reed </a:t>
            </a:r>
          </a:p>
          <a:p>
            <a:pPr algn="just"/>
            <a:r>
              <a:rPr lang="it-IT" sz="2800" dirty="0"/>
              <a:t>I sensori magnetici ad ampolla </a:t>
            </a:r>
            <a:r>
              <a:rPr lang="it-IT" sz="2800" dirty="0" err="1"/>
              <a:t>reed</a:t>
            </a:r>
            <a:r>
              <a:rPr lang="it-IT" sz="2800" dirty="0"/>
              <a:t> sono costituiti da un’ampollina di vetro entro cui, in assenza di aria, sono poste due piccole lamelle che, immerse in un campo magnetico si polarizzano e si attraggono tra loro chiudendo il contatto elettrico.</a:t>
            </a: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SENSORI E FINECORSA</a:t>
            </a:r>
          </a:p>
        </p:txBody>
      </p:sp>
      <p:pic>
        <p:nvPicPr>
          <p:cNvPr id="3" name="Immagine 2">
            <a:extLst>
              <a:ext uri="{FF2B5EF4-FFF2-40B4-BE49-F238E27FC236}">
                <a16:creationId xmlns:a16="http://schemas.microsoft.com/office/drawing/2014/main" id="{F214314F-2BA3-4D8B-A29D-2EF88B618A87}"/>
              </a:ext>
            </a:extLst>
          </p:cNvPr>
          <p:cNvPicPr>
            <a:picLocks noChangeAspect="1"/>
          </p:cNvPicPr>
          <p:nvPr/>
        </p:nvPicPr>
        <p:blipFill>
          <a:blip r:embed="rId4"/>
          <a:stretch>
            <a:fillRect/>
          </a:stretch>
        </p:blipFill>
        <p:spPr>
          <a:xfrm>
            <a:off x="1724024" y="3932442"/>
            <a:ext cx="5695950" cy="1066800"/>
          </a:xfrm>
          <a:prstGeom prst="rect">
            <a:avLst/>
          </a:prstGeom>
        </p:spPr>
      </p:pic>
      <p:sp>
        <p:nvSpPr>
          <p:cNvPr id="4" name="Rettangolo 3">
            <a:extLst>
              <a:ext uri="{FF2B5EF4-FFF2-40B4-BE49-F238E27FC236}">
                <a16:creationId xmlns:a16="http://schemas.microsoft.com/office/drawing/2014/main" id="{CC81B55C-771D-4E8E-B996-0EC5B63EAC44}"/>
              </a:ext>
            </a:extLst>
          </p:cNvPr>
          <p:cNvSpPr/>
          <p:nvPr/>
        </p:nvSpPr>
        <p:spPr>
          <a:xfrm>
            <a:off x="121341" y="5273300"/>
            <a:ext cx="8846579" cy="1384995"/>
          </a:xfrm>
          <a:prstGeom prst="rect">
            <a:avLst/>
          </a:prstGeom>
        </p:spPr>
        <p:txBody>
          <a:bodyPr wrap="square">
            <a:spAutoFit/>
          </a:bodyPr>
          <a:lstStyle/>
          <a:p>
            <a:pPr algn="just"/>
            <a:r>
              <a:rPr lang="it-IT" sz="2800" dirty="0">
                <a:solidFill>
                  <a:srgbClr val="000000"/>
                </a:solidFill>
              </a:rPr>
              <a:t>Possono, a seconda delle proprie dimensioni, portare diversi valori di corrente e non hanno bisogno di un’alimentazione propria.</a:t>
            </a:r>
            <a:endParaRPr lang="it-IT" sz="2800" dirty="0"/>
          </a:p>
        </p:txBody>
      </p:sp>
    </p:spTree>
    <p:extLst>
      <p:ext uri="{BB962C8B-B14F-4D97-AF65-F5344CB8AC3E}">
        <p14:creationId xmlns:p14="http://schemas.microsoft.com/office/powerpoint/2010/main" val="25973254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66578" y="980728"/>
            <a:ext cx="8810843" cy="2677656"/>
          </a:xfrm>
          <a:prstGeom prst="rect">
            <a:avLst/>
          </a:prstGeom>
          <a:noFill/>
        </p:spPr>
        <p:txBody>
          <a:bodyPr wrap="square" rtlCol="0">
            <a:spAutoFit/>
          </a:bodyPr>
          <a:lstStyle/>
          <a:p>
            <a:pPr algn="just"/>
            <a:r>
              <a:rPr lang="it-IT" sz="2800" dirty="0"/>
              <a:t>L’ampolla indicata nello schema con il numero “1” deve sempre essere posta in serie al carico applicato (LOAD). Può funzionare in corrente continua ed in corrente alternata rispettando i valori corretti di tensione e corrente consentiti. Sono sensori a due soli fili ed il carico può essere collegato indifferentemente al positivo od al negativo.</a:t>
            </a:r>
            <a:endParaRPr lang="it-IT" sz="3600"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SENSORI E FINECORSA</a:t>
            </a:r>
          </a:p>
        </p:txBody>
      </p:sp>
      <p:pic>
        <p:nvPicPr>
          <p:cNvPr id="2" name="Immagine 1">
            <a:extLst>
              <a:ext uri="{FF2B5EF4-FFF2-40B4-BE49-F238E27FC236}">
                <a16:creationId xmlns:a16="http://schemas.microsoft.com/office/drawing/2014/main" id="{A51916E7-2DF0-409C-92F4-0C86D87865D0}"/>
              </a:ext>
            </a:extLst>
          </p:cNvPr>
          <p:cNvPicPr>
            <a:picLocks noChangeAspect="1"/>
          </p:cNvPicPr>
          <p:nvPr/>
        </p:nvPicPr>
        <p:blipFill>
          <a:blip r:embed="rId4"/>
          <a:stretch>
            <a:fillRect/>
          </a:stretch>
        </p:blipFill>
        <p:spPr>
          <a:xfrm>
            <a:off x="2690638" y="3658384"/>
            <a:ext cx="3762722" cy="3121968"/>
          </a:xfrm>
          <a:prstGeom prst="rect">
            <a:avLst/>
          </a:prstGeom>
        </p:spPr>
      </p:pic>
    </p:spTree>
    <p:extLst>
      <p:ext uri="{BB962C8B-B14F-4D97-AF65-F5344CB8AC3E}">
        <p14:creationId xmlns:p14="http://schemas.microsoft.com/office/powerpoint/2010/main" val="25735959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66578" y="980728"/>
            <a:ext cx="8810843" cy="5693866"/>
          </a:xfrm>
          <a:prstGeom prst="rect">
            <a:avLst/>
          </a:prstGeom>
          <a:noFill/>
        </p:spPr>
        <p:txBody>
          <a:bodyPr wrap="square" rtlCol="0">
            <a:spAutoFit/>
          </a:bodyPr>
          <a:lstStyle/>
          <a:p>
            <a:pPr algn="just"/>
            <a:r>
              <a:rPr lang="it-IT" sz="2800" dirty="0"/>
              <a:t>Le valvole di controllo direzionale deviano un flusso di aria compressa tra le vie interne mediante azionamenti o comandi esterni.</a:t>
            </a:r>
          </a:p>
          <a:p>
            <a:pPr algn="just"/>
            <a:r>
              <a:rPr lang="it-IT" sz="2800" dirty="0"/>
              <a:t>Le valvole sono caratterizzate da: </a:t>
            </a:r>
          </a:p>
          <a:p>
            <a:pPr marL="342900" indent="-342900" algn="just">
              <a:buFont typeface="Arial" panose="020B0604020202020204" pitchFamily="34" charset="0"/>
              <a:buChar char="•"/>
            </a:pPr>
            <a:r>
              <a:rPr lang="it-IT" sz="2800" dirty="0"/>
              <a:t>Numero di vie </a:t>
            </a:r>
          </a:p>
          <a:p>
            <a:pPr marL="342900" indent="-342900" algn="just">
              <a:buFont typeface="Arial" panose="020B0604020202020204" pitchFamily="34" charset="0"/>
              <a:buChar char="•"/>
            </a:pPr>
            <a:r>
              <a:rPr lang="it-IT" sz="2800" dirty="0"/>
              <a:t>Numero di posizioni </a:t>
            </a:r>
          </a:p>
          <a:p>
            <a:pPr marL="342900" indent="-342900" algn="just">
              <a:buFont typeface="Arial" panose="020B0604020202020204" pitchFamily="34" charset="0"/>
              <a:buChar char="•"/>
            </a:pPr>
            <a:r>
              <a:rPr lang="it-IT" sz="2800" dirty="0"/>
              <a:t>Tipo di azionamento</a:t>
            </a:r>
          </a:p>
          <a:p>
            <a:pPr algn="just"/>
            <a:r>
              <a:rPr lang="it-IT" sz="2800" dirty="0"/>
              <a:t>Molto semplicemente con</a:t>
            </a:r>
            <a:r>
              <a:rPr lang="it-IT" dirty="0"/>
              <a:t> </a:t>
            </a:r>
            <a:r>
              <a:rPr lang="it-IT" sz="2800" dirty="0"/>
              <a:t>il </a:t>
            </a:r>
            <a:r>
              <a:rPr lang="it-IT" sz="2800" b="1" dirty="0"/>
              <a:t>termine via si indica </a:t>
            </a:r>
            <a:r>
              <a:rPr lang="it-IT" sz="2800" dirty="0"/>
              <a:t>un condotto dell’aria quale ad esempio quello di alimentazione dell'aria compressa, quello dello scarico o quello che collega un utilizzatore. Se una valvola possiede due attacchi sul corpo la possiamo definire a due vie, se ne possiede tre a tre vie etc.</a:t>
            </a:r>
            <a:endParaRPr lang="it-IT" sz="4000"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ELETTROVALVOLE</a:t>
            </a:r>
          </a:p>
        </p:txBody>
      </p:sp>
    </p:spTree>
    <p:extLst>
      <p:ext uri="{BB962C8B-B14F-4D97-AF65-F5344CB8AC3E}">
        <p14:creationId xmlns:p14="http://schemas.microsoft.com/office/powerpoint/2010/main" val="23950387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66578" y="980728"/>
            <a:ext cx="8810843" cy="4801314"/>
          </a:xfrm>
          <a:prstGeom prst="rect">
            <a:avLst/>
          </a:prstGeom>
          <a:noFill/>
        </p:spPr>
        <p:txBody>
          <a:bodyPr wrap="square" rtlCol="0">
            <a:spAutoFit/>
          </a:bodyPr>
          <a:lstStyle/>
          <a:p>
            <a:pPr algn="just"/>
            <a:r>
              <a:rPr lang="it-IT" sz="2800" dirty="0"/>
              <a:t>Le norme prescrivono che le vie di un distributore vengano contrassegnate da numeri con la seguente regola:</a:t>
            </a:r>
          </a:p>
          <a:p>
            <a:pPr marL="457200" indent="-457200" algn="just">
              <a:buFont typeface="Arial" panose="020B0604020202020204" pitchFamily="34" charset="0"/>
              <a:buChar char="•"/>
            </a:pPr>
            <a:r>
              <a:rPr lang="it-IT" sz="2800" dirty="0"/>
              <a:t>la via riservata all'alimentazione è contrassegnata dal numero 1.</a:t>
            </a:r>
          </a:p>
          <a:p>
            <a:pPr marL="457200" indent="-457200" algn="just">
              <a:buFont typeface="Arial" panose="020B0604020202020204" pitchFamily="34" charset="0"/>
              <a:buChar char="•"/>
            </a:pPr>
            <a:r>
              <a:rPr lang="it-IT" sz="2800" dirty="0"/>
              <a:t>le vie degli scarichi sono contrassegnate da un numero dispari (ad esempio 3, 5, ecc.), </a:t>
            </a:r>
          </a:p>
          <a:p>
            <a:pPr marL="457200" indent="-457200" algn="just">
              <a:buFont typeface="Arial" panose="020B0604020202020204" pitchFamily="34" charset="0"/>
              <a:buChar char="•"/>
            </a:pPr>
            <a:r>
              <a:rPr lang="it-IT" sz="2800" dirty="0"/>
              <a:t>le vie che portano l'aria compressa agli utilizzatori sono contrassegnate da un numero pari (ad esempio 2, 4, </a:t>
            </a:r>
            <a:r>
              <a:rPr lang="it-IT" sz="2800" dirty="0" err="1"/>
              <a:t>ecc</a:t>
            </a:r>
            <a:r>
              <a:rPr lang="it-IT" sz="2800" dirty="0"/>
              <a:t>).</a:t>
            </a:r>
          </a:p>
          <a:p>
            <a:pPr algn="just"/>
            <a:endParaRPr lang="it-IT" sz="5400"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ELETTROVALVOLE</a:t>
            </a:r>
          </a:p>
        </p:txBody>
      </p:sp>
      <p:pic>
        <p:nvPicPr>
          <p:cNvPr id="2" name="Immagine 1">
            <a:extLst>
              <a:ext uri="{FF2B5EF4-FFF2-40B4-BE49-F238E27FC236}">
                <a16:creationId xmlns:a16="http://schemas.microsoft.com/office/drawing/2014/main" id="{B832A8BC-6F0E-4001-9E5D-FE9594D4E730}"/>
              </a:ext>
            </a:extLst>
          </p:cNvPr>
          <p:cNvPicPr>
            <a:picLocks noChangeAspect="1"/>
          </p:cNvPicPr>
          <p:nvPr/>
        </p:nvPicPr>
        <p:blipFill>
          <a:blip r:embed="rId4"/>
          <a:stretch>
            <a:fillRect/>
          </a:stretch>
        </p:blipFill>
        <p:spPr>
          <a:xfrm>
            <a:off x="3028814" y="4509120"/>
            <a:ext cx="3518419" cy="2264127"/>
          </a:xfrm>
          <a:prstGeom prst="rect">
            <a:avLst/>
          </a:prstGeom>
        </p:spPr>
      </p:pic>
    </p:spTree>
    <p:extLst>
      <p:ext uri="{BB962C8B-B14F-4D97-AF65-F5344CB8AC3E}">
        <p14:creationId xmlns:p14="http://schemas.microsoft.com/office/powerpoint/2010/main" val="35563444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66578" y="980728"/>
            <a:ext cx="8810843" cy="4647426"/>
          </a:xfrm>
          <a:prstGeom prst="rect">
            <a:avLst/>
          </a:prstGeom>
          <a:noFill/>
        </p:spPr>
        <p:txBody>
          <a:bodyPr wrap="square" rtlCol="0">
            <a:spAutoFit/>
          </a:bodyPr>
          <a:lstStyle/>
          <a:p>
            <a:pPr algn="just"/>
            <a:r>
              <a:rPr lang="it-IT" sz="2800" dirty="0"/>
              <a:t>La sigla identificativa di un distributore è composta da due numeri separati da una barra: il numero a sinistra della barra indica il numero delle vie presenti, quello a destra il numero delle posizioni (numero di quadrati presenti nel segno grafico) che può assumere la valvola...</a:t>
            </a:r>
          </a:p>
          <a:p>
            <a:pPr algn="just"/>
            <a:r>
              <a:rPr lang="it-IT" sz="2800" dirty="0"/>
              <a:t>Ad esempio la sigla 3/2 identifica un distributore a tre vie (una di alimentazione, una di scarico e una di utilizzo) e due posizioni.</a:t>
            </a:r>
          </a:p>
          <a:p>
            <a:pPr algn="just"/>
            <a:endParaRPr lang="it-IT" sz="7200"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ELETTROVALVOLE</a:t>
            </a:r>
          </a:p>
        </p:txBody>
      </p:sp>
      <p:pic>
        <p:nvPicPr>
          <p:cNvPr id="3" name="Immagine 2">
            <a:extLst>
              <a:ext uri="{FF2B5EF4-FFF2-40B4-BE49-F238E27FC236}">
                <a16:creationId xmlns:a16="http://schemas.microsoft.com/office/drawing/2014/main" id="{31B95888-75E4-4583-9FFB-D553549B6A58}"/>
              </a:ext>
            </a:extLst>
          </p:cNvPr>
          <p:cNvPicPr>
            <a:picLocks noChangeAspect="1"/>
          </p:cNvPicPr>
          <p:nvPr/>
        </p:nvPicPr>
        <p:blipFill>
          <a:blip r:embed="rId4"/>
          <a:stretch>
            <a:fillRect/>
          </a:stretch>
        </p:blipFill>
        <p:spPr>
          <a:xfrm>
            <a:off x="539552" y="4534069"/>
            <a:ext cx="3721732" cy="2146352"/>
          </a:xfrm>
          <a:prstGeom prst="rect">
            <a:avLst/>
          </a:prstGeom>
        </p:spPr>
      </p:pic>
      <p:pic>
        <p:nvPicPr>
          <p:cNvPr id="4" name="Immagine 3">
            <a:extLst>
              <a:ext uri="{FF2B5EF4-FFF2-40B4-BE49-F238E27FC236}">
                <a16:creationId xmlns:a16="http://schemas.microsoft.com/office/drawing/2014/main" id="{A098F0C1-9F79-4806-80D6-E2B237FACB4B}"/>
              </a:ext>
            </a:extLst>
          </p:cNvPr>
          <p:cNvPicPr>
            <a:picLocks noChangeAspect="1"/>
          </p:cNvPicPr>
          <p:nvPr/>
        </p:nvPicPr>
        <p:blipFill>
          <a:blip r:embed="rId5"/>
          <a:stretch>
            <a:fillRect/>
          </a:stretch>
        </p:blipFill>
        <p:spPr>
          <a:xfrm>
            <a:off x="4464496" y="5166225"/>
            <a:ext cx="4139952" cy="882039"/>
          </a:xfrm>
          <a:prstGeom prst="rect">
            <a:avLst/>
          </a:prstGeom>
        </p:spPr>
      </p:pic>
    </p:spTree>
    <p:extLst>
      <p:ext uri="{BB962C8B-B14F-4D97-AF65-F5344CB8AC3E}">
        <p14:creationId xmlns:p14="http://schemas.microsoft.com/office/powerpoint/2010/main" val="3086170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Immagin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733" y="2342053"/>
            <a:ext cx="5868987"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CasellaDiTesto 1"/>
          <p:cNvSpPr txBox="1">
            <a:spLocks noChangeArrowheads="1"/>
          </p:cNvSpPr>
          <p:nvPr/>
        </p:nvSpPr>
        <p:spPr bwMode="auto">
          <a:xfrm>
            <a:off x="6300192" y="1339336"/>
            <a:ext cx="2574925"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2000" dirty="0">
                <a:solidFill>
                  <a:srgbClr val="FF0000"/>
                </a:solidFill>
                <a:latin typeface="Calibri" pitchFamily="34" charset="0"/>
                <a:ea typeface="ＭＳ Ｐゴシック" pitchFamily="34" charset="-128"/>
              </a:rPr>
              <a:t>IMPORTANT</a:t>
            </a:r>
          </a:p>
          <a:p>
            <a:pPr algn="ctr" eaLnBrk="1" hangingPunct="1">
              <a:spcBef>
                <a:spcPct val="0"/>
              </a:spcBef>
              <a:buFontTx/>
              <a:buNone/>
            </a:pPr>
            <a:r>
              <a:rPr lang="it-IT" altLang="it-IT" sz="2400" dirty="0" err="1">
                <a:latin typeface="Calibri" pitchFamily="34" charset="0"/>
                <a:ea typeface="ＭＳ Ｐゴシック" pitchFamily="34" charset="-128"/>
              </a:rPr>
              <a:t>Only</a:t>
            </a:r>
            <a:r>
              <a:rPr lang="it-IT" altLang="it-IT" sz="2400" dirty="0">
                <a:latin typeface="Calibri" pitchFamily="34" charset="0"/>
                <a:ea typeface="ＭＳ Ｐゴシック" pitchFamily="34" charset="-128"/>
              </a:rPr>
              <a:t> 20 minutes </a:t>
            </a:r>
            <a:r>
              <a:rPr lang="it-IT" altLang="it-IT" sz="2400" dirty="0" err="1">
                <a:latin typeface="Calibri" pitchFamily="34" charset="0"/>
                <a:ea typeface="ＭＳ Ｐゴシック" pitchFamily="34" charset="-128"/>
              </a:rPr>
              <a:t>you</a:t>
            </a:r>
            <a:r>
              <a:rPr lang="it-IT" altLang="it-IT" sz="2400" dirty="0">
                <a:latin typeface="Calibri" pitchFamily="34" charset="0"/>
                <a:ea typeface="ＭＳ Ｐゴシック" pitchFamily="34" charset="-128"/>
              </a:rPr>
              <a:t> can stay to the bar </a:t>
            </a:r>
            <a:r>
              <a:rPr lang="it-IT" altLang="it-IT" sz="2400" dirty="0" err="1">
                <a:latin typeface="Calibri" pitchFamily="34" charset="0"/>
                <a:ea typeface="ＭＳ Ｐゴシック" pitchFamily="34" charset="-128"/>
              </a:rPr>
              <a:t>during</a:t>
            </a:r>
            <a:r>
              <a:rPr lang="it-IT" altLang="it-IT" sz="2400" dirty="0">
                <a:latin typeface="Calibri" pitchFamily="34" charset="0"/>
                <a:ea typeface="ＭＳ Ｐゴシック" pitchFamily="34" charset="-128"/>
              </a:rPr>
              <a:t> </a:t>
            </a:r>
            <a:r>
              <a:rPr lang="it-IT" altLang="it-IT" sz="2400" dirty="0" err="1">
                <a:latin typeface="Calibri" pitchFamily="34" charset="0"/>
                <a:ea typeface="ＭＳ Ｐゴシック" pitchFamily="34" charset="-128"/>
              </a:rPr>
              <a:t>your</a:t>
            </a:r>
            <a:r>
              <a:rPr lang="it-IT" altLang="it-IT" sz="2400" dirty="0">
                <a:latin typeface="Calibri" pitchFamily="34" charset="0"/>
                <a:ea typeface="ＭＳ Ｐゴシック" pitchFamily="34" charset="-128"/>
              </a:rPr>
              <a:t> break</a:t>
            </a:r>
          </a:p>
        </p:txBody>
      </p:sp>
      <p:sp>
        <p:nvSpPr>
          <p:cNvPr id="5125" name="CasellaDiTesto 8"/>
          <p:cNvSpPr txBox="1">
            <a:spLocks noChangeArrowheads="1"/>
          </p:cNvSpPr>
          <p:nvPr/>
        </p:nvSpPr>
        <p:spPr bwMode="auto">
          <a:xfrm>
            <a:off x="6550669" y="4612004"/>
            <a:ext cx="1909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2400" dirty="0">
                <a:latin typeface="Calibri" pitchFamily="34" charset="0"/>
                <a:ea typeface="ＭＳ Ｐゴシック" pitchFamily="34" charset="-128"/>
              </a:rPr>
              <a:t> </a:t>
            </a:r>
            <a:r>
              <a:rPr lang="it-IT" altLang="it-IT" sz="2400" b="1" dirty="0">
                <a:solidFill>
                  <a:srgbClr val="FF0000"/>
                </a:solidFill>
                <a:latin typeface="Calibri" pitchFamily="34" charset="0"/>
                <a:ea typeface="ＭＳ Ｐゴシック" pitchFamily="34" charset="-128"/>
              </a:rPr>
              <a:t>OPEN TIME :  </a:t>
            </a:r>
          </a:p>
          <a:p>
            <a:pPr algn="ctr" eaLnBrk="1" hangingPunct="1">
              <a:spcBef>
                <a:spcPct val="0"/>
              </a:spcBef>
              <a:buFontTx/>
              <a:buNone/>
            </a:pPr>
            <a:r>
              <a:rPr lang="it-IT" altLang="it-IT" sz="2400" b="1" dirty="0">
                <a:solidFill>
                  <a:srgbClr val="FF0000"/>
                </a:solidFill>
                <a:latin typeface="Calibri" pitchFamily="34" charset="0"/>
                <a:ea typeface="ＭＳ Ｐゴシック" pitchFamily="34" charset="-128"/>
              </a:rPr>
              <a:t> </a:t>
            </a:r>
            <a:r>
              <a:rPr lang="it-IT" altLang="it-IT" sz="2400" dirty="0">
                <a:latin typeface="Calibri" pitchFamily="34" charset="0"/>
                <a:ea typeface="ＭＳ Ｐゴシック" pitchFamily="34" charset="-128"/>
              </a:rPr>
              <a:t>07:00 AM </a:t>
            </a:r>
          </a:p>
          <a:p>
            <a:pPr algn="ctr" eaLnBrk="1" hangingPunct="1">
              <a:spcBef>
                <a:spcPct val="0"/>
              </a:spcBef>
              <a:buFontTx/>
              <a:buNone/>
            </a:pPr>
            <a:r>
              <a:rPr lang="it-IT" altLang="it-IT" sz="2400" dirty="0">
                <a:latin typeface="Calibri" pitchFamily="34" charset="0"/>
                <a:ea typeface="ＭＳ Ｐゴシック" pitchFamily="34" charset="-128"/>
              </a:rPr>
              <a:t>Until Evening</a:t>
            </a:r>
          </a:p>
        </p:txBody>
      </p:sp>
      <p:pic>
        <p:nvPicPr>
          <p:cNvPr id="3" name="Immagine 2"/>
          <p:cNvPicPr>
            <a:picLocks noChangeAspect="1"/>
          </p:cNvPicPr>
          <p:nvPr/>
        </p:nvPicPr>
        <p:blipFill>
          <a:blip r:embed="rId3"/>
          <a:stretch>
            <a:fillRect/>
          </a:stretch>
        </p:blipFill>
        <p:spPr>
          <a:xfrm>
            <a:off x="352027" y="1041399"/>
            <a:ext cx="5486400" cy="1114425"/>
          </a:xfrm>
          <a:prstGeom prst="rect">
            <a:avLst/>
          </a:prstGeom>
        </p:spPr>
      </p:pic>
      <p:sp>
        <p:nvSpPr>
          <p:cNvPr id="9" name="CasellaDiTesto 8"/>
          <p:cNvSpPr txBox="1"/>
          <p:nvPr/>
        </p:nvSpPr>
        <p:spPr>
          <a:xfrm>
            <a:off x="1259632" y="56777"/>
            <a:ext cx="7200800" cy="523220"/>
          </a:xfrm>
          <a:prstGeom prst="rect">
            <a:avLst/>
          </a:prstGeom>
          <a:noFill/>
        </p:spPr>
        <p:txBody>
          <a:bodyPr wrap="square" rtlCol="0">
            <a:spAutoFit/>
          </a:bodyPr>
          <a:lstStyle/>
          <a:p>
            <a:pPr algn="ctr"/>
            <a:r>
              <a:rPr lang="it-IT" sz="2800" b="1" dirty="0">
                <a:solidFill>
                  <a:schemeClr val="tx2"/>
                </a:solidFill>
              </a:rPr>
              <a:t>Coffee break</a:t>
            </a:r>
          </a:p>
        </p:txBody>
      </p:sp>
      <p:pic>
        <p:nvPicPr>
          <p:cNvPr id="8" name="Immagine 7"/>
          <p:cNvPicPr>
            <a:picLocks noChangeAspect="1"/>
          </p:cNvPicPr>
          <p:nvPr/>
        </p:nvPicPr>
        <p:blipFill>
          <a:blip r:embed="rId4"/>
          <a:stretch>
            <a:fillRect/>
          </a:stretch>
        </p:blipFill>
        <p:spPr>
          <a:xfrm>
            <a:off x="130841" y="67694"/>
            <a:ext cx="619159" cy="742991"/>
          </a:xfrm>
          <a:prstGeom prst="rect">
            <a:avLst/>
          </a:prstGeom>
        </p:spPr>
      </p:pic>
    </p:spTree>
    <p:extLst>
      <p:ext uri="{BB962C8B-B14F-4D97-AF65-F5344CB8AC3E}">
        <p14:creationId xmlns:p14="http://schemas.microsoft.com/office/powerpoint/2010/main" val="50814550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ELETTROVALVOLE</a:t>
            </a:r>
          </a:p>
        </p:txBody>
      </p:sp>
      <p:pic>
        <p:nvPicPr>
          <p:cNvPr id="2" name="Immagine 1">
            <a:extLst>
              <a:ext uri="{FF2B5EF4-FFF2-40B4-BE49-F238E27FC236}">
                <a16:creationId xmlns:a16="http://schemas.microsoft.com/office/drawing/2014/main" id="{CC92C45C-106D-4BD1-93CF-CD0ABBB6C21A}"/>
              </a:ext>
            </a:extLst>
          </p:cNvPr>
          <p:cNvPicPr>
            <a:picLocks noChangeAspect="1"/>
          </p:cNvPicPr>
          <p:nvPr/>
        </p:nvPicPr>
        <p:blipFill>
          <a:blip r:embed="rId4"/>
          <a:stretch>
            <a:fillRect/>
          </a:stretch>
        </p:blipFill>
        <p:spPr>
          <a:xfrm>
            <a:off x="2512536" y="921517"/>
            <a:ext cx="4118927" cy="2546246"/>
          </a:xfrm>
          <a:prstGeom prst="rect">
            <a:avLst/>
          </a:prstGeom>
        </p:spPr>
      </p:pic>
      <p:pic>
        <p:nvPicPr>
          <p:cNvPr id="5" name="Immagine 4">
            <a:extLst>
              <a:ext uri="{FF2B5EF4-FFF2-40B4-BE49-F238E27FC236}">
                <a16:creationId xmlns:a16="http://schemas.microsoft.com/office/drawing/2014/main" id="{FA1C60B6-E222-4D64-B57B-AF6042CE6F45}"/>
              </a:ext>
            </a:extLst>
          </p:cNvPr>
          <p:cNvPicPr>
            <a:picLocks noChangeAspect="1"/>
          </p:cNvPicPr>
          <p:nvPr/>
        </p:nvPicPr>
        <p:blipFill>
          <a:blip r:embed="rId5"/>
          <a:stretch>
            <a:fillRect/>
          </a:stretch>
        </p:blipFill>
        <p:spPr>
          <a:xfrm>
            <a:off x="0" y="3564852"/>
            <a:ext cx="9144000" cy="3265714"/>
          </a:xfrm>
          <a:prstGeom prst="rect">
            <a:avLst/>
          </a:prstGeom>
        </p:spPr>
      </p:pic>
    </p:spTree>
    <p:extLst>
      <p:ext uri="{BB962C8B-B14F-4D97-AF65-F5344CB8AC3E}">
        <p14:creationId xmlns:p14="http://schemas.microsoft.com/office/powerpoint/2010/main" val="37943619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66578" y="980728"/>
            <a:ext cx="8810843" cy="3108543"/>
          </a:xfrm>
          <a:prstGeom prst="rect">
            <a:avLst/>
          </a:prstGeom>
          <a:noFill/>
        </p:spPr>
        <p:txBody>
          <a:bodyPr wrap="square" rtlCol="0">
            <a:spAutoFit/>
          </a:bodyPr>
          <a:lstStyle/>
          <a:p>
            <a:pPr algn="just"/>
            <a:r>
              <a:rPr lang="it-IT" sz="2800" dirty="0"/>
              <a:t>Le elettrovalvole possono essere:</a:t>
            </a:r>
          </a:p>
          <a:p>
            <a:pPr marL="285750" indent="-285750" algn="just">
              <a:buFont typeface="Arial" panose="020B0604020202020204" pitchFamily="34" charset="0"/>
              <a:buChar char="•"/>
            </a:pPr>
            <a:r>
              <a:rPr lang="it-IT" sz="2800" b="1" dirty="0"/>
              <a:t>monostabili</a:t>
            </a:r>
            <a:r>
              <a:rPr lang="it-IT" sz="2800" dirty="0"/>
              <a:t>: se esiste una sola posizione stabile nella quale il sistema permane in assenza di segnale di comando; l'attivazione del dispositivo di azionamento modifica la posizione della valvola, ma cessando l'attivazione suddetta il sistema ritorna nella posizione di stabilità.</a:t>
            </a:r>
            <a:endParaRPr lang="it-IT" sz="9600"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ELETTROVALVOLE</a:t>
            </a:r>
          </a:p>
        </p:txBody>
      </p:sp>
      <p:pic>
        <p:nvPicPr>
          <p:cNvPr id="2" name="Immagine 1">
            <a:extLst>
              <a:ext uri="{FF2B5EF4-FFF2-40B4-BE49-F238E27FC236}">
                <a16:creationId xmlns:a16="http://schemas.microsoft.com/office/drawing/2014/main" id="{2A557827-599C-436C-8F3D-C9B0EE3564D4}"/>
              </a:ext>
            </a:extLst>
          </p:cNvPr>
          <p:cNvPicPr>
            <a:picLocks noChangeAspect="1"/>
          </p:cNvPicPr>
          <p:nvPr/>
        </p:nvPicPr>
        <p:blipFill>
          <a:blip r:embed="rId4"/>
          <a:stretch>
            <a:fillRect/>
          </a:stretch>
        </p:blipFill>
        <p:spPr>
          <a:xfrm>
            <a:off x="2235237" y="4038871"/>
            <a:ext cx="4673525" cy="2706630"/>
          </a:xfrm>
          <a:prstGeom prst="rect">
            <a:avLst/>
          </a:prstGeom>
        </p:spPr>
      </p:pic>
    </p:spTree>
    <p:extLst>
      <p:ext uri="{BB962C8B-B14F-4D97-AF65-F5344CB8AC3E}">
        <p14:creationId xmlns:p14="http://schemas.microsoft.com/office/powerpoint/2010/main" val="182724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66578" y="980728"/>
            <a:ext cx="8810843" cy="2246769"/>
          </a:xfrm>
          <a:prstGeom prst="rect">
            <a:avLst/>
          </a:prstGeom>
          <a:noFill/>
        </p:spPr>
        <p:txBody>
          <a:bodyPr wrap="square" rtlCol="0">
            <a:spAutoFit/>
          </a:bodyPr>
          <a:lstStyle/>
          <a:p>
            <a:pPr marL="457200" indent="-457200" algn="just">
              <a:buFont typeface="Arial" panose="020B0604020202020204" pitchFamily="34" charset="0"/>
              <a:buChar char="•"/>
            </a:pPr>
            <a:r>
              <a:rPr lang="it-IT" sz="2800" b="1" dirty="0"/>
              <a:t>bistabili</a:t>
            </a:r>
            <a:r>
              <a:rPr lang="it-IT" sz="2800" dirty="0"/>
              <a:t>: esistono due posizioni stabili, occorrono quindi due dispositivi di azionamento uno per ciascuna posizione; l'azionamento dopo essere stato attivato può essere disattivato senza che venga modificata la posizione della valvola.</a:t>
            </a: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ELETTROVALVOLE</a:t>
            </a:r>
          </a:p>
        </p:txBody>
      </p:sp>
      <p:pic>
        <p:nvPicPr>
          <p:cNvPr id="3" name="Immagine 2">
            <a:extLst>
              <a:ext uri="{FF2B5EF4-FFF2-40B4-BE49-F238E27FC236}">
                <a16:creationId xmlns:a16="http://schemas.microsoft.com/office/drawing/2014/main" id="{4E530894-15B0-48F2-809D-97A55B7C71E7}"/>
              </a:ext>
            </a:extLst>
          </p:cNvPr>
          <p:cNvPicPr>
            <a:picLocks noChangeAspect="1"/>
          </p:cNvPicPr>
          <p:nvPr/>
        </p:nvPicPr>
        <p:blipFill>
          <a:blip r:embed="rId4"/>
          <a:stretch>
            <a:fillRect/>
          </a:stretch>
        </p:blipFill>
        <p:spPr>
          <a:xfrm>
            <a:off x="1763688" y="3478454"/>
            <a:ext cx="6048672" cy="3270546"/>
          </a:xfrm>
          <a:prstGeom prst="rect">
            <a:avLst/>
          </a:prstGeom>
        </p:spPr>
      </p:pic>
    </p:spTree>
    <p:extLst>
      <p:ext uri="{BB962C8B-B14F-4D97-AF65-F5344CB8AC3E}">
        <p14:creationId xmlns:p14="http://schemas.microsoft.com/office/powerpoint/2010/main" val="6893446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66578" y="980728"/>
            <a:ext cx="8810843" cy="5262979"/>
          </a:xfrm>
          <a:prstGeom prst="rect">
            <a:avLst/>
          </a:prstGeom>
          <a:noFill/>
        </p:spPr>
        <p:txBody>
          <a:bodyPr wrap="square" rtlCol="0">
            <a:spAutoFit/>
          </a:bodyPr>
          <a:lstStyle/>
          <a:p>
            <a:pPr algn="just"/>
            <a:r>
              <a:rPr lang="it-IT" sz="2800" dirty="0"/>
              <a:t>Il </a:t>
            </a:r>
            <a:r>
              <a:rPr lang="it-IT" sz="2800" b="1" dirty="0"/>
              <a:t>numero di posizioni </a:t>
            </a:r>
            <a:r>
              <a:rPr lang="it-IT" sz="2800" dirty="0"/>
              <a:t>è quello che la valvola può assumere quando azionata dai comandi, compresa la posizione di riposo. Nella prassi comune una valvola 2/2 definisce una apparecchiatura che possiede due vie / due posizioni. </a:t>
            </a:r>
          </a:p>
          <a:p>
            <a:pPr algn="just"/>
            <a:r>
              <a:rPr lang="it-IT" sz="2800" dirty="0"/>
              <a:t>Il primo numero identifica il numero di vie e, il secondo dopo la barra, il numero di posizioni. Per valvole 2/2 e 3/2 è importante identificare la funzione della posizione preferenziale o di riposo, per sapere se l’aria compressa è intercettata alla bocca di alimentazione e consente una uscita solo in presenza di un segnale di comando, oppure è libera di fluire verso l’uscita ed annullata con il segnale di comando.</a:t>
            </a:r>
            <a:endParaRPr lang="it-IT" sz="5400"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ELETTROVALVOLE</a:t>
            </a:r>
          </a:p>
        </p:txBody>
      </p:sp>
    </p:spTree>
    <p:extLst>
      <p:ext uri="{BB962C8B-B14F-4D97-AF65-F5344CB8AC3E}">
        <p14:creationId xmlns:p14="http://schemas.microsoft.com/office/powerpoint/2010/main" val="17483464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66578" y="980728"/>
            <a:ext cx="8810843" cy="4832092"/>
          </a:xfrm>
          <a:prstGeom prst="rect">
            <a:avLst/>
          </a:prstGeom>
          <a:noFill/>
        </p:spPr>
        <p:txBody>
          <a:bodyPr wrap="square" rtlCol="0">
            <a:spAutoFit/>
          </a:bodyPr>
          <a:lstStyle/>
          <a:p>
            <a:pPr algn="just"/>
            <a:r>
              <a:rPr lang="it-IT" sz="2800" dirty="0"/>
              <a:t>Nel primo caso la definiamo normalmente chiusa (N.C.) e nel secondo normalmente aperta (N.A.). I simboli che identificano le valvole sono concepiti per descrivere in maniera completa la funzione, il numero di vie, di posizioni ed il tipo di azionamento.</a:t>
            </a:r>
          </a:p>
          <a:p>
            <a:pPr algn="just"/>
            <a:r>
              <a:rPr lang="it-IT" sz="2800" dirty="0"/>
              <a:t>Ogni quadrato rappresentato nel simbolo corrisponde ad una posizione ed all’interno di ognuno viene definita graficamente la funzione.</a:t>
            </a:r>
          </a:p>
          <a:p>
            <a:pPr algn="just"/>
            <a:r>
              <a:rPr lang="it-IT" sz="2800" dirty="0"/>
              <a:t>Possono essere:</a:t>
            </a:r>
          </a:p>
          <a:p>
            <a:pPr marL="457200" indent="-457200" algn="just">
              <a:buFont typeface="Arial" panose="020B0604020202020204" pitchFamily="34" charset="0"/>
              <a:buChar char="•"/>
            </a:pPr>
            <a:r>
              <a:rPr lang="it-IT" sz="2800" dirty="0"/>
              <a:t>Ad azionamento diretto</a:t>
            </a:r>
          </a:p>
          <a:p>
            <a:pPr marL="457200" indent="-457200" algn="just">
              <a:buFont typeface="Arial" panose="020B0604020202020204" pitchFamily="34" charset="0"/>
              <a:buChar char="•"/>
            </a:pPr>
            <a:r>
              <a:rPr lang="it-IT" sz="2800" dirty="0"/>
              <a:t>Ad azionamento indiretto (</a:t>
            </a:r>
            <a:r>
              <a:rPr lang="it-IT" sz="2800" dirty="0" err="1"/>
              <a:t>Servopilotate</a:t>
            </a:r>
            <a:r>
              <a:rPr lang="it-IT" sz="2800" dirty="0"/>
              <a:t>)</a:t>
            </a: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ELETTROVALVOLE</a:t>
            </a:r>
          </a:p>
        </p:txBody>
      </p:sp>
    </p:spTree>
    <p:extLst>
      <p:ext uri="{BB962C8B-B14F-4D97-AF65-F5344CB8AC3E}">
        <p14:creationId xmlns:p14="http://schemas.microsoft.com/office/powerpoint/2010/main" val="12373675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0" y="980728"/>
            <a:ext cx="9144000" cy="2677656"/>
          </a:xfrm>
          <a:prstGeom prst="rect">
            <a:avLst/>
          </a:prstGeom>
          <a:noFill/>
        </p:spPr>
        <p:txBody>
          <a:bodyPr wrap="square" rtlCol="0">
            <a:spAutoFit/>
          </a:bodyPr>
          <a:lstStyle/>
          <a:p>
            <a:pPr algn="just"/>
            <a:r>
              <a:rPr lang="it-IT" sz="2800" dirty="0"/>
              <a:t>Il solenoide agisce direttamente sulla valvola di distribuzione.</a:t>
            </a:r>
          </a:p>
          <a:p>
            <a:pPr algn="just"/>
            <a:r>
              <a:rPr lang="it-IT" sz="2800" dirty="0"/>
              <a:t>Applicando tensione alla bobina si genera un campo magnetico che attira verso l’altro l’otturatore per cui P viene messo in comunicazione con A e R viene chiuso.</a:t>
            </a:r>
          </a:p>
          <a:p>
            <a:pPr algn="just"/>
            <a:r>
              <a:rPr lang="it-IT" sz="2800" dirty="0"/>
              <a:t>Al cessare della tensione l’otturatore torna nella posizione di riposo, chiude l’alimentazione e mette A in scarico.</a:t>
            </a: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ELETTROVALVOLE AD AZIONAMENTO DIRETTO</a:t>
            </a:r>
          </a:p>
        </p:txBody>
      </p:sp>
      <p:pic>
        <p:nvPicPr>
          <p:cNvPr id="2" name="Immagine 1">
            <a:extLst>
              <a:ext uri="{FF2B5EF4-FFF2-40B4-BE49-F238E27FC236}">
                <a16:creationId xmlns:a16="http://schemas.microsoft.com/office/drawing/2014/main" id="{EE26C249-E507-4E03-BE45-6B9CBE718308}"/>
              </a:ext>
            </a:extLst>
          </p:cNvPr>
          <p:cNvPicPr>
            <a:picLocks noChangeAspect="1"/>
          </p:cNvPicPr>
          <p:nvPr/>
        </p:nvPicPr>
        <p:blipFill>
          <a:blip r:embed="rId4"/>
          <a:stretch>
            <a:fillRect/>
          </a:stretch>
        </p:blipFill>
        <p:spPr>
          <a:xfrm>
            <a:off x="269776" y="3717032"/>
            <a:ext cx="8604448" cy="2838054"/>
          </a:xfrm>
          <a:prstGeom prst="rect">
            <a:avLst/>
          </a:prstGeom>
        </p:spPr>
      </p:pic>
    </p:spTree>
    <p:extLst>
      <p:ext uri="{BB962C8B-B14F-4D97-AF65-F5344CB8AC3E}">
        <p14:creationId xmlns:p14="http://schemas.microsoft.com/office/powerpoint/2010/main" val="16412354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30841" y="980728"/>
            <a:ext cx="8905656" cy="3539430"/>
          </a:xfrm>
          <a:prstGeom prst="rect">
            <a:avLst/>
          </a:prstGeom>
          <a:noFill/>
        </p:spPr>
        <p:txBody>
          <a:bodyPr wrap="square" rtlCol="0">
            <a:spAutoFit/>
          </a:bodyPr>
          <a:lstStyle/>
          <a:p>
            <a:pPr algn="just"/>
            <a:r>
              <a:rPr lang="it-IT" sz="2800" dirty="0"/>
              <a:t>La necessità di contenere la dimensione della bobina, che aumenta rapidamente con la portata, ha determinato l’azionamento indiretto con </a:t>
            </a:r>
            <a:r>
              <a:rPr lang="it-IT" sz="2800" dirty="0" err="1"/>
              <a:t>servopilota</a:t>
            </a:r>
            <a:endParaRPr lang="it-IT" sz="2800" dirty="0"/>
          </a:p>
          <a:p>
            <a:pPr algn="just"/>
            <a:r>
              <a:rPr lang="it-IT" sz="2800" dirty="0"/>
              <a:t>Cosa è un </a:t>
            </a:r>
            <a:r>
              <a:rPr lang="it-IT" sz="2800" dirty="0" err="1"/>
              <a:t>servopilota</a:t>
            </a:r>
            <a:r>
              <a:rPr lang="it-IT" sz="2800" dirty="0"/>
              <a:t>?</a:t>
            </a:r>
          </a:p>
          <a:p>
            <a:pPr algn="just"/>
            <a:r>
              <a:rPr lang="it-IT" sz="2800" dirty="0"/>
              <a:t>E’ una valvola pneumatica che, agendo con una portata ridotta ha una dimensione contenuta e può essere impiegata per l’azionamento del cursore di una valvola più grande.</a:t>
            </a: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15616" y="177579"/>
            <a:ext cx="7488832" cy="523220"/>
          </a:xfrm>
          <a:prstGeom prst="rect">
            <a:avLst/>
          </a:prstGeom>
          <a:noFill/>
        </p:spPr>
        <p:txBody>
          <a:bodyPr wrap="square" rtlCol="0">
            <a:spAutoFit/>
          </a:bodyPr>
          <a:lstStyle/>
          <a:p>
            <a:pPr algn="ctr"/>
            <a:r>
              <a:rPr lang="it-IT" sz="2800" b="1" dirty="0">
                <a:solidFill>
                  <a:schemeClr val="tx2"/>
                </a:solidFill>
              </a:rPr>
              <a:t>ELETTROVALVOLE AD AZIONAMENTO INDIRETTO</a:t>
            </a:r>
          </a:p>
        </p:txBody>
      </p:sp>
    </p:spTree>
    <p:extLst>
      <p:ext uri="{BB962C8B-B14F-4D97-AF65-F5344CB8AC3E}">
        <p14:creationId xmlns:p14="http://schemas.microsoft.com/office/powerpoint/2010/main" val="868896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66578" y="980728"/>
            <a:ext cx="8810843" cy="5262979"/>
          </a:xfrm>
          <a:prstGeom prst="rect">
            <a:avLst/>
          </a:prstGeom>
          <a:noFill/>
        </p:spPr>
        <p:txBody>
          <a:bodyPr wrap="square" rtlCol="0">
            <a:spAutoFit/>
          </a:bodyPr>
          <a:lstStyle/>
          <a:p>
            <a:pPr algn="just"/>
            <a:r>
              <a:rPr lang="it-IT" sz="2800" b="1" u="sng" dirty="0"/>
              <a:t>ELETTROVALVOLA 3/2</a:t>
            </a:r>
          </a:p>
          <a:p>
            <a:pPr algn="just"/>
            <a:r>
              <a:rPr lang="it-IT" sz="2800" dirty="0"/>
              <a:t>La valvola rappresentata, affiancata dal simbolo, ci aiuta a comprendere il funzionamento. </a:t>
            </a:r>
          </a:p>
          <a:p>
            <a:pPr algn="just"/>
            <a:r>
              <a:rPr lang="it-IT" sz="2800" dirty="0"/>
              <a:t>La figura a sinistra mostra la valvola a riposo con prevalenza del comando 10, quella a destra la mostra azionata con prevalenza del segnale 12. </a:t>
            </a:r>
          </a:p>
          <a:p>
            <a:pPr algn="just"/>
            <a:r>
              <a:rPr lang="it-IT" sz="2800" dirty="0"/>
              <a:t>Si può inoltre notare che la pressione agisce sempre in maniera ortogonale alla spola ed in questo modo, le forze di azionamento necessarie per commutare la valvola sono sempre le stesse indipendentemente dalla pressione di alimentazione. </a:t>
            </a:r>
          </a:p>
          <a:p>
            <a:pPr algn="just"/>
            <a:r>
              <a:rPr lang="it-IT" sz="2800" dirty="0"/>
              <a:t>Per questo sono chiamate a spola bilanciata.</a:t>
            </a:r>
            <a:endParaRPr lang="it-IT" sz="4000"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ELETTROVALVOLE</a:t>
            </a:r>
          </a:p>
        </p:txBody>
      </p:sp>
    </p:spTree>
    <p:extLst>
      <p:ext uri="{BB962C8B-B14F-4D97-AF65-F5344CB8AC3E}">
        <p14:creationId xmlns:p14="http://schemas.microsoft.com/office/powerpoint/2010/main" val="36752644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66578" y="980728"/>
            <a:ext cx="8810843" cy="523220"/>
          </a:xfrm>
          <a:prstGeom prst="rect">
            <a:avLst/>
          </a:prstGeom>
          <a:noFill/>
        </p:spPr>
        <p:txBody>
          <a:bodyPr wrap="square" rtlCol="0">
            <a:spAutoFit/>
          </a:bodyPr>
          <a:lstStyle/>
          <a:p>
            <a:pPr algn="just"/>
            <a:r>
              <a:rPr lang="it-IT" sz="2800" b="1" u="sng" dirty="0"/>
              <a:t>ELETTROVALVOLA 3/2</a:t>
            </a:r>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ELETTROVALVOLE</a:t>
            </a:r>
          </a:p>
        </p:txBody>
      </p:sp>
      <p:pic>
        <p:nvPicPr>
          <p:cNvPr id="2" name="Immagine 1">
            <a:extLst>
              <a:ext uri="{FF2B5EF4-FFF2-40B4-BE49-F238E27FC236}">
                <a16:creationId xmlns:a16="http://schemas.microsoft.com/office/drawing/2014/main" id="{B1CD2DA1-6C96-4F99-AE6E-BA9EFA9F99DD}"/>
              </a:ext>
            </a:extLst>
          </p:cNvPr>
          <p:cNvPicPr>
            <a:picLocks noChangeAspect="1"/>
          </p:cNvPicPr>
          <p:nvPr/>
        </p:nvPicPr>
        <p:blipFill>
          <a:blip r:embed="rId4"/>
          <a:stretch>
            <a:fillRect/>
          </a:stretch>
        </p:blipFill>
        <p:spPr>
          <a:xfrm>
            <a:off x="0" y="1783877"/>
            <a:ext cx="9144000" cy="2266897"/>
          </a:xfrm>
          <a:prstGeom prst="rect">
            <a:avLst/>
          </a:prstGeom>
        </p:spPr>
      </p:pic>
    </p:spTree>
    <p:extLst>
      <p:ext uri="{BB962C8B-B14F-4D97-AF65-F5344CB8AC3E}">
        <p14:creationId xmlns:p14="http://schemas.microsoft.com/office/powerpoint/2010/main" val="23453028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66578" y="980728"/>
            <a:ext cx="8810843" cy="954107"/>
          </a:xfrm>
          <a:prstGeom prst="rect">
            <a:avLst/>
          </a:prstGeom>
          <a:noFill/>
        </p:spPr>
        <p:txBody>
          <a:bodyPr wrap="square" rtlCol="0">
            <a:spAutoFit/>
          </a:bodyPr>
          <a:lstStyle/>
          <a:p>
            <a:r>
              <a:rPr lang="it-IT" sz="2800" b="1" u="sng" dirty="0"/>
              <a:t>Elettrovalvola 4/2 monostabile con </a:t>
            </a:r>
            <a:r>
              <a:rPr lang="it-IT" sz="2800" b="1" u="sng" dirty="0" err="1"/>
              <a:t>servopilota</a:t>
            </a:r>
            <a:r>
              <a:rPr lang="it-IT" sz="2800" b="1" u="sng" dirty="0"/>
              <a:t>    Condizioni di riposo</a:t>
            </a:r>
            <a:endParaRPr lang="it-IT" sz="4000" b="1" u="sng"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ELETTROVALVOLE</a:t>
            </a:r>
          </a:p>
        </p:txBody>
      </p:sp>
      <p:pic>
        <p:nvPicPr>
          <p:cNvPr id="3" name="Immagine 2">
            <a:extLst>
              <a:ext uri="{FF2B5EF4-FFF2-40B4-BE49-F238E27FC236}">
                <a16:creationId xmlns:a16="http://schemas.microsoft.com/office/drawing/2014/main" id="{F6FB2F7B-1461-4139-8EC1-8D2E060B4694}"/>
              </a:ext>
            </a:extLst>
          </p:cNvPr>
          <p:cNvPicPr>
            <a:picLocks noChangeAspect="1"/>
          </p:cNvPicPr>
          <p:nvPr/>
        </p:nvPicPr>
        <p:blipFill>
          <a:blip r:embed="rId4"/>
          <a:stretch>
            <a:fillRect/>
          </a:stretch>
        </p:blipFill>
        <p:spPr>
          <a:xfrm>
            <a:off x="125267" y="2214764"/>
            <a:ext cx="8810843" cy="4183566"/>
          </a:xfrm>
          <a:prstGeom prst="rect">
            <a:avLst/>
          </a:prstGeom>
        </p:spPr>
      </p:pic>
    </p:spTree>
    <p:extLst>
      <p:ext uri="{BB962C8B-B14F-4D97-AF65-F5344CB8AC3E}">
        <p14:creationId xmlns:p14="http://schemas.microsoft.com/office/powerpoint/2010/main" val="3594575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Immagine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063" y="4794250"/>
            <a:ext cx="8639175"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5364088" y="791243"/>
            <a:ext cx="3489883" cy="3416320"/>
          </a:xfrm>
          <a:prstGeom prst="rect">
            <a:avLst/>
          </a:prstGeom>
          <a:noFill/>
        </p:spPr>
        <p:txBody>
          <a:bodyPr wrap="square" rtlCol="0">
            <a:spAutoFit/>
          </a:bodyPr>
          <a:lstStyle/>
          <a:p>
            <a:r>
              <a:rPr lang="it-IT" sz="2400" dirty="0" err="1"/>
              <a:t>We</a:t>
            </a:r>
            <a:r>
              <a:rPr lang="it-IT" sz="2400" dirty="0"/>
              <a:t> </a:t>
            </a:r>
            <a:r>
              <a:rPr lang="it-IT" sz="2400" dirty="0" err="1"/>
              <a:t>will</a:t>
            </a:r>
            <a:r>
              <a:rPr lang="it-IT" sz="2400" dirty="0"/>
              <a:t> help </a:t>
            </a:r>
            <a:r>
              <a:rPr lang="it-IT" sz="2400" dirty="0" err="1"/>
              <a:t>you</a:t>
            </a:r>
            <a:r>
              <a:rPr lang="it-IT" sz="2400" dirty="0"/>
              <a:t> with :</a:t>
            </a:r>
          </a:p>
          <a:p>
            <a:endParaRPr lang="it-IT" sz="2400" dirty="0"/>
          </a:p>
          <a:p>
            <a:pPr marL="285750" indent="-285750">
              <a:buFont typeface="Arial" panose="020B0604020202020204" pitchFamily="34" charset="0"/>
              <a:buChar char="•"/>
            </a:pPr>
            <a:r>
              <a:rPr lang="it-IT" sz="2400" dirty="0"/>
              <a:t>Flight time information;</a:t>
            </a:r>
          </a:p>
          <a:p>
            <a:pPr marL="285750" indent="-285750">
              <a:buFont typeface="Arial" panose="020B0604020202020204" pitchFamily="34" charset="0"/>
              <a:buChar char="•"/>
            </a:pPr>
            <a:r>
              <a:rPr lang="it-IT" sz="2400" dirty="0"/>
              <a:t>Taxi;</a:t>
            </a:r>
          </a:p>
          <a:p>
            <a:pPr marL="285750" indent="-285750">
              <a:buFont typeface="Arial" panose="020B0604020202020204" pitchFamily="34" charset="0"/>
              <a:buChar char="•"/>
            </a:pPr>
            <a:r>
              <a:rPr lang="it-IT" sz="2400" dirty="0"/>
              <a:t>Hotel;</a:t>
            </a:r>
          </a:p>
          <a:p>
            <a:pPr marL="285750" indent="-285750">
              <a:buFont typeface="Arial" panose="020B0604020202020204" pitchFamily="34" charset="0"/>
              <a:buChar char="•"/>
            </a:pPr>
            <a:r>
              <a:rPr lang="it-IT" sz="2400" dirty="0" err="1"/>
              <a:t>etc</a:t>
            </a:r>
            <a:r>
              <a:rPr lang="it-IT" sz="2400" dirty="0"/>
              <a:t>,.</a:t>
            </a:r>
          </a:p>
          <a:p>
            <a:pPr marL="285750" indent="-285750">
              <a:buFont typeface="Arial" panose="020B0604020202020204" pitchFamily="34" charset="0"/>
              <a:buChar char="•"/>
            </a:pPr>
            <a:endParaRPr lang="it-IT" dirty="0"/>
          </a:p>
          <a:p>
            <a:endParaRPr lang="it-IT" dirty="0"/>
          </a:p>
          <a:p>
            <a:endParaRPr lang="it-IT" dirty="0"/>
          </a:p>
          <a:p>
            <a:endParaRPr lang="it-IT" dirty="0"/>
          </a:p>
        </p:txBody>
      </p:sp>
      <p:sp>
        <p:nvSpPr>
          <p:cNvPr id="3" name="CasellaDiTesto 2"/>
          <p:cNvSpPr txBox="1"/>
          <p:nvPr/>
        </p:nvSpPr>
        <p:spPr>
          <a:xfrm>
            <a:off x="1259632" y="56777"/>
            <a:ext cx="7200800" cy="523220"/>
          </a:xfrm>
          <a:prstGeom prst="rect">
            <a:avLst/>
          </a:prstGeom>
          <a:noFill/>
        </p:spPr>
        <p:txBody>
          <a:bodyPr wrap="square" rtlCol="0">
            <a:spAutoFit/>
          </a:bodyPr>
          <a:lstStyle/>
          <a:p>
            <a:pPr algn="ctr"/>
            <a:r>
              <a:rPr lang="it-IT" sz="2800" b="1" dirty="0">
                <a:solidFill>
                  <a:schemeClr val="tx2"/>
                </a:solidFill>
              </a:rPr>
              <a:t>Reception</a:t>
            </a:r>
          </a:p>
        </p:txBody>
      </p:sp>
      <p:pic>
        <p:nvPicPr>
          <p:cNvPr id="4" name="Immagine 3"/>
          <p:cNvPicPr>
            <a:picLocks noChangeAspect="1"/>
          </p:cNvPicPr>
          <p:nvPr/>
        </p:nvPicPr>
        <p:blipFill>
          <a:blip r:embed="rId3"/>
          <a:stretch>
            <a:fillRect/>
          </a:stretch>
        </p:blipFill>
        <p:spPr>
          <a:xfrm>
            <a:off x="467544" y="990854"/>
            <a:ext cx="4676037" cy="3694496"/>
          </a:xfrm>
          <a:prstGeom prst="rect">
            <a:avLst/>
          </a:prstGeom>
        </p:spPr>
      </p:pic>
      <p:pic>
        <p:nvPicPr>
          <p:cNvPr id="7" name="Immagine 6"/>
          <p:cNvPicPr>
            <a:picLocks noChangeAspect="1"/>
          </p:cNvPicPr>
          <p:nvPr/>
        </p:nvPicPr>
        <p:blipFill>
          <a:blip r:embed="rId4"/>
          <a:stretch>
            <a:fillRect/>
          </a:stretch>
        </p:blipFill>
        <p:spPr>
          <a:xfrm>
            <a:off x="130841" y="67694"/>
            <a:ext cx="619159" cy="742991"/>
          </a:xfrm>
          <a:prstGeom prst="rect">
            <a:avLst/>
          </a:prstGeom>
        </p:spPr>
      </p:pic>
    </p:spTree>
    <p:extLst>
      <p:ext uri="{BB962C8B-B14F-4D97-AF65-F5344CB8AC3E}">
        <p14:creationId xmlns:p14="http://schemas.microsoft.com/office/powerpoint/2010/main" val="7308303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66578" y="980728"/>
            <a:ext cx="8810843" cy="954107"/>
          </a:xfrm>
          <a:prstGeom prst="rect">
            <a:avLst/>
          </a:prstGeom>
          <a:noFill/>
        </p:spPr>
        <p:txBody>
          <a:bodyPr wrap="square" rtlCol="0">
            <a:spAutoFit/>
          </a:bodyPr>
          <a:lstStyle/>
          <a:p>
            <a:r>
              <a:rPr lang="it-IT" sz="2800" b="1" u="sng" dirty="0"/>
              <a:t>Elettrovalvola 4/2 monostabile con </a:t>
            </a:r>
            <a:r>
              <a:rPr lang="it-IT" sz="2800" b="1" u="sng" dirty="0" err="1"/>
              <a:t>servopilota</a:t>
            </a:r>
            <a:r>
              <a:rPr lang="it-IT" sz="2800" b="1" u="sng" dirty="0"/>
              <a:t>    Condizione azionata</a:t>
            </a:r>
            <a:endParaRPr lang="it-IT" sz="4000" b="1" u="sng"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ELETTROVALVOLE</a:t>
            </a:r>
          </a:p>
        </p:txBody>
      </p:sp>
      <p:pic>
        <p:nvPicPr>
          <p:cNvPr id="2" name="Immagine 1">
            <a:extLst>
              <a:ext uri="{FF2B5EF4-FFF2-40B4-BE49-F238E27FC236}">
                <a16:creationId xmlns:a16="http://schemas.microsoft.com/office/drawing/2014/main" id="{843636B1-50EE-450F-851B-0D766833E8BD}"/>
              </a:ext>
            </a:extLst>
          </p:cNvPr>
          <p:cNvPicPr>
            <a:picLocks noChangeAspect="1"/>
          </p:cNvPicPr>
          <p:nvPr/>
        </p:nvPicPr>
        <p:blipFill>
          <a:blip r:embed="rId4"/>
          <a:stretch>
            <a:fillRect/>
          </a:stretch>
        </p:blipFill>
        <p:spPr>
          <a:xfrm>
            <a:off x="346090" y="1920844"/>
            <a:ext cx="8451820" cy="4869462"/>
          </a:xfrm>
          <a:prstGeom prst="rect">
            <a:avLst/>
          </a:prstGeom>
        </p:spPr>
      </p:pic>
    </p:spTree>
    <p:extLst>
      <p:ext uri="{BB962C8B-B14F-4D97-AF65-F5344CB8AC3E}">
        <p14:creationId xmlns:p14="http://schemas.microsoft.com/office/powerpoint/2010/main" val="35047576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66578" y="810685"/>
            <a:ext cx="8810843" cy="6124754"/>
          </a:xfrm>
          <a:prstGeom prst="rect">
            <a:avLst/>
          </a:prstGeom>
          <a:noFill/>
        </p:spPr>
        <p:txBody>
          <a:bodyPr wrap="square" rtlCol="0">
            <a:spAutoFit/>
          </a:bodyPr>
          <a:lstStyle/>
          <a:p>
            <a:pPr algn="just"/>
            <a:r>
              <a:rPr lang="it-IT" sz="2800" dirty="0"/>
              <a:t>Gli elementi pneumatici di lavoro (attuatori) sono gli organi finali di un sistema che compiono un lavoro meccanico svolgendo molteplici funzioni. Gli attuatori che compiono spostamenti o rotazioni con movimenti alternativi vengono chiamati </a:t>
            </a:r>
            <a:r>
              <a:rPr lang="it-IT" sz="2800" b="1" dirty="0"/>
              <a:t>cilindri</a:t>
            </a:r>
            <a:r>
              <a:rPr lang="it-IT" sz="2800" dirty="0"/>
              <a:t>.</a:t>
            </a:r>
          </a:p>
          <a:p>
            <a:pPr algn="just"/>
            <a:endParaRPr lang="it-IT" sz="2800" dirty="0"/>
          </a:p>
          <a:p>
            <a:pPr algn="just"/>
            <a:r>
              <a:rPr lang="it-IT" sz="2800" b="1" u="sng" dirty="0"/>
              <a:t>CILINDRI PNEUMATICI</a:t>
            </a:r>
          </a:p>
          <a:p>
            <a:pPr algn="just"/>
            <a:r>
              <a:rPr lang="it-IT" sz="2800" dirty="0"/>
              <a:t>I cilindri pneumatici, se dimensionati correttamente, sono apparecchi insensibili a sovraccarichi, sviluppano velocità elevate , possono effettuare rapide inversioni di direzione, non influenzano in alcuna maniera l’ambiente in cui lavorano, forza sviluppata e velocità possono essere facilmente controllate ed hanno requisiti di manutenzione decisamente semplici.</a:t>
            </a:r>
            <a:endParaRPr lang="it-IT" sz="7200"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ATTUATORI PNEUMATICI</a:t>
            </a:r>
          </a:p>
        </p:txBody>
      </p:sp>
    </p:spTree>
    <p:extLst>
      <p:ext uri="{BB962C8B-B14F-4D97-AF65-F5344CB8AC3E}">
        <p14:creationId xmlns:p14="http://schemas.microsoft.com/office/powerpoint/2010/main" val="16262765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66578" y="810685"/>
            <a:ext cx="8810843" cy="3108543"/>
          </a:xfrm>
          <a:prstGeom prst="rect">
            <a:avLst/>
          </a:prstGeom>
          <a:noFill/>
        </p:spPr>
        <p:txBody>
          <a:bodyPr wrap="square" rtlCol="0">
            <a:spAutoFit/>
          </a:bodyPr>
          <a:lstStyle/>
          <a:p>
            <a:pPr algn="just"/>
            <a:r>
              <a:rPr lang="it-IT" sz="2800" dirty="0"/>
              <a:t>Sono costituiti da una camicia generalmente cilindrica all’interno della quale scorre un pistone ancorato ad uno stelo con guarnizioni di tenuta. Sui due lati della camicia vengono posti due coperchi di chiusura, uno dei quali con un foro centrale per permettere la fuoriuscita dello stelo. </a:t>
            </a:r>
          </a:p>
          <a:p>
            <a:pPr algn="just"/>
            <a:r>
              <a:rPr lang="it-IT" sz="2800" dirty="0"/>
              <a:t>I coperchi, definite testate, sono ancorati meccanicamente alla camicia.</a:t>
            </a:r>
            <a:endParaRPr lang="it-IT" sz="9600"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ATTUATORI PNEUMATICI</a:t>
            </a:r>
          </a:p>
        </p:txBody>
      </p:sp>
      <p:pic>
        <p:nvPicPr>
          <p:cNvPr id="2" name="Immagine 1">
            <a:extLst>
              <a:ext uri="{FF2B5EF4-FFF2-40B4-BE49-F238E27FC236}">
                <a16:creationId xmlns:a16="http://schemas.microsoft.com/office/drawing/2014/main" id="{A8BA0A8B-72EE-47F9-8FCE-E933C39FC2C2}"/>
              </a:ext>
            </a:extLst>
          </p:cNvPr>
          <p:cNvPicPr>
            <a:picLocks noChangeAspect="1"/>
          </p:cNvPicPr>
          <p:nvPr/>
        </p:nvPicPr>
        <p:blipFill>
          <a:blip r:embed="rId4"/>
          <a:stretch>
            <a:fillRect/>
          </a:stretch>
        </p:blipFill>
        <p:spPr>
          <a:xfrm>
            <a:off x="750000" y="3931779"/>
            <a:ext cx="7650596" cy="2863466"/>
          </a:xfrm>
          <a:prstGeom prst="rect">
            <a:avLst/>
          </a:prstGeom>
        </p:spPr>
      </p:pic>
    </p:spTree>
    <p:extLst>
      <p:ext uri="{BB962C8B-B14F-4D97-AF65-F5344CB8AC3E}">
        <p14:creationId xmlns:p14="http://schemas.microsoft.com/office/powerpoint/2010/main" val="8416000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66578" y="810685"/>
            <a:ext cx="8810843" cy="3108543"/>
          </a:xfrm>
          <a:prstGeom prst="rect">
            <a:avLst/>
          </a:prstGeom>
          <a:noFill/>
        </p:spPr>
        <p:txBody>
          <a:bodyPr wrap="square" rtlCol="0">
            <a:spAutoFit/>
          </a:bodyPr>
          <a:lstStyle/>
          <a:p>
            <a:pPr algn="just"/>
            <a:r>
              <a:rPr lang="it-IT" sz="2800" dirty="0"/>
              <a:t>Il disegno mostra la composizione del cilindro in modo schematico. </a:t>
            </a:r>
          </a:p>
          <a:p>
            <a:pPr algn="just"/>
            <a:r>
              <a:rPr lang="it-IT" sz="2800" dirty="0"/>
              <a:t>Il movimento dello stelo nelle due direzioni viene attivato inviando aria compressa alternativamente nella camera anteriore o nella camera posteriore attraverso i fori filettati ricavati sulle testate comunicanti con le due camere del cilindro.</a:t>
            </a:r>
            <a:endParaRPr lang="it-IT" sz="16600"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ATTUATORI PNEUMATICI</a:t>
            </a:r>
          </a:p>
        </p:txBody>
      </p:sp>
      <p:pic>
        <p:nvPicPr>
          <p:cNvPr id="2" name="Immagine 1">
            <a:extLst>
              <a:ext uri="{FF2B5EF4-FFF2-40B4-BE49-F238E27FC236}">
                <a16:creationId xmlns:a16="http://schemas.microsoft.com/office/drawing/2014/main" id="{A8BA0A8B-72EE-47F9-8FCE-E933C39FC2C2}"/>
              </a:ext>
            </a:extLst>
          </p:cNvPr>
          <p:cNvPicPr>
            <a:picLocks noChangeAspect="1"/>
          </p:cNvPicPr>
          <p:nvPr/>
        </p:nvPicPr>
        <p:blipFill>
          <a:blip r:embed="rId4"/>
          <a:stretch>
            <a:fillRect/>
          </a:stretch>
        </p:blipFill>
        <p:spPr>
          <a:xfrm>
            <a:off x="750000" y="3931779"/>
            <a:ext cx="7650596" cy="2863466"/>
          </a:xfrm>
          <a:prstGeom prst="rect">
            <a:avLst/>
          </a:prstGeom>
        </p:spPr>
      </p:pic>
    </p:spTree>
    <p:extLst>
      <p:ext uri="{BB962C8B-B14F-4D97-AF65-F5344CB8AC3E}">
        <p14:creationId xmlns:p14="http://schemas.microsoft.com/office/powerpoint/2010/main" val="1365859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66578" y="810685"/>
            <a:ext cx="8810843" cy="6124754"/>
          </a:xfrm>
          <a:prstGeom prst="rect">
            <a:avLst/>
          </a:prstGeom>
          <a:noFill/>
        </p:spPr>
        <p:txBody>
          <a:bodyPr wrap="square" rtlCol="0">
            <a:spAutoFit/>
          </a:bodyPr>
          <a:lstStyle/>
          <a:p>
            <a:pPr algn="just"/>
            <a:r>
              <a:rPr lang="it-IT" sz="2800" b="1" u="sng" dirty="0"/>
              <a:t>CILINDRI LINEARI</a:t>
            </a:r>
          </a:p>
          <a:p>
            <a:pPr algn="just"/>
            <a:r>
              <a:rPr lang="it-IT" sz="2800" dirty="0"/>
              <a:t>Sono definiti lineari quei cilindri che eseguono un movimento rettilineo con il proprio stelo dalla posizione di stelo retratto (-) alla posizione di stelo esteso (+) e viceversa. Compiono un lavoro meccanico esercitando una forza adeguata nel punto di applicazione. </a:t>
            </a:r>
          </a:p>
          <a:p>
            <a:pPr algn="just"/>
            <a:r>
              <a:rPr lang="it-IT" sz="2800" dirty="0"/>
              <a:t>La forza sviluppata da un cilindro pneumatico è data da:</a:t>
            </a:r>
          </a:p>
          <a:p>
            <a:pPr algn="just"/>
            <a:endParaRPr lang="it-IT" sz="2800" dirty="0"/>
          </a:p>
          <a:p>
            <a:pPr algn="ctr"/>
            <a:r>
              <a:rPr lang="it-IT" sz="2800" b="1" i="1" dirty="0"/>
              <a:t>Forza = Pressione x area del pistone</a:t>
            </a:r>
          </a:p>
          <a:p>
            <a:pPr algn="ctr"/>
            <a:endParaRPr lang="it-IT" sz="2800" b="1" i="1" dirty="0"/>
          </a:p>
          <a:p>
            <a:pPr algn="just"/>
            <a:r>
              <a:rPr lang="it-IT" sz="2800" dirty="0"/>
              <a:t>La forza sviluppata non è la stessa nelle due direzioni perché nella direzione di rientro (-), dobbiamo detrarre all’area nominale del pistone quella fisicamente occupata dallo stelo.</a:t>
            </a:r>
            <a:endParaRPr lang="it-IT" sz="85700" b="1"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ATTUATORI PNEUMATICI</a:t>
            </a:r>
          </a:p>
        </p:txBody>
      </p:sp>
    </p:spTree>
    <p:extLst>
      <p:ext uri="{BB962C8B-B14F-4D97-AF65-F5344CB8AC3E}">
        <p14:creationId xmlns:p14="http://schemas.microsoft.com/office/powerpoint/2010/main" val="4231833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66578" y="810685"/>
            <a:ext cx="8810843" cy="5693866"/>
          </a:xfrm>
          <a:prstGeom prst="rect">
            <a:avLst/>
          </a:prstGeom>
          <a:noFill/>
        </p:spPr>
        <p:txBody>
          <a:bodyPr wrap="square" rtlCol="0">
            <a:spAutoFit/>
          </a:bodyPr>
          <a:lstStyle/>
          <a:p>
            <a:pPr algn="just"/>
            <a:r>
              <a:rPr lang="it-IT" sz="2800" dirty="0"/>
              <a:t>La forza ricavata moltiplicando area e pressione è una forza teorica in quanto a questo valore, bisogna detrarre ciò che serve per vincere gli attriti e movimentare il peso costituito da stelo e pistone. Gli attriti sono causati dallo strisciamento delle guarnizioni di tenuta del pistone e dello stelo. Bisogna però distinguere tra attrito di primo distacco, più noto con la definizione di aderenza, ed attrito dinamico o di scorrimento. Quando il pistone staziona per un certo periodo in una delle due posizioni, le guarnizioni di tenuta compresse contro le pareti della camicia e sulla superficie dello stelo, tendono ad espellere il lubrificante interposto tra esse e la superficie di scorrimento lungo la generatrice di tenuta.</a:t>
            </a:r>
            <a:endParaRPr lang="it-IT" sz="148100" b="1"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ATTUATORI PNEUMATICI</a:t>
            </a:r>
          </a:p>
        </p:txBody>
      </p:sp>
    </p:spTree>
    <p:extLst>
      <p:ext uri="{BB962C8B-B14F-4D97-AF65-F5344CB8AC3E}">
        <p14:creationId xmlns:p14="http://schemas.microsoft.com/office/powerpoint/2010/main" val="15464209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66578" y="810685"/>
            <a:ext cx="8810843" cy="6124754"/>
          </a:xfrm>
          <a:prstGeom prst="rect">
            <a:avLst/>
          </a:prstGeom>
          <a:noFill/>
        </p:spPr>
        <p:txBody>
          <a:bodyPr wrap="square" rtlCol="0">
            <a:spAutoFit/>
          </a:bodyPr>
          <a:lstStyle/>
          <a:p>
            <a:pPr algn="just"/>
            <a:r>
              <a:rPr lang="it-IT" sz="2800" dirty="0"/>
              <a:t>Tali condizioni sono influenzate dalle proprietà elastiche dei materiali ( durezza ed elasticità ) e dallo stato delle superfici (rugosità). Vengono meno così le condizioni di lubrificazione ed allo spunto debbono superare una superficie con assenza di lubrificazione o quasi. Immediatamente dopo, si ritrovano le condizioni di normale idro dinamicità ed il valore dell’attrito diminuisce drasticamente. In generale il suo valore diminuisce con l’aumentare della velocità. Inoltre, allo spunto, le guarnizioni subiscono deformazioni elastiche che provocano resistenza rispetto al moto causando anch’esse perdite di efficienza. Tutto questo deve essere tenuto in considerazione quando si sceglie un cilindro, valutando che circa il 15% della forza teorica si perde per i motivi citati.</a:t>
            </a:r>
            <a:endParaRPr lang="it-IT" sz="255800" b="1"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ATTUATORI PNEUMATICI</a:t>
            </a:r>
          </a:p>
        </p:txBody>
      </p:sp>
    </p:spTree>
    <p:extLst>
      <p:ext uri="{BB962C8B-B14F-4D97-AF65-F5344CB8AC3E}">
        <p14:creationId xmlns:p14="http://schemas.microsoft.com/office/powerpoint/2010/main" val="39529502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66578" y="810685"/>
            <a:ext cx="8810843" cy="5262979"/>
          </a:xfrm>
          <a:prstGeom prst="rect">
            <a:avLst/>
          </a:prstGeom>
          <a:noFill/>
        </p:spPr>
        <p:txBody>
          <a:bodyPr wrap="square" rtlCol="0">
            <a:spAutoFit/>
          </a:bodyPr>
          <a:lstStyle/>
          <a:p>
            <a:pPr algn="just"/>
            <a:r>
              <a:rPr lang="it-IT" sz="2800" dirty="0"/>
              <a:t>Dal punto di vista dell’applicazione e dell’utilizzo dei cilindri lineari dobbiamo distinguere tra due </a:t>
            </a:r>
            <a:r>
              <a:rPr lang="it-IT" sz="2800" dirty="0" err="1"/>
              <a:t>macrotipologie</a:t>
            </a:r>
            <a:r>
              <a:rPr lang="it-IT" sz="2800" dirty="0"/>
              <a:t> di cilindri: </a:t>
            </a:r>
          </a:p>
          <a:p>
            <a:pPr algn="just"/>
            <a:endParaRPr lang="it-IT" sz="2800" dirty="0"/>
          </a:p>
          <a:p>
            <a:pPr marL="457200" indent="-457200" algn="just">
              <a:buFont typeface="Arial" panose="020B0604020202020204" pitchFamily="34" charset="0"/>
              <a:buChar char="•"/>
            </a:pPr>
            <a:r>
              <a:rPr lang="it-IT" sz="2800" dirty="0"/>
              <a:t>A semplice effetto </a:t>
            </a:r>
          </a:p>
          <a:p>
            <a:pPr marL="457200" indent="-457200" algn="just">
              <a:buFont typeface="Arial" panose="020B0604020202020204" pitchFamily="34" charset="0"/>
              <a:buChar char="•"/>
            </a:pPr>
            <a:r>
              <a:rPr lang="it-IT" sz="2800" dirty="0"/>
              <a:t>A doppio effetto </a:t>
            </a:r>
          </a:p>
          <a:p>
            <a:pPr marL="457200" indent="-457200" algn="just">
              <a:buFont typeface="Arial" panose="020B0604020202020204" pitchFamily="34" charset="0"/>
              <a:buChar char="•"/>
            </a:pPr>
            <a:endParaRPr lang="it-IT" sz="2800" dirty="0"/>
          </a:p>
          <a:p>
            <a:pPr algn="just"/>
            <a:r>
              <a:rPr lang="it-IT" sz="2800" dirty="0"/>
              <a:t>Sostanzialmente i cilindri sono costituiti da due testate, una camicia, uno stelo solidale ad un pistone, una bronzina di guida dello stelo e dalle guarnizioni di tenuta del pistone e dello stelo che è anche provvista anche di un anello </a:t>
            </a:r>
            <a:r>
              <a:rPr lang="it-IT" sz="2800" dirty="0" err="1"/>
              <a:t>raschiapolvere</a:t>
            </a:r>
            <a:r>
              <a:rPr lang="it-IT" sz="2800" dirty="0"/>
              <a:t>.</a:t>
            </a:r>
            <a:endParaRPr lang="it-IT" sz="400000" b="1"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ATTUATORI PNEUMATICI</a:t>
            </a:r>
          </a:p>
        </p:txBody>
      </p:sp>
    </p:spTree>
    <p:extLst>
      <p:ext uri="{BB962C8B-B14F-4D97-AF65-F5344CB8AC3E}">
        <p14:creationId xmlns:p14="http://schemas.microsoft.com/office/powerpoint/2010/main" val="3668318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66578" y="810685"/>
            <a:ext cx="8810843" cy="3539430"/>
          </a:xfrm>
          <a:prstGeom prst="rect">
            <a:avLst/>
          </a:prstGeom>
          <a:noFill/>
        </p:spPr>
        <p:txBody>
          <a:bodyPr wrap="square" rtlCol="0">
            <a:spAutoFit/>
          </a:bodyPr>
          <a:lstStyle/>
          <a:p>
            <a:pPr algn="just"/>
            <a:r>
              <a:rPr lang="it-IT" sz="2800" dirty="0"/>
              <a:t>Un </a:t>
            </a:r>
            <a:r>
              <a:rPr lang="it-IT" sz="2800" b="1" u="sng" dirty="0"/>
              <a:t>cilindro a semplice effetto </a:t>
            </a:r>
            <a:r>
              <a:rPr lang="it-IT" sz="2800" dirty="0"/>
              <a:t>sviluppa la spinta in una sola direzione. Lo stelo si riposiziona nella condizione di riposo per mezzo dell’azione di una molla o per l’azione di una forza esterna. Si distinguono in cilindri a semplice effetto in spinta o in trazione. Sono utilizzati per applicazioni quali serraggi, espulsioni pressature etc. quindi senza carichi ancorati al filetto dello stelo. La molla infatti è dimensionata solo per riposizionare l’equipaggio stelo/pistone.</a:t>
            </a:r>
            <a:endParaRPr lang="it-IT" sz="400000" b="1"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ATTUATORI PNEUMATICI</a:t>
            </a:r>
          </a:p>
        </p:txBody>
      </p:sp>
      <p:pic>
        <p:nvPicPr>
          <p:cNvPr id="2" name="Immagine 1">
            <a:extLst>
              <a:ext uri="{FF2B5EF4-FFF2-40B4-BE49-F238E27FC236}">
                <a16:creationId xmlns:a16="http://schemas.microsoft.com/office/drawing/2014/main" id="{42AAA512-0544-4F1B-B740-CFA7625C3F43}"/>
              </a:ext>
            </a:extLst>
          </p:cNvPr>
          <p:cNvPicPr>
            <a:picLocks noChangeAspect="1"/>
          </p:cNvPicPr>
          <p:nvPr/>
        </p:nvPicPr>
        <p:blipFill>
          <a:blip r:embed="rId4"/>
          <a:stretch>
            <a:fillRect/>
          </a:stretch>
        </p:blipFill>
        <p:spPr>
          <a:xfrm>
            <a:off x="2982280" y="4350115"/>
            <a:ext cx="3179440" cy="2427545"/>
          </a:xfrm>
          <a:prstGeom prst="rect">
            <a:avLst/>
          </a:prstGeom>
        </p:spPr>
      </p:pic>
    </p:spTree>
    <p:extLst>
      <p:ext uri="{BB962C8B-B14F-4D97-AF65-F5344CB8AC3E}">
        <p14:creationId xmlns:p14="http://schemas.microsoft.com/office/powerpoint/2010/main" val="18486259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66579" y="810685"/>
            <a:ext cx="5413534" cy="6124754"/>
          </a:xfrm>
          <a:prstGeom prst="rect">
            <a:avLst/>
          </a:prstGeom>
          <a:noFill/>
        </p:spPr>
        <p:txBody>
          <a:bodyPr wrap="square" rtlCol="0">
            <a:spAutoFit/>
          </a:bodyPr>
          <a:lstStyle/>
          <a:p>
            <a:pPr algn="just"/>
            <a:r>
              <a:rPr lang="it-IT" sz="2800" dirty="0"/>
              <a:t>Le immagini qui riportate mostrano Le due versioni dei cilindri a semplice effetto, la prima in alto la versione in spinta e la seconda in trazione con i relativi simboli grafici. Si ricorda che i cilindri a semplice effetto sono limitati nella corsa proprio per la presenza della molla che per propria natura non consente lunghezze illimitate e deve comunque essere alloggiata all’interno del cilindro stesso. Tranne casi particolari sono di piccolo alesaggio con corse brevi.</a:t>
            </a:r>
            <a:endParaRPr lang="it-IT" sz="400000" b="1"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ATTUATORI PNEUMATICI</a:t>
            </a:r>
          </a:p>
        </p:txBody>
      </p:sp>
      <p:pic>
        <p:nvPicPr>
          <p:cNvPr id="3" name="Immagine 2">
            <a:extLst>
              <a:ext uri="{FF2B5EF4-FFF2-40B4-BE49-F238E27FC236}">
                <a16:creationId xmlns:a16="http://schemas.microsoft.com/office/drawing/2014/main" id="{C1359293-44BC-4AFB-97C8-9475B6231049}"/>
              </a:ext>
            </a:extLst>
          </p:cNvPr>
          <p:cNvPicPr>
            <a:picLocks noChangeAspect="1"/>
          </p:cNvPicPr>
          <p:nvPr/>
        </p:nvPicPr>
        <p:blipFill>
          <a:blip r:embed="rId4"/>
          <a:stretch>
            <a:fillRect/>
          </a:stretch>
        </p:blipFill>
        <p:spPr>
          <a:xfrm>
            <a:off x="5644205" y="1999409"/>
            <a:ext cx="3333215" cy="3157783"/>
          </a:xfrm>
          <a:prstGeom prst="rect">
            <a:avLst/>
          </a:prstGeom>
        </p:spPr>
      </p:pic>
    </p:spTree>
    <p:extLst>
      <p:ext uri="{BB962C8B-B14F-4D97-AF65-F5344CB8AC3E}">
        <p14:creationId xmlns:p14="http://schemas.microsoft.com/office/powerpoint/2010/main" val="25917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109538" y="1012825"/>
            <a:ext cx="3452812" cy="3648075"/>
          </a:xfrm>
        </p:spPr>
      </p:pic>
      <p:pic>
        <p:nvPicPr>
          <p:cNvPr id="10244" name="Immagin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50" y="4729163"/>
            <a:ext cx="8982075"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CasellaDiTesto 2"/>
          <p:cNvSpPr txBox="1">
            <a:spLocks noChangeArrowheads="1"/>
          </p:cNvSpPr>
          <p:nvPr/>
        </p:nvSpPr>
        <p:spPr bwMode="auto">
          <a:xfrm>
            <a:off x="4297363" y="2043113"/>
            <a:ext cx="2540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800" b="1" dirty="0">
                <a:solidFill>
                  <a:srgbClr val="FF0000"/>
                </a:solidFill>
                <a:latin typeface="Calibri" pitchFamily="34" charset="0"/>
                <a:ea typeface="ＭＳ Ｐゴシック" pitchFamily="34" charset="-128"/>
              </a:rPr>
              <a:t>Open Time :</a:t>
            </a:r>
          </a:p>
          <a:p>
            <a:pPr eaLnBrk="1" hangingPunct="1">
              <a:spcBef>
                <a:spcPct val="0"/>
              </a:spcBef>
              <a:buFontTx/>
              <a:buNone/>
            </a:pPr>
            <a:endParaRPr lang="it-IT" altLang="it-IT" sz="2800" dirty="0">
              <a:latin typeface="Calibri" pitchFamily="34" charset="0"/>
              <a:ea typeface="ＭＳ Ｐゴシック" pitchFamily="34" charset="-128"/>
            </a:endParaRPr>
          </a:p>
          <a:p>
            <a:pPr eaLnBrk="1" hangingPunct="1">
              <a:spcBef>
                <a:spcPct val="0"/>
              </a:spcBef>
              <a:buFontTx/>
              <a:buNone/>
            </a:pPr>
            <a:r>
              <a:rPr lang="it-IT" altLang="it-IT" sz="2800" dirty="0">
                <a:latin typeface="Calibri" pitchFamily="34" charset="0"/>
                <a:ea typeface="ＭＳ Ｐゴシック" pitchFamily="34" charset="-128"/>
              </a:rPr>
              <a:t>14:00 to 17:00 </a:t>
            </a:r>
          </a:p>
        </p:txBody>
      </p:sp>
      <p:sp>
        <p:nvSpPr>
          <p:cNvPr id="9" name="CasellaDiTesto 8"/>
          <p:cNvSpPr txBox="1"/>
          <p:nvPr/>
        </p:nvSpPr>
        <p:spPr>
          <a:xfrm>
            <a:off x="1259632" y="56777"/>
            <a:ext cx="7200800" cy="523220"/>
          </a:xfrm>
          <a:prstGeom prst="rect">
            <a:avLst/>
          </a:prstGeom>
          <a:noFill/>
        </p:spPr>
        <p:txBody>
          <a:bodyPr wrap="square" rtlCol="0">
            <a:spAutoFit/>
          </a:bodyPr>
          <a:lstStyle/>
          <a:p>
            <a:pPr algn="ctr"/>
            <a:r>
              <a:rPr lang="it-IT" sz="2800" b="1" dirty="0">
                <a:solidFill>
                  <a:schemeClr val="tx2"/>
                </a:solidFill>
              </a:rPr>
              <a:t>Administration Office</a:t>
            </a:r>
          </a:p>
        </p:txBody>
      </p:sp>
      <p:pic>
        <p:nvPicPr>
          <p:cNvPr id="7" name="Immagine 6"/>
          <p:cNvPicPr>
            <a:picLocks noChangeAspect="1"/>
          </p:cNvPicPr>
          <p:nvPr/>
        </p:nvPicPr>
        <p:blipFill>
          <a:blip r:embed="rId4"/>
          <a:stretch>
            <a:fillRect/>
          </a:stretch>
        </p:blipFill>
        <p:spPr>
          <a:xfrm>
            <a:off x="130841" y="67694"/>
            <a:ext cx="619159" cy="742991"/>
          </a:xfrm>
          <a:prstGeom prst="rect">
            <a:avLst/>
          </a:prstGeom>
        </p:spPr>
      </p:pic>
    </p:spTree>
    <p:extLst>
      <p:ext uri="{BB962C8B-B14F-4D97-AF65-F5344CB8AC3E}">
        <p14:creationId xmlns:p14="http://schemas.microsoft.com/office/powerpoint/2010/main" val="64836365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66579" y="810685"/>
            <a:ext cx="8846580" cy="3970318"/>
          </a:xfrm>
          <a:prstGeom prst="rect">
            <a:avLst/>
          </a:prstGeom>
          <a:noFill/>
        </p:spPr>
        <p:txBody>
          <a:bodyPr wrap="square" rtlCol="0">
            <a:spAutoFit/>
          </a:bodyPr>
          <a:lstStyle/>
          <a:p>
            <a:pPr algn="just"/>
            <a:r>
              <a:rPr lang="it-IT" sz="2800" b="1" u="sng" dirty="0"/>
              <a:t>CILINDRI A DOPPIO EFFETTO</a:t>
            </a:r>
          </a:p>
          <a:p>
            <a:pPr algn="just"/>
            <a:r>
              <a:rPr lang="it-IT" sz="2800" dirty="0"/>
              <a:t>Questo tipo di attuatore sviluppa una forza sia in spinta che in trazione inviando pressione alternativamente ai due lati del pistone. La forza in spinta e quella in trazione sono di diverso valore come già detto. Le applicazioni sono di diverso tipo ed, in questo caso, il carico può essere vincolato allo stelo. Dimensionando l’apparecchio in maniera corretta è possibile movimentare il carico applicato controllando facilmente la velocità. </a:t>
            </a:r>
            <a:endParaRPr lang="it-IT" sz="400000" b="1"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ATTUATORI PNEUMATICI</a:t>
            </a:r>
          </a:p>
        </p:txBody>
      </p:sp>
      <p:pic>
        <p:nvPicPr>
          <p:cNvPr id="2" name="Immagine 1">
            <a:extLst>
              <a:ext uri="{FF2B5EF4-FFF2-40B4-BE49-F238E27FC236}">
                <a16:creationId xmlns:a16="http://schemas.microsoft.com/office/drawing/2014/main" id="{6CF7AA09-D2AE-47AA-8E80-39BED666E613}"/>
              </a:ext>
            </a:extLst>
          </p:cNvPr>
          <p:cNvPicPr>
            <a:picLocks noChangeAspect="1"/>
          </p:cNvPicPr>
          <p:nvPr/>
        </p:nvPicPr>
        <p:blipFill>
          <a:blip r:embed="rId4"/>
          <a:stretch>
            <a:fillRect/>
          </a:stretch>
        </p:blipFill>
        <p:spPr>
          <a:xfrm>
            <a:off x="2399240" y="4781003"/>
            <a:ext cx="4777568" cy="1945357"/>
          </a:xfrm>
          <a:prstGeom prst="rect">
            <a:avLst/>
          </a:prstGeom>
        </p:spPr>
      </p:pic>
    </p:spTree>
    <p:extLst>
      <p:ext uri="{BB962C8B-B14F-4D97-AF65-F5344CB8AC3E}">
        <p14:creationId xmlns:p14="http://schemas.microsoft.com/office/powerpoint/2010/main" val="12329676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66579" y="810685"/>
            <a:ext cx="5125501" cy="6124754"/>
          </a:xfrm>
          <a:prstGeom prst="rect">
            <a:avLst/>
          </a:prstGeom>
          <a:noFill/>
        </p:spPr>
        <p:txBody>
          <a:bodyPr wrap="square" rtlCol="0">
            <a:spAutoFit/>
          </a:bodyPr>
          <a:lstStyle/>
          <a:p>
            <a:pPr algn="just"/>
            <a:r>
              <a:rPr lang="it-IT" sz="2800" dirty="0"/>
              <a:t>Nei cilindri, in generale, il compito di fermare il carico viene affidato alle testate, che rappresentano il riscontro meccanico di fine corsa.</a:t>
            </a:r>
          </a:p>
          <a:p>
            <a:pPr algn="just"/>
            <a:r>
              <a:rPr lang="it-IT" sz="2800" dirty="0"/>
              <a:t>Nei cilindri di piccole dimensioni, oppure quando le velocità in gioco non sono elevate, si utilizzano rondelle elastiche montate ai lati del pistone. Le corse, nei cilindri a doppio effetto possono essere notevolmente lunghe sempre che siano compatibili con l’applicazione meccanica.</a:t>
            </a:r>
            <a:endParaRPr lang="it-IT" sz="400000" b="1"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ATTUATORI PNEUMATICI</a:t>
            </a:r>
          </a:p>
        </p:txBody>
      </p:sp>
      <p:pic>
        <p:nvPicPr>
          <p:cNvPr id="3" name="Immagine 2">
            <a:extLst>
              <a:ext uri="{FF2B5EF4-FFF2-40B4-BE49-F238E27FC236}">
                <a16:creationId xmlns:a16="http://schemas.microsoft.com/office/drawing/2014/main" id="{3FB17153-7242-44C6-A794-38B9E8DB5C8D}"/>
              </a:ext>
            </a:extLst>
          </p:cNvPr>
          <p:cNvPicPr>
            <a:picLocks noChangeAspect="1"/>
          </p:cNvPicPr>
          <p:nvPr/>
        </p:nvPicPr>
        <p:blipFill>
          <a:blip r:embed="rId4"/>
          <a:stretch>
            <a:fillRect/>
          </a:stretch>
        </p:blipFill>
        <p:spPr>
          <a:xfrm>
            <a:off x="5410653" y="2649670"/>
            <a:ext cx="3589216" cy="2446784"/>
          </a:xfrm>
          <a:prstGeom prst="rect">
            <a:avLst/>
          </a:prstGeom>
        </p:spPr>
      </p:pic>
    </p:spTree>
    <p:extLst>
      <p:ext uri="{BB962C8B-B14F-4D97-AF65-F5344CB8AC3E}">
        <p14:creationId xmlns:p14="http://schemas.microsoft.com/office/powerpoint/2010/main" val="27338748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ESERCITAZIONE</a:t>
            </a:r>
          </a:p>
        </p:txBody>
      </p:sp>
      <p:pic>
        <p:nvPicPr>
          <p:cNvPr id="1026" name="Picture 2" descr="Notebook Paper clipart - Book, Stationery, Notebook, transparen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5192" y="1916832"/>
            <a:ext cx="5865664" cy="4208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8734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30841" y="908720"/>
            <a:ext cx="8833647" cy="3785652"/>
          </a:xfrm>
          <a:prstGeom prst="rect">
            <a:avLst/>
          </a:prstGeom>
          <a:noFill/>
        </p:spPr>
        <p:txBody>
          <a:bodyPr wrap="square" rtlCol="0">
            <a:spAutoFit/>
          </a:bodyPr>
          <a:lstStyle/>
          <a:p>
            <a:pPr marL="342900" indent="-342900" algn="just">
              <a:buFont typeface="Arial" panose="020B0604020202020204" pitchFamily="34" charset="0"/>
              <a:buChar char="•"/>
            </a:pPr>
            <a:r>
              <a:rPr lang="en-US" sz="2400" b="1" u="sng" dirty="0">
                <a:solidFill>
                  <a:schemeClr val="tx2"/>
                </a:solidFill>
              </a:rPr>
              <a:t>ESERCIZIO 1</a:t>
            </a:r>
          </a:p>
          <a:p>
            <a:pPr marL="342900" indent="-342900" algn="just">
              <a:buFont typeface="Arial" panose="020B0604020202020204" pitchFamily="34" charset="0"/>
              <a:buChar char="•"/>
            </a:pPr>
            <a:endParaRPr lang="en-US" sz="2400" b="1" u="sng" dirty="0">
              <a:solidFill>
                <a:schemeClr val="tx2"/>
              </a:solidFill>
            </a:endParaRPr>
          </a:p>
          <a:p>
            <a:pPr algn="just"/>
            <a:r>
              <a:rPr lang="en-US" sz="2400" b="1" dirty="0"/>
              <a:t>COMANDO DI UN CILINDRO A SEMPLICE EFFETTO TRAMITE VALVOLA 3/2 MONOSTABILE.</a:t>
            </a:r>
          </a:p>
          <a:p>
            <a:pPr algn="just"/>
            <a:r>
              <a:rPr lang="en-US" sz="2400" b="1" dirty="0"/>
              <a:t>INSERIRE A MONTE DEL CIRCUITO L’EMERGENCY STOP E COLLEGARE DUE LED, UNO CHE SEGNALA IL FUNZIONAMENTO DEL PISTONE, L’ALTRO CHE SEGNALA L’ATTIVAZIONE DELL’EMERGENCY STOP.</a:t>
            </a:r>
          </a:p>
          <a:p>
            <a:pPr marL="342900" indent="-342900" algn="just">
              <a:buFont typeface="Arial" panose="020B0604020202020204" pitchFamily="34" charset="0"/>
              <a:buChar char="•"/>
            </a:pPr>
            <a:endParaRPr lang="en-US" sz="2400" b="1" dirty="0"/>
          </a:p>
          <a:p>
            <a:pPr marL="342900" indent="-342900" algn="just">
              <a:buFont typeface="Arial" panose="020B0604020202020204" pitchFamily="34" charset="0"/>
              <a:buChar char="•"/>
            </a:pPr>
            <a:endParaRPr lang="en-US" sz="2400" b="1" dirty="0"/>
          </a:p>
          <a:p>
            <a:pPr algn="just"/>
            <a:endParaRPr lang="en-US" sz="2400" b="1"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ESERCITAZIONE</a:t>
            </a:r>
          </a:p>
        </p:txBody>
      </p:sp>
      <p:pic>
        <p:nvPicPr>
          <p:cNvPr id="2" name="Picture 2" descr="Notebook Paper clipart - Book, Stationery, Notebook, transparent ...">
            <a:extLst>
              <a:ext uri="{FF2B5EF4-FFF2-40B4-BE49-F238E27FC236}">
                <a16:creationId xmlns:a16="http://schemas.microsoft.com/office/drawing/2014/main" id="{8A1B6D4C-8374-4656-83C3-AEC6EF5BD1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1508" y="3594620"/>
            <a:ext cx="4300984" cy="3085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0875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30841" y="908720"/>
            <a:ext cx="8833647" cy="3785652"/>
          </a:xfrm>
          <a:prstGeom prst="rect">
            <a:avLst/>
          </a:prstGeom>
          <a:noFill/>
        </p:spPr>
        <p:txBody>
          <a:bodyPr wrap="square" rtlCol="0">
            <a:spAutoFit/>
          </a:bodyPr>
          <a:lstStyle/>
          <a:p>
            <a:pPr marL="342900" indent="-342900" algn="just">
              <a:buFont typeface="Arial" panose="020B0604020202020204" pitchFamily="34" charset="0"/>
              <a:buChar char="•"/>
            </a:pPr>
            <a:r>
              <a:rPr lang="en-US" sz="2400" b="1" u="sng" dirty="0">
                <a:solidFill>
                  <a:schemeClr val="tx2"/>
                </a:solidFill>
              </a:rPr>
              <a:t>ESERCIZIO 2</a:t>
            </a:r>
          </a:p>
          <a:p>
            <a:pPr marL="342900" indent="-342900" algn="just">
              <a:buFont typeface="Arial" panose="020B0604020202020204" pitchFamily="34" charset="0"/>
              <a:buChar char="•"/>
            </a:pPr>
            <a:endParaRPr lang="en-US" sz="2400" b="1" u="sng" dirty="0">
              <a:solidFill>
                <a:schemeClr val="tx2"/>
              </a:solidFill>
            </a:endParaRPr>
          </a:p>
          <a:p>
            <a:pPr algn="just"/>
            <a:r>
              <a:rPr lang="en-US" sz="2400" b="1" dirty="0"/>
              <a:t>COMANDO DI UN CILINDRO A DOPPIO EFFETTO TRAMITE VALVOLA 5/2 BISTABILE.</a:t>
            </a:r>
          </a:p>
          <a:p>
            <a:pPr algn="just"/>
            <a:r>
              <a:rPr lang="en-US" sz="2400" b="1" dirty="0"/>
              <a:t>INSERIRE A MONTE DEL CIRCUITO L’EMERGENCY STOP E COLLEGARE DUE LED, UNO CHE SEGNALA IL FUNZIONAMENTO DEL PISTONE, L’ALTRO CHE SEGNALA L’ATTIVAZIONE DELL’EMERGENCY STOP.</a:t>
            </a:r>
          </a:p>
          <a:p>
            <a:pPr marL="342900" indent="-342900" algn="just">
              <a:buFont typeface="Arial" panose="020B0604020202020204" pitchFamily="34" charset="0"/>
              <a:buChar char="•"/>
            </a:pPr>
            <a:endParaRPr lang="en-US" sz="2400" b="1" dirty="0"/>
          </a:p>
          <a:p>
            <a:pPr marL="342900" indent="-342900" algn="just">
              <a:buFont typeface="Arial" panose="020B0604020202020204" pitchFamily="34" charset="0"/>
              <a:buChar char="•"/>
            </a:pPr>
            <a:endParaRPr lang="en-US" sz="2400" b="1" dirty="0"/>
          </a:p>
          <a:p>
            <a:pPr algn="just"/>
            <a:endParaRPr lang="en-US" sz="2400" b="1"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ESERCITAZIONE</a:t>
            </a:r>
          </a:p>
        </p:txBody>
      </p:sp>
      <p:pic>
        <p:nvPicPr>
          <p:cNvPr id="2" name="Picture 2" descr="Notebook Paper clipart - Book, Stationery, Notebook, transparent ...">
            <a:extLst>
              <a:ext uri="{FF2B5EF4-FFF2-40B4-BE49-F238E27FC236}">
                <a16:creationId xmlns:a16="http://schemas.microsoft.com/office/drawing/2014/main" id="{9D88880B-E18A-4514-A8B4-EEA51C4ECB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1508" y="3594620"/>
            <a:ext cx="4300984" cy="3085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4292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30841" y="908720"/>
            <a:ext cx="8833647" cy="4154984"/>
          </a:xfrm>
          <a:prstGeom prst="rect">
            <a:avLst/>
          </a:prstGeom>
          <a:noFill/>
        </p:spPr>
        <p:txBody>
          <a:bodyPr wrap="square" rtlCol="0">
            <a:spAutoFit/>
          </a:bodyPr>
          <a:lstStyle/>
          <a:p>
            <a:pPr marL="342900" indent="-342900" algn="just">
              <a:buFont typeface="Arial" panose="020B0604020202020204" pitchFamily="34" charset="0"/>
              <a:buChar char="•"/>
            </a:pPr>
            <a:r>
              <a:rPr lang="en-US" sz="2400" b="1" u="sng" dirty="0">
                <a:solidFill>
                  <a:schemeClr val="tx2"/>
                </a:solidFill>
              </a:rPr>
              <a:t>ESERCIZIO 3</a:t>
            </a:r>
          </a:p>
          <a:p>
            <a:pPr marL="342900" indent="-342900" algn="just">
              <a:buFont typeface="Arial" panose="020B0604020202020204" pitchFamily="34" charset="0"/>
              <a:buChar char="•"/>
            </a:pPr>
            <a:endParaRPr lang="en-US" sz="2400" b="1" u="sng" dirty="0">
              <a:solidFill>
                <a:schemeClr val="tx2"/>
              </a:solidFill>
            </a:endParaRPr>
          </a:p>
          <a:p>
            <a:pPr algn="just"/>
            <a:r>
              <a:rPr lang="en-US" sz="2400" b="1" dirty="0"/>
              <a:t>COMANDO DI 2 CILINDRI A DOPPIO EFFETTO ALTERNATO, TRAMITE 2 VALVOLE 5/2 BISTABILI. I CILINDRI DEVONO ESSERE AZIONATI MANUALMENTE TRAMITE PULSANTI.</a:t>
            </a:r>
          </a:p>
          <a:p>
            <a:pPr algn="just"/>
            <a:r>
              <a:rPr lang="en-US" sz="2400" b="1" dirty="0"/>
              <a:t>INSERIRE A MONTE DEL CIRCUITO L’EMERGENCY STOP E COLLEGARE 3 LED, DUE PILOTATI DAI FINECORSA DEI CILINDRI, L’ALTRO CHE SEGNALA L’ATTIVAZIONE DELL’EMERGENCY STOP.</a:t>
            </a:r>
          </a:p>
          <a:p>
            <a:pPr marL="342900" indent="-342900" algn="just">
              <a:buFont typeface="Arial" panose="020B0604020202020204" pitchFamily="34" charset="0"/>
              <a:buChar char="•"/>
            </a:pPr>
            <a:endParaRPr lang="en-US" sz="2400" b="1" dirty="0"/>
          </a:p>
          <a:p>
            <a:pPr marL="342900" indent="-342900" algn="just">
              <a:buFont typeface="Arial" panose="020B0604020202020204" pitchFamily="34" charset="0"/>
              <a:buChar char="•"/>
            </a:pPr>
            <a:endParaRPr lang="en-US" sz="2400" b="1" dirty="0"/>
          </a:p>
          <a:p>
            <a:pPr algn="just"/>
            <a:endParaRPr lang="en-US" sz="2400" b="1" dirty="0"/>
          </a:p>
        </p:txBody>
      </p:sp>
      <p:pic>
        <p:nvPicPr>
          <p:cNvPr id="8" name="Immagine 7"/>
          <p:cNvPicPr>
            <a:picLocks noChangeAspect="1"/>
          </p:cNvPicPr>
          <p:nvPr/>
        </p:nvPicPr>
        <p:blipFill>
          <a:blip r:embed="rId3"/>
          <a:stretch>
            <a:fillRect/>
          </a:stretch>
        </p:blipFill>
        <p:spPr>
          <a:xfrm>
            <a:off x="130841" y="67694"/>
            <a:ext cx="619159" cy="742991"/>
          </a:xfrm>
          <a:prstGeom prst="rect">
            <a:avLst/>
          </a:prstGeom>
        </p:spPr>
      </p:pic>
      <p:sp>
        <p:nvSpPr>
          <p:cNvPr id="9" name="CasellaDiTesto 8"/>
          <p:cNvSpPr txBox="1"/>
          <p:nvPr/>
        </p:nvSpPr>
        <p:spPr>
          <a:xfrm>
            <a:off x="1187624" y="177579"/>
            <a:ext cx="7200800" cy="523220"/>
          </a:xfrm>
          <a:prstGeom prst="rect">
            <a:avLst/>
          </a:prstGeom>
          <a:noFill/>
        </p:spPr>
        <p:txBody>
          <a:bodyPr wrap="square" rtlCol="0">
            <a:spAutoFit/>
          </a:bodyPr>
          <a:lstStyle/>
          <a:p>
            <a:pPr algn="ctr"/>
            <a:r>
              <a:rPr lang="it-IT" sz="2800" b="1" dirty="0">
                <a:solidFill>
                  <a:schemeClr val="tx2"/>
                </a:solidFill>
              </a:rPr>
              <a:t>ESERCITAZIONE</a:t>
            </a:r>
          </a:p>
        </p:txBody>
      </p:sp>
      <p:pic>
        <p:nvPicPr>
          <p:cNvPr id="2" name="Picture 2" descr="Notebook Paper clipart - Book, Stationery, Notebook, transparent ...">
            <a:extLst>
              <a:ext uri="{FF2B5EF4-FFF2-40B4-BE49-F238E27FC236}">
                <a16:creationId xmlns:a16="http://schemas.microsoft.com/office/drawing/2014/main" id="{9D88880B-E18A-4514-A8B4-EEA51C4ECB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1508" y="3772199"/>
            <a:ext cx="4300984" cy="3085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5283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it-IT" dirty="0"/>
          </a:p>
          <a:p>
            <a:endParaRPr lang="it-IT" dirty="0"/>
          </a:p>
        </p:txBody>
      </p:sp>
      <p:pic>
        <p:nvPicPr>
          <p:cNvPr id="1026" name="Picture 2" descr="Risultati immagini per verification">
            <a:hlinkClick r:id="rId2"/>
          </p:cNvPr>
          <p:cNvPicPr>
            <a:picLocks noChangeAspect="1" noChangeArrowheads="1"/>
          </p:cNvPicPr>
          <p:nvPr/>
        </p:nvPicPr>
        <p:blipFill>
          <a:blip r:embed="rId3" cstate="print"/>
          <a:srcRect/>
          <a:stretch>
            <a:fillRect/>
          </a:stretch>
        </p:blipFill>
        <p:spPr bwMode="auto">
          <a:xfrm>
            <a:off x="251520" y="1628800"/>
            <a:ext cx="8780282" cy="3672408"/>
          </a:xfrm>
          <a:prstGeom prst="rect">
            <a:avLst/>
          </a:prstGeom>
          <a:noFill/>
        </p:spPr>
      </p:pic>
      <p:pic>
        <p:nvPicPr>
          <p:cNvPr id="5" name="Immagine 4"/>
          <p:cNvPicPr>
            <a:picLocks noChangeAspect="1"/>
          </p:cNvPicPr>
          <p:nvPr/>
        </p:nvPicPr>
        <p:blipFill>
          <a:blip r:embed="rId4"/>
          <a:stretch>
            <a:fillRect/>
          </a:stretch>
        </p:blipFill>
        <p:spPr>
          <a:xfrm>
            <a:off x="130841" y="67694"/>
            <a:ext cx="619159" cy="742991"/>
          </a:xfrm>
          <a:prstGeom prst="rect">
            <a:avLst/>
          </a:prstGeom>
        </p:spPr>
      </p:pic>
    </p:spTree>
    <p:extLst>
      <p:ext uri="{BB962C8B-B14F-4D97-AF65-F5344CB8AC3E}">
        <p14:creationId xmlns:p14="http://schemas.microsoft.com/office/powerpoint/2010/main" val="24234620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a:blip r:embed="rId2"/>
          <a:stretch>
            <a:fillRect/>
          </a:stretch>
        </p:blipFill>
        <p:spPr>
          <a:xfrm>
            <a:off x="8055789" y="0"/>
            <a:ext cx="1112400" cy="515040"/>
          </a:xfrm>
          <a:prstGeom prst="rect">
            <a:avLst/>
          </a:prstGeom>
        </p:spPr>
      </p:pic>
      <p:sp>
        <p:nvSpPr>
          <p:cNvPr id="19" name="Rettangolo 18"/>
          <p:cNvSpPr/>
          <p:nvPr/>
        </p:nvSpPr>
        <p:spPr>
          <a:xfrm>
            <a:off x="0" y="6341644"/>
            <a:ext cx="9144000" cy="5040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rPr>
              <a:t>IMAT – Training Center &amp; </a:t>
            </a:r>
            <a:r>
              <a:rPr lang="it-IT" dirty="0" err="1">
                <a:solidFill>
                  <a:schemeClr val="bg1"/>
                </a:solidFill>
              </a:rPr>
              <a:t>Nautical</a:t>
            </a:r>
            <a:r>
              <a:rPr lang="it-IT" dirty="0">
                <a:solidFill>
                  <a:schemeClr val="bg1"/>
                </a:solidFill>
              </a:rPr>
              <a:t> College</a:t>
            </a:r>
          </a:p>
        </p:txBody>
      </p:sp>
      <p:pic>
        <p:nvPicPr>
          <p:cNvPr id="17" name="Immagine 16"/>
          <p:cNvPicPr>
            <a:picLocks noChangeAspect="1"/>
          </p:cNvPicPr>
          <p:nvPr/>
        </p:nvPicPr>
        <p:blipFill>
          <a:blip r:embed="rId3"/>
          <a:stretch>
            <a:fillRect/>
          </a:stretch>
        </p:blipFill>
        <p:spPr>
          <a:xfrm>
            <a:off x="-24339" y="6322232"/>
            <a:ext cx="1216688" cy="574540"/>
          </a:xfrm>
          <a:prstGeom prst="rect">
            <a:avLst/>
          </a:prstGeom>
        </p:spPr>
      </p:pic>
      <p:pic>
        <p:nvPicPr>
          <p:cNvPr id="16" name="Immagine 15"/>
          <p:cNvPicPr>
            <a:picLocks noChangeAspect="1"/>
          </p:cNvPicPr>
          <p:nvPr/>
        </p:nvPicPr>
        <p:blipFill>
          <a:blip r:embed="rId4"/>
          <a:stretch>
            <a:fillRect/>
          </a:stretch>
        </p:blipFill>
        <p:spPr>
          <a:xfrm>
            <a:off x="8278269" y="6322232"/>
            <a:ext cx="889920" cy="574540"/>
          </a:xfrm>
          <a:prstGeom prst="rect">
            <a:avLst/>
          </a:prstGeom>
        </p:spPr>
      </p:pic>
      <p:pic>
        <p:nvPicPr>
          <p:cNvPr id="8" name="Immagine 7"/>
          <p:cNvPicPr>
            <a:picLocks noChangeAspect="1"/>
          </p:cNvPicPr>
          <p:nvPr/>
        </p:nvPicPr>
        <p:blipFill>
          <a:blip r:embed="rId5"/>
          <a:stretch>
            <a:fillRect/>
          </a:stretch>
        </p:blipFill>
        <p:spPr>
          <a:xfrm>
            <a:off x="130841" y="67694"/>
            <a:ext cx="619159" cy="742991"/>
          </a:xfrm>
          <a:prstGeom prst="rect">
            <a:avLst/>
          </a:prstGeom>
        </p:spPr>
      </p:pic>
      <p:pic>
        <p:nvPicPr>
          <p:cNvPr id="9" name="Immagine 8"/>
          <p:cNvPicPr>
            <a:picLocks noChangeAspect="1"/>
          </p:cNvPicPr>
          <p:nvPr/>
        </p:nvPicPr>
        <p:blipFill>
          <a:blip r:embed="rId6"/>
          <a:stretch>
            <a:fillRect/>
          </a:stretch>
        </p:blipFill>
        <p:spPr>
          <a:xfrm>
            <a:off x="440420" y="2654042"/>
            <a:ext cx="8486775" cy="1933575"/>
          </a:xfrm>
          <a:prstGeom prst="rect">
            <a:avLst/>
          </a:prstGeom>
        </p:spPr>
      </p:pic>
      <p:sp>
        <p:nvSpPr>
          <p:cNvPr id="3" name="CasellaDiTesto 2"/>
          <p:cNvSpPr txBox="1"/>
          <p:nvPr/>
        </p:nvSpPr>
        <p:spPr>
          <a:xfrm>
            <a:off x="1619672" y="1288992"/>
            <a:ext cx="6912768" cy="769441"/>
          </a:xfrm>
          <a:prstGeom prst="rect">
            <a:avLst/>
          </a:prstGeom>
          <a:noFill/>
        </p:spPr>
        <p:txBody>
          <a:bodyPr wrap="square" rtlCol="0">
            <a:spAutoFit/>
          </a:bodyPr>
          <a:lstStyle/>
          <a:p>
            <a:r>
              <a:rPr lang="it-IT" sz="4400" b="1" u="sng" dirty="0">
                <a:solidFill>
                  <a:srgbClr val="00B0F0"/>
                </a:solidFill>
                <a:effectLst>
                  <a:outerShdw blurRad="38100" dist="38100" dir="2700000" algn="tl">
                    <a:srgbClr val="000000">
                      <a:alpha val="43137"/>
                    </a:srgbClr>
                  </a:outerShdw>
                </a:effectLst>
              </a:rPr>
              <a:t>GRAZIE PER L’ATTENZIONE</a:t>
            </a:r>
          </a:p>
        </p:txBody>
      </p:sp>
      <p:sp>
        <p:nvSpPr>
          <p:cNvPr id="11" name="Rectangle 1"/>
          <p:cNvSpPr>
            <a:spLocks noChangeArrowheads="1"/>
          </p:cNvSpPr>
          <p:nvPr/>
        </p:nvSpPr>
        <p:spPr bwMode="auto">
          <a:xfrm>
            <a:off x="1881638" y="5013176"/>
            <a:ext cx="6391782" cy="584727"/>
          </a:xfrm>
          <a:prstGeom prst="rect">
            <a:avLst/>
          </a:prstGeom>
          <a:noFill/>
          <a:ln w="9525">
            <a:noFill/>
            <a:miter lim="800000"/>
            <a:headEnd/>
            <a:tailEnd/>
          </a:ln>
          <a:effectLst/>
        </p:spPr>
        <p:txBody>
          <a:bodyPr vert="horz" wrap="square" lIns="215832" tIns="76176" rIns="91440" bIns="7617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269875" algn="l"/>
              </a:tabLst>
            </a:pPr>
            <a:r>
              <a:rPr lang="it-IT" sz="2800" b="1" u="sng" dirty="0" err="1">
                <a:solidFill>
                  <a:srgbClr val="00B0F0"/>
                </a:solidFill>
                <a:effectLst>
                  <a:outerShdw blurRad="38100" dist="38100" dir="2700000" algn="tl">
                    <a:srgbClr val="000000">
                      <a:alpha val="43137"/>
                    </a:srgbClr>
                  </a:outerShdw>
                </a:effectLst>
              </a:rPr>
              <a:t>Keep</a:t>
            </a:r>
            <a:r>
              <a:rPr lang="it-IT" sz="2800" b="1" u="sng" dirty="0">
                <a:solidFill>
                  <a:srgbClr val="00B0F0"/>
                </a:solidFill>
                <a:effectLst>
                  <a:outerShdw blurRad="38100" dist="38100" dir="2700000" algn="tl">
                    <a:srgbClr val="000000">
                      <a:alpha val="43137"/>
                    </a:srgbClr>
                  </a:outerShdw>
                </a:effectLst>
              </a:rPr>
              <a:t> in </a:t>
            </a:r>
            <a:r>
              <a:rPr lang="it-IT" sz="2800" b="1" u="sng" dirty="0" err="1">
                <a:solidFill>
                  <a:srgbClr val="00B0F0"/>
                </a:solidFill>
                <a:effectLst>
                  <a:outerShdw blurRad="38100" dist="38100" dir="2700000" algn="tl">
                    <a:srgbClr val="000000">
                      <a:alpha val="43137"/>
                    </a:srgbClr>
                  </a:outerShdw>
                </a:effectLst>
              </a:rPr>
              <a:t>mind</a:t>
            </a:r>
            <a:r>
              <a:rPr lang="it-IT" sz="2800" b="1" u="sng" dirty="0">
                <a:solidFill>
                  <a:srgbClr val="00B0F0"/>
                </a:solidFill>
                <a:effectLst>
                  <a:outerShdw blurRad="38100" dist="38100" dir="2700000" algn="tl">
                    <a:srgbClr val="000000">
                      <a:alpha val="43137"/>
                    </a:srgbClr>
                  </a:outerShdw>
                </a:effectLst>
              </a:rPr>
              <a:t>: </a:t>
            </a:r>
            <a:r>
              <a:rPr lang="it-IT" sz="2800" b="1" u="sng" dirty="0" err="1">
                <a:solidFill>
                  <a:srgbClr val="00B0F0"/>
                </a:solidFill>
                <a:effectLst>
                  <a:outerShdw blurRad="38100" dist="38100" dir="2700000" algn="tl">
                    <a:srgbClr val="000000">
                      <a:alpha val="43137"/>
                    </a:srgbClr>
                  </a:outerShdw>
                </a:effectLst>
              </a:rPr>
              <a:t>failure</a:t>
            </a:r>
            <a:r>
              <a:rPr lang="it-IT" sz="2800" b="1" u="sng" dirty="0">
                <a:solidFill>
                  <a:srgbClr val="00B0F0"/>
                </a:solidFill>
                <a:effectLst>
                  <a:outerShdw blurRad="38100" dist="38100" dir="2700000" algn="tl">
                    <a:srgbClr val="000000">
                      <a:alpha val="43137"/>
                    </a:srgbClr>
                  </a:outerShdw>
                </a:effectLst>
              </a:rPr>
              <a:t> </a:t>
            </a:r>
            <a:r>
              <a:rPr lang="it-IT" sz="2800" b="1" u="sng" dirty="0" err="1">
                <a:solidFill>
                  <a:srgbClr val="00B0F0"/>
                </a:solidFill>
                <a:effectLst>
                  <a:outerShdw blurRad="38100" dist="38100" dir="2700000" algn="tl">
                    <a:srgbClr val="000000">
                      <a:alpha val="43137"/>
                    </a:srgbClr>
                  </a:outerShdw>
                </a:effectLst>
              </a:rPr>
              <a:t>is</a:t>
            </a:r>
            <a:r>
              <a:rPr lang="it-IT" sz="2800" b="1" u="sng" dirty="0">
                <a:solidFill>
                  <a:srgbClr val="00B0F0"/>
                </a:solidFill>
                <a:effectLst>
                  <a:outerShdw blurRad="38100" dist="38100" dir="2700000" algn="tl">
                    <a:srgbClr val="000000">
                      <a:alpha val="43137"/>
                    </a:srgbClr>
                  </a:outerShdw>
                </a:effectLst>
              </a:rPr>
              <a:t> </a:t>
            </a:r>
            <a:r>
              <a:rPr lang="it-IT" sz="2800" b="1" u="sng" dirty="0" err="1">
                <a:solidFill>
                  <a:srgbClr val="00B0F0"/>
                </a:solidFill>
                <a:effectLst>
                  <a:outerShdw blurRad="38100" dist="38100" dir="2700000" algn="tl">
                    <a:srgbClr val="000000">
                      <a:alpha val="43137"/>
                    </a:srgbClr>
                  </a:outerShdw>
                </a:effectLst>
              </a:rPr>
              <a:t>not</a:t>
            </a:r>
            <a:r>
              <a:rPr lang="it-IT" sz="2800" b="1" u="sng" dirty="0">
                <a:solidFill>
                  <a:srgbClr val="00B0F0"/>
                </a:solidFill>
                <a:effectLst>
                  <a:outerShdw blurRad="38100" dist="38100" dir="2700000" algn="tl">
                    <a:srgbClr val="000000">
                      <a:alpha val="43137"/>
                    </a:srgbClr>
                  </a:outerShdw>
                </a:effectLst>
              </a:rPr>
              <a:t> an option </a:t>
            </a:r>
          </a:p>
        </p:txBody>
      </p:sp>
    </p:spTree>
    <p:extLst>
      <p:ext uri="{BB962C8B-B14F-4D97-AF65-F5344CB8AC3E}">
        <p14:creationId xmlns:p14="http://schemas.microsoft.com/office/powerpoint/2010/main" val="757866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341313" y="2101850"/>
            <a:ext cx="2947987" cy="3430588"/>
          </a:xfrm>
        </p:spPr>
      </p:pic>
      <p:pic>
        <p:nvPicPr>
          <p:cNvPr id="7174" name="Immagin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7138" y="1290638"/>
            <a:ext cx="5276850" cy="546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9"/>
          <p:cNvSpPr txBox="1"/>
          <p:nvPr/>
        </p:nvSpPr>
        <p:spPr>
          <a:xfrm>
            <a:off x="1259632" y="56777"/>
            <a:ext cx="7200800" cy="523220"/>
          </a:xfrm>
          <a:prstGeom prst="rect">
            <a:avLst/>
          </a:prstGeom>
          <a:noFill/>
        </p:spPr>
        <p:txBody>
          <a:bodyPr wrap="square" rtlCol="0">
            <a:spAutoFit/>
          </a:bodyPr>
          <a:lstStyle/>
          <a:p>
            <a:pPr algn="ctr"/>
            <a:r>
              <a:rPr lang="it-IT" sz="2800" b="1" dirty="0">
                <a:solidFill>
                  <a:schemeClr val="tx2"/>
                </a:solidFill>
              </a:rPr>
              <a:t>Bridge Simulator</a:t>
            </a:r>
          </a:p>
        </p:txBody>
      </p:sp>
      <p:pic>
        <p:nvPicPr>
          <p:cNvPr id="6" name="Immagine 5"/>
          <p:cNvPicPr>
            <a:picLocks noChangeAspect="1"/>
          </p:cNvPicPr>
          <p:nvPr/>
        </p:nvPicPr>
        <p:blipFill>
          <a:blip r:embed="rId4"/>
          <a:stretch>
            <a:fillRect/>
          </a:stretch>
        </p:blipFill>
        <p:spPr>
          <a:xfrm>
            <a:off x="130841" y="67694"/>
            <a:ext cx="619159" cy="742991"/>
          </a:xfrm>
          <a:prstGeom prst="rect">
            <a:avLst/>
          </a:prstGeom>
        </p:spPr>
      </p:pic>
    </p:spTree>
    <p:extLst>
      <p:ext uri="{BB962C8B-B14F-4D97-AF65-F5344CB8AC3E}">
        <p14:creationId xmlns:p14="http://schemas.microsoft.com/office/powerpoint/2010/main" val="76331102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5472113" y="2989263"/>
            <a:ext cx="3440112" cy="3621087"/>
          </a:xfrm>
        </p:spPr>
      </p:pic>
      <p:pic>
        <p:nvPicPr>
          <p:cNvPr id="8196" name="Immagin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 y="1201738"/>
            <a:ext cx="4948238"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9"/>
          <p:cNvSpPr txBox="1"/>
          <p:nvPr/>
        </p:nvSpPr>
        <p:spPr>
          <a:xfrm>
            <a:off x="1259632" y="56777"/>
            <a:ext cx="7200800" cy="523220"/>
          </a:xfrm>
          <a:prstGeom prst="rect">
            <a:avLst/>
          </a:prstGeom>
          <a:noFill/>
        </p:spPr>
        <p:txBody>
          <a:bodyPr wrap="square" rtlCol="0">
            <a:spAutoFit/>
          </a:bodyPr>
          <a:lstStyle/>
          <a:p>
            <a:pPr algn="ctr"/>
            <a:r>
              <a:rPr lang="it-IT" sz="2800" b="1" dirty="0">
                <a:solidFill>
                  <a:schemeClr val="tx2"/>
                </a:solidFill>
              </a:rPr>
              <a:t>Engine Room Simulator</a:t>
            </a:r>
          </a:p>
        </p:txBody>
      </p:sp>
      <p:pic>
        <p:nvPicPr>
          <p:cNvPr id="6" name="Immagine 5"/>
          <p:cNvPicPr>
            <a:picLocks noChangeAspect="1"/>
          </p:cNvPicPr>
          <p:nvPr/>
        </p:nvPicPr>
        <p:blipFill>
          <a:blip r:embed="rId4"/>
          <a:stretch>
            <a:fillRect/>
          </a:stretch>
        </p:blipFill>
        <p:spPr>
          <a:xfrm>
            <a:off x="130841" y="67694"/>
            <a:ext cx="619159" cy="742991"/>
          </a:xfrm>
          <a:prstGeom prst="rect">
            <a:avLst/>
          </a:prstGeom>
        </p:spPr>
      </p:pic>
    </p:spTree>
    <p:extLst>
      <p:ext uri="{BB962C8B-B14F-4D97-AF65-F5344CB8AC3E}">
        <p14:creationId xmlns:p14="http://schemas.microsoft.com/office/powerpoint/2010/main" val="188257820"/>
      </p:ext>
    </p:extLst>
  </p:cSld>
  <p:clrMapOvr>
    <a:masterClrMapping/>
  </p:clrMapOvr>
  <p:transition/>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13349</TotalTime>
  <Words>4424</Words>
  <Application>Microsoft Office PowerPoint</Application>
  <PresentationFormat>Presentazione su schermo (4:3)</PresentationFormat>
  <Paragraphs>355</Paragraphs>
  <Slides>77</Slides>
  <Notes>64</Notes>
  <HiddenSlides>0</HiddenSlides>
  <MMClips>5</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77</vt:i4>
      </vt:variant>
    </vt:vector>
  </HeadingPairs>
  <TitlesOfParts>
    <vt:vector size="83" baseType="lpstr">
      <vt:lpstr>Arial</vt:lpstr>
      <vt:lpstr>Arial Narrow</vt:lpstr>
      <vt:lpstr>Calibri</vt:lpstr>
      <vt:lpstr>Castellar</vt:lpstr>
      <vt:lpstr>Times New Roman</vt:lpstr>
      <vt:lpstr>Tema di Office</vt:lpstr>
      <vt:lpstr>Welcome Willkommen Bienvenue Bienvenida ترحيب Benvenuto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Lucio Rossi</dc:creator>
  <cp:lastModifiedBy>Stefano Trivellini</cp:lastModifiedBy>
  <cp:revision>809</cp:revision>
  <dcterms:created xsi:type="dcterms:W3CDTF">2017-12-19T18:44:26Z</dcterms:created>
  <dcterms:modified xsi:type="dcterms:W3CDTF">2020-09-10T14:09:48Z</dcterms:modified>
</cp:coreProperties>
</file>