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7"/>
  </p:notesMasterIdLst>
  <p:sldIdLst>
    <p:sldId id="357" r:id="rId2"/>
    <p:sldId id="555" r:id="rId3"/>
    <p:sldId id="554" r:id="rId4"/>
    <p:sldId id="359" r:id="rId5"/>
    <p:sldId id="360" r:id="rId6"/>
    <p:sldId id="361" r:id="rId7"/>
    <p:sldId id="556" r:id="rId8"/>
    <p:sldId id="362" r:id="rId9"/>
    <p:sldId id="363" r:id="rId10"/>
    <p:sldId id="364" r:id="rId11"/>
    <p:sldId id="489" r:id="rId12"/>
    <p:sldId id="734" r:id="rId13"/>
    <p:sldId id="735" r:id="rId14"/>
    <p:sldId id="670" r:id="rId15"/>
    <p:sldId id="671" r:id="rId16"/>
    <p:sldId id="672" r:id="rId17"/>
    <p:sldId id="677" r:id="rId18"/>
    <p:sldId id="678" r:id="rId19"/>
    <p:sldId id="679" r:id="rId20"/>
    <p:sldId id="680" r:id="rId21"/>
    <p:sldId id="673" r:id="rId22"/>
    <p:sldId id="675" r:id="rId23"/>
    <p:sldId id="676" r:id="rId24"/>
    <p:sldId id="681" r:id="rId25"/>
    <p:sldId id="682" r:id="rId26"/>
    <p:sldId id="684" r:id="rId27"/>
    <p:sldId id="683" r:id="rId28"/>
    <p:sldId id="551" r:id="rId29"/>
    <p:sldId id="559" r:id="rId30"/>
    <p:sldId id="552" r:id="rId31"/>
    <p:sldId id="560" r:id="rId32"/>
    <p:sldId id="561" r:id="rId33"/>
    <p:sldId id="563" r:id="rId34"/>
    <p:sldId id="564" r:id="rId35"/>
    <p:sldId id="565" r:id="rId36"/>
    <p:sldId id="567" r:id="rId37"/>
    <p:sldId id="566" r:id="rId38"/>
    <p:sldId id="568" r:id="rId39"/>
    <p:sldId id="569" r:id="rId40"/>
    <p:sldId id="570" r:id="rId41"/>
    <p:sldId id="571" r:id="rId42"/>
    <p:sldId id="572" r:id="rId43"/>
    <p:sldId id="573" r:id="rId44"/>
    <p:sldId id="574" r:id="rId45"/>
    <p:sldId id="575" r:id="rId46"/>
    <p:sldId id="577" r:id="rId47"/>
    <p:sldId id="576" r:id="rId48"/>
    <p:sldId id="578" r:id="rId49"/>
    <p:sldId id="579" r:id="rId50"/>
    <p:sldId id="580" r:id="rId51"/>
    <p:sldId id="581" r:id="rId52"/>
    <p:sldId id="582" r:id="rId53"/>
    <p:sldId id="583" r:id="rId54"/>
    <p:sldId id="584" r:id="rId55"/>
    <p:sldId id="585" r:id="rId56"/>
    <p:sldId id="586" r:id="rId57"/>
    <p:sldId id="588" r:id="rId58"/>
    <p:sldId id="589" r:id="rId59"/>
    <p:sldId id="590" r:id="rId60"/>
    <p:sldId id="591" r:id="rId61"/>
    <p:sldId id="599" r:id="rId62"/>
    <p:sldId id="600" r:id="rId63"/>
    <p:sldId id="592" r:id="rId64"/>
    <p:sldId id="611" r:id="rId65"/>
    <p:sldId id="612" r:id="rId66"/>
    <p:sldId id="593" r:id="rId67"/>
    <p:sldId id="594" r:id="rId68"/>
    <p:sldId id="597" r:id="rId69"/>
    <p:sldId id="613" r:id="rId70"/>
    <p:sldId id="601" r:id="rId71"/>
    <p:sldId id="602" r:id="rId72"/>
    <p:sldId id="603" r:id="rId73"/>
    <p:sldId id="604" r:id="rId74"/>
    <p:sldId id="605" r:id="rId75"/>
    <p:sldId id="606" r:id="rId76"/>
    <p:sldId id="607" r:id="rId77"/>
    <p:sldId id="608" r:id="rId78"/>
    <p:sldId id="609" r:id="rId79"/>
    <p:sldId id="610" r:id="rId80"/>
    <p:sldId id="614" r:id="rId81"/>
    <p:sldId id="615" r:id="rId82"/>
    <p:sldId id="616" r:id="rId83"/>
    <p:sldId id="617" r:id="rId84"/>
    <p:sldId id="618" r:id="rId85"/>
    <p:sldId id="619" r:id="rId86"/>
    <p:sldId id="620" r:id="rId87"/>
    <p:sldId id="621" r:id="rId88"/>
    <p:sldId id="622" r:id="rId89"/>
    <p:sldId id="623" r:id="rId90"/>
    <p:sldId id="625" r:id="rId91"/>
    <p:sldId id="626" r:id="rId92"/>
    <p:sldId id="624" r:id="rId93"/>
    <p:sldId id="627" r:id="rId94"/>
    <p:sldId id="628" r:id="rId95"/>
    <p:sldId id="629" r:id="rId96"/>
    <p:sldId id="630" r:id="rId97"/>
    <p:sldId id="631" r:id="rId98"/>
    <p:sldId id="632" r:id="rId99"/>
    <p:sldId id="633" r:id="rId100"/>
    <p:sldId id="634" r:id="rId101"/>
    <p:sldId id="635" r:id="rId102"/>
    <p:sldId id="636" r:id="rId103"/>
    <p:sldId id="637" r:id="rId104"/>
    <p:sldId id="638" r:id="rId105"/>
    <p:sldId id="639" r:id="rId106"/>
    <p:sldId id="640" r:id="rId107"/>
    <p:sldId id="641" r:id="rId108"/>
    <p:sldId id="642" r:id="rId109"/>
    <p:sldId id="643" r:id="rId110"/>
    <p:sldId id="644" r:id="rId111"/>
    <p:sldId id="645" r:id="rId112"/>
    <p:sldId id="647" r:id="rId113"/>
    <p:sldId id="648" r:id="rId114"/>
    <p:sldId id="649" r:id="rId115"/>
    <p:sldId id="650" r:id="rId116"/>
    <p:sldId id="651" r:id="rId117"/>
    <p:sldId id="652" r:id="rId118"/>
    <p:sldId id="653" r:id="rId119"/>
    <p:sldId id="654" r:id="rId120"/>
    <p:sldId id="655" r:id="rId121"/>
    <p:sldId id="656" r:id="rId122"/>
    <p:sldId id="657" r:id="rId123"/>
    <p:sldId id="658" r:id="rId124"/>
    <p:sldId id="659" r:id="rId125"/>
    <p:sldId id="660" r:id="rId126"/>
    <p:sldId id="661" r:id="rId127"/>
    <p:sldId id="662" r:id="rId128"/>
    <p:sldId id="663" r:id="rId129"/>
    <p:sldId id="664" r:id="rId130"/>
    <p:sldId id="665" r:id="rId131"/>
    <p:sldId id="666" r:id="rId132"/>
    <p:sldId id="667" r:id="rId133"/>
    <p:sldId id="668" r:id="rId134"/>
    <p:sldId id="669" r:id="rId135"/>
    <p:sldId id="685" r:id="rId136"/>
    <p:sldId id="686" r:id="rId137"/>
    <p:sldId id="687" r:id="rId138"/>
    <p:sldId id="688" r:id="rId139"/>
    <p:sldId id="689" r:id="rId140"/>
    <p:sldId id="690" r:id="rId141"/>
    <p:sldId id="691" r:id="rId142"/>
    <p:sldId id="692" r:id="rId143"/>
    <p:sldId id="693" r:id="rId144"/>
    <p:sldId id="694" r:id="rId145"/>
    <p:sldId id="695" r:id="rId146"/>
    <p:sldId id="696" r:id="rId147"/>
    <p:sldId id="697" r:id="rId148"/>
    <p:sldId id="698" r:id="rId149"/>
    <p:sldId id="699" r:id="rId150"/>
    <p:sldId id="700" r:id="rId151"/>
    <p:sldId id="701" r:id="rId152"/>
    <p:sldId id="702" r:id="rId153"/>
    <p:sldId id="703" r:id="rId154"/>
    <p:sldId id="704" r:id="rId155"/>
    <p:sldId id="705" r:id="rId156"/>
    <p:sldId id="706" r:id="rId157"/>
    <p:sldId id="707" r:id="rId158"/>
    <p:sldId id="708" r:id="rId159"/>
    <p:sldId id="709" r:id="rId160"/>
    <p:sldId id="710" r:id="rId161"/>
    <p:sldId id="711" r:id="rId162"/>
    <p:sldId id="712" r:id="rId163"/>
    <p:sldId id="713" r:id="rId164"/>
    <p:sldId id="714" r:id="rId165"/>
    <p:sldId id="715" r:id="rId166"/>
    <p:sldId id="716" r:id="rId167"/>
    <p:sldId id="717" r:id="rId168"/>
    <p:sldId id="718" r:id="rId169"/>
    <p:sldId id="719" r:id="rId170"/>
    <p:sldId id="720" r:id="rId171"/>
    <p:sldId id="721" r:id="rId172"/>
    <p:sldId id="722" r:id="rId173"/>
    <p:sldId id="723" r:id="rId174"/>
    <p:sldId id="724" r:id="rId175"/>
    <p:sldId id="725" r:id="rId176"/>
    <p:sldId id="726" r:id="rId177"/>
    <p:sldId id="727" r:id="rId178"/>
    <p:sldId id="728" r:id="rId179"/>
    <p:sldId id="729" r:id="rId180"/>
    <p:sldId id="730" r:id="rId181"/>
    <p:sldId id="731" r:id="rId182"/>
    <p:sldId id="732" r:id="rId183"/>
    <p:sldId id="733" r:id="rId184"/>
    <p:sldId id="548" r:id="rId185"/>
    <p:sldId id="558" r:id="rId18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138" autoAdjust="0"/>
  </p:normalViewPr>
  <p:slideViewPr>
    <p:cSldViewPr>
      <p:cViewPr varScale="1">
        <p:scale>
          <a:sx n="93" d="100"/>
          <a:sy n="93" d="100"/>
        </p:scale>
        <p:origin x="1162"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15CEF-82B4-481F-8E21-3A97246BFB7F}" type="datetimeFigureOut">
              <a:rPr lang="it-IT" smtClean="0"/>
              <a:pPr/>
              <a:t>25/07/2019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F91A68-5050-486E-8B7C-48F6AF9F8C9F}" type="slidenum">
              <a:rPr lang="it-IT" smtClean="0"/>
              <a:pPr/>
              <a:t>‹N›</a:t>
            </a:fld>
            <a:endParaRPr lang="it-IT"/>
          </a:p>
        </p:txBody>
      </p:sp>
    </p:spTree>
    <p:extLst>
      <p:ext uri="{BB962C8B-B14F-4D97-AF65-F5344CB8AC3E}">
        <p14:creationId xmlns:p14="http://schemas.microsoft.com/office/powerpoint/2010/main" val="17592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a:t>
            </a:fld>
            <a:endParaRPr lang="it-IT"/>
          </a:p>
        </p:txBody>
      </p:sp>
    </p:spTree>
    <p:extLst>
      <p:ext uri="{BB962C8B-B14F-4D97-AF65-F5344CB8AC3E}">
        <p14:creationId xmlns:p14="http://schemas.microsoft.com/office/powerpoint/2010/main" val="84074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35</a:t>
            </a:fld>
            <a:endParaRPr lang="it-IT"/>
          </a:p>
        </p:txBody>
      </p:sp>
    </p:spTree>
    <p:extLst>
      <p:ext uri="{BB962C8B-B14F-4D97-AF65-F5344CB8AC3E}">
        <p14:creationId xmlns:p14="http://schemas.microsoft.com/office/powerpoint/2010/main" val="6735494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125</a:t>
            </a:fld>
            <a:endParaRPr lang="it-IT"/>
          </a:p>
        </p:txBody>
      </p:sp>
    </p:spTree>
    <p:extLst>
      <p:ext uri="{BB962C8B-B14F-4D97-AF65-F5344CB8AC3E}">
        <p14:creationId xmlns:p14="http://schemas.microsoft.com/office/powerpoint/2010/main" val="37403149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126</a:t>
            </a:fld>
            <a:endParaRPr lang="it-IT"/>
          </a:p>
        </p:txBody>
      </p:sp>
    </p:spTree>
    <p:extLst>
      <p:ext uri="{BB962C8B-B14F-4D97-AF65-F5344CB8AC3E}">
        <p14:creationId xmlns:p14="http://schemas.microsoft.com/office/powerpoint/2010/main" val="27833762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127</a:t>
            </a:fld>
            <a:endParaRPr lang="it-IT"/>
          </a:p>
        </p:txBody>
      </p:sp>
    </p:spTree>
    <p:extLst>
      <p:ext uri="{BB962C8B-B14F-4D97-AF65-F5344CB8AC3E}">
        <p14:creationId xmlns:p14="http://schemas.microsoft.com/office/powerpoint/2010/main" val="10310138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128</a:t>
            </a:fld>
            <a:endParaRPr lang="it-IT"/>
          </a:p>
        </p:txBody>
      </p:sp>
    </p:spTree>
    <p:extLst>
      <p:ext uri="{BB962C8B-B14F-4D97-AF65-F5344CB8AC3E}">
        <p14:creationId xmlns:p14="http://schemas.microsoft.com/office/powerpoint/2010/main" val="13066943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129</a:t>
            </a:fld>
            <a:endParaRPr lang="it-IT"/>
          </a:p>
        </p:txBody>
      </p:sp>
    </p:spTree>
    <p:extLst>
      <p:ext uri="{BB962C8B-B14F-4D97-AF65-F5344CB8AC3E}">
        <p14:creationId xmlns:p14="http://schemas.microsoft.com/office/powerpoint/2010/main" val="31331158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130</a:t>
            </a:fld>
            <a:endParaRPr lang="it-IT"/>
          </a:p>
        </p:txBody>
      </p:sp>
    </p:spTree>
    <p:extLst>
      <p:ext uri="{BB962C8B-B14F-4D97-AF65-F5344CB8AC3E}">
        <p14:creationId xmlns:p14="http://schemas.microsoft.com/office/powerpoint/2010/main" val="7186016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131</a:t>
            </a:fld>
            <a:endParaRPr lang="it-IT"/>
          </a:p>
        </p:txBody>
      </p:sp>
    </p:spTree>
    <p:extLst>
      <p:ext uri="{BB962C8B-B14F-4D97-AF65-F5344CB8AC3E}">
        <p14:creationId xmlns:p14="http://schemas.microsoft.com/office/powerpoint/2010/main" val="32107367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132</a:t>
            </a:fld>
            <a:endParaRPr lang="it-IT"/>
          </a:p>
        </p:txBody>
      </p:sp>
    </p:spTree>
    <p:extLst>
      <p:ext uri="{BB962C8B-B14F-4D97-AF65-F5344CB8AC3E}">
        <p14:creationId xmlns:p14="http://schemas.microsoft.com/office/powerpoint/2010/main" val="29293094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133</a:t>
            </a:fld>
            <a:endParaRPr lang="it-IT"/>
          </a:p>
        </p:txBody>
      </p:sp>
    </p:spTree>
    <p:extLst>
      <p:ext uri="{BB962C8B-B14F-4D97-AF65-F5344CB8AC3E}">
        <p14:creationId xmlns:p14="http://schemas.microsoft.com/office/powerpoint/2010/main" val="2837647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134</a:t>
            </a:fld>
            <a:endParaRPr lang="it-IT"/>
          </a:p>
        </p:txBody>
      </p:sp>
    </p:spTree>
    <p:extLst>
      <p:ext uri="{BB962C8B-B14F-4D97-AF65-F5344CB8AC3E}">
        <p14:creationId xmlns:p14="http://schemas.microsoft.com/office/powerpoint/2010/main" val="2046015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36</a:t>
            </a:fld>
            <a:endParaRPr lang="it-IT"/>
          </a:p>
        </p:txBody>
      </p:sp>
    </p:spTree>
    <p:extLst>
      <p:ext uri="{BB962C8B-B14F-4D97-AF65-F5344CB8AC3E}">
        <p14:creationId xmlns:p14="http://schemas.microsoft.com/office/powerpoint/2010/main" val="41160796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5712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5849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9463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4264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3927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1147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2333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3225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9961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4607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37</a:t>
            </a:fld>
            <a:endParaRPr lang="it-IT"/>
          </a:p>
        </p:txBody>
      </p:sp>
    </p:spTree>
    <p:extLst>
      <p:ext uri="{BB962C8B-B14F-4D97-AF65-F5344CB8AC3E}">
        <p14:creationId xmlns:p14="http://schemas.microsoft.com/office/powerpoint/2010/main" val="22335071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45042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077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7794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9531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34443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5505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1413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8181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3700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63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38</a:t>
            </a:fld>
            <a:endParaRPr lang="it-IT"/>
          </a:p>
        </p:txBody>
      </p:sp>
    </p:spTree>
    <p:extLst>
      <p:ext uri="{BB962C8B-B14F-4D97-AF65-F5344CB8AC3E}">
        <p14:creationId xmlns:p14="http://schemas.microsoft.com/office/powerpoint/2010/main" val="303300034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8444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1719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18520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22529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9186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747130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8708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7847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33441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691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39</a:t>
            </a:fld>
            <a:endParaRPr lang="it-IT"/>
          </a:p>
        </p:txBody>
      </p:sp>
    </p:spTree>
    <p:extLst>
      <p:ext uri="{BB962C8B-B14F-4D97-AF65-F5344CB8AC3E}">
        <p14:creationId xmlns:p14="http://schemas.microsoft.com/office/powerpoint/2010/main" val="171069349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74519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263044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0927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26058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962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0990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9868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9400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1542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384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40</a:t>
            </a:fld>
            <a:endParaRPr lang="it-IT"/>
          </a:p>
        </p:txBody>
      </p:sp>
    </p:spTree>
    <p:extLst>
      <p:ext uri="{BB962C8B-B14F-4D97-AF65-F5344CB8AC3E}">
        <p14:creationId xmlns:p14="http://schemas.microsoft.com/office/powerpoint/2010/main" val="31011297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9431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845873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246595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31103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925154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71488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72478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40029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70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41</a:t>
            </a:fld>
            <a:endParaRPr lang="it-IT"/>
          </a:p>
        </p:txBody>
      </p:sp>
    </p:spTree>
    <p:extLst>
      <p:ext uri="{BB962C8B-B14F-4D97-AF65-F5344CB8AC3E}">
        <p14:creationId xmlns:p14="http://schemas.microsoft.com/office/powerpoint/2010/main" val="138767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42</a:t>
            </a:fld>
            <a:endParaRPr lang="it-IT"/>
          </a:p>
        </p:txBody>
      </p:sp>
    </p:spTree>
    <p:extLst>
      <p:ext uri="{BB962C8B-B14F-4D97-AF65-F5344CB8AC3E}">
        <p14:creationId xmlns:p14="http://schemas.microsoft.com/office/powerpoint/2010/main" val="1246445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43</a:t>
            </a:fld>
            <a:endParaRPr lang="it-IT"/>
          </a:p>
        </p:txBody>
      </p:sp>
    </p:spTree>
    <p:extLst>
      <p:ext uri="{BB962C8B-B14F-4D97-AF65-F5344CB8AC3E}">
        <p14:creationId xmlns:p14="http://schemas.microsoft.com/office/powerpoint/2010/main" val="647881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44</a:t>
            </a:fld>
            <a:endParaRPr lang="it-IT"/>
          </a:p>
        </p:txBody>
      </p:sp>
    </p:spTree>
    <p:extLst>
      <p:ext uri="{BB962C8B-B14F-4D97-AF65-F5344CB8AC3E}">
        <p14:creationId xmlns:p14="http://schemas.microsoft.com/office/powerpoint/2010/main" val="35826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STCW Code (2010) Section A-VIII/2, Parts 2, 3 &amp; 4 and further emphasizes</a:t>
            </a:r>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a:t>
            </a:fld>
            <a:endParaRPr lang="it-IT"/>
          </a:p>
        </p:txBody>
      </p:sp>
    </p:spTree>
    <p:extLst>
      <p:ext uri="{BB962C8B-B14F-4D97-AF65-F5344CB8AC3E}">
        <p14:creationId xmlns:p14="http://schemas.microsoft.com/office/powerpoint/2010/main" val="2777412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45</a:t>
            </a:fld>
            <a:endParaRPr lang="it-IT"/>
          </a:p>
        </p:txBody>
      </p:sp>
    </p:spTree>
    <p:extLst>
      <p:ext uri="{BB962C8B-B14F-4D97-AF65-F5344CB8AC3E}">
        <p14:creationId xmlns:p14="http://schemas.microsoft.com/office/powerpoint/2010/main" val="298426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46</a:t>
            </a:fld>
            <a:endParaRPr lang="it-IT"/>
          </a:p>
        </p:txBody>
      </p:sp>
    </p:spTree>
    <p:extLst>
      <p:ext uri="{BB962C8B-B14F-4D97-AF65-F5344CB8AC3E}">
        <p14:creationId xmlns:p14="http://schemas.microsoft.com/office/powerpoint/2010/main" val="35523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47</a:t>
            </a:fld>
            <a:endParaRPr lang="it-IT"/>
          </a:p>
        </p:txBody>
      </p:sp>
    </p:spTree>
    <p:extLst>
      <p:ext uri="{BB962C8B-B14F-4D97-AF65-F5344CB8AC3E}">
        <p14:creationId xmlns:p14="http://schemas.microsoft.com/office/powerpoint/2010/main" val="787623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48</a:t>
            </a:fld>
            <a:endParaRPr lang="it-IT"/>
          </a:p>
        </p:txBody>
      </p:sp>
    </p:spTree>
    <p:extLst>
      <p:ext uri="{BB962C8B-B14F-4D97-AF65-F5344CB8AC3E}">
        <p14:creationId xmlns:p14="http://schemas.microsoft.com/office/powerpoint/2010/main" val="360053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49</a:t>
            </a:fld>
            <a:endParaRPr lang="it-IT"/>
          </a:p>
        </p:txBody>
      </p:sp>
    </p:spTree>
    <p:extLst>
      <p:ext uri="{BB962C8B-B14F-4D97-AF65-F5344CB8AC3E}">
        <p14:creationId xmlns:p14="http://schemas.microsoft.com/office/powerpoint/2010/main" val="193950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50</a:t>
            </a:fld>
            <a:endParaRPr lang="it-IT"/>
          </a:p>
        </p:txBody>
      </p:sp>
    </p:spTree>
    <p:extLst>
      <p:ext uri="{BB962C8B-B14F-4D97-AF65-F5344CB8AC3E}">
        <p14:creationId xmlns:p14="http://schemas.microsoft.com/office/powerpoint/2010/main" val="3238285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51</a:t>
            </a:fld>
            <a:endParaRPr lang="it-IT"/>
          </a:p>
        </p:txBody>
      </p:sp>
    </p:spTree>
    <p:extLst>
      <p:ext uri="{BB962C8B-B14F-4D97-AF65-F5344CB8AC3E}">
        <p14:creationId xmlns:p14="http://schemas.microsoft.com/office/powerpoint/2010/main" val="2782071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52</a:t>
            </a:fld>
            <a:endParaRPr lang="it-IT"/>
          </a:p>
        </p:txBody>
      </p:sp>
    </p:spTree>
    <p:extLst>
      <p:ext uri="{BB962C8B-B14F-4D97-AF65-F5344CB8AC3E}">
        <p14:creationId xmlns:p14="http://schemas.microsoft.com/office/powerpoint/2010/main" val="3691655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53</a:t>
            </a:fld>
            <a:endParaRPr lang="it-IT"/>
          </a:p>
        </p:txBody>
      </p:sp>
    </p:spTree>
    <p:extLst>
      <p:ext uri="{BB962C8B-B14F-4D97-AF65-F5344CB8AC3E}">
        <p14:creationId xmlns:p14="http://schemas.microsoft.com/office/powerpoint/2010/main" val="617039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54</a:t>
            </a:fld>
            <a:endParaRPr lang="it-IT"/>
          </a:p>
        </p:txBody>
      </p:sp>
    </p:spTree>
    <p:extLst>
      <p:ext uri="{BB962C8B-B14F-4D97-AF65-F5344CB8AC3E}">
        <p14:creationId xmlns:p14="http://schemas.microsoft.com/office/powerpoint/2010/main" val="288766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28</a:t>
            </a:fld>
            <a:endParaRPr lang="it-IT"/>
          </a:p>
        </p:txBody>
      </p:sp>
    </p:spTree>
    <p:extLst>
      <p:ext uri="{BB962C8B-B14F-4D97-AF65-F5344CB8AC3E}">
        <p14:creationId xmlns:p14="http://schemas.microsoft.com/office/powerpoint/2010/main" val="1465179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55</a:t>
            </a:fld>
            <a:endParaRPr lang="it-IT"/>
          </a:p>
        </p:txBody>
      </p:sp>
    </p:spTree>
    <p:extLst>
      <p:ext uri="{BB962C8B-B14F-4D97-AF65-F5344CB8AC3E}">
        <p14:creationId xmlns:p14="http://schemas.microsoft.com/office/powerpoint/2010/main" val="916828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56</a:t>
            </a:fld>
            <a:endParaRPr lang="it-IT"/>
          </a:p>
        </p:txBody>
      </p:sp>
    </p:spTree>
    <p:extLst>
      <p:ext uri="{BB962C8B-B14F-4D97-AF65-F5344CB8AC3E}">
        <p14:creationId xmlns:p14="http://schemas.microsoft.com/office/powerpoint/2010/main" val="3849726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57</a:t>
            </a:fld>
            <a:endParaRPr lang="it-IT"/>
          </a:p>
        </p:txBody>
      </p:sp>
    </p:spTree>
    <p:extLst>
      <p:ext uri="{BB962C8B-B14F-4D97-AF65-F5344CB8AC3E}">
        <p14:creationId xmlns:p14="http://schemas.microsoft.com/office/powerpoint/2010/main" val="1483131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58</a:t>
            </a:fld>
            <a:endParaRPr lang="it-IT"/>
          </a:p>
        </p:txBody>
      </p:sp>
    </p:spTree>
    <p:extLst>
      <p:ext uri="{BB962C8B-B14F-4D97-AF65-F5344CB8AC3E}">
        <p14:creationId xmlns:p14="http://schemas.microsoft.com/office/powerpoint/2010/main" val="2588380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59</a:t>
            </a:fld>
            <a:endParaRPr lang="it-IT"/>
          </a:p>
        </p:txBody>
      </p:sp>
    </p:spTree>
    <p:extLst>
      <p:ext uri="{BB962C8B-B14F-4D97-AF65-F5344CB8AC3E}">
        <p14:creationId xmlns:p14="http://schemas.microsoft.com/office/powerpoint/2010/main" val="4271563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60</a:t>
            </a:fld>
            <a:endParaRPr lang="it-IT"/>
          </a:p>
        </p:txBody>
      </p:sp>
    </p:spTree>
    <p:extLst>
      <p:ext uri="{BB962C8B-B14F-4D97-AF65-F5344CB8AC3E}">
        <p14:creationId xmlns:p14="http://schemas.microsoft.com/office/powerpoint/2010/main" val="3698998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61</a:t>
            </a:fld>
            <a:endParaRPr lang="it-IT"/>
          </a:p>
        </p:txBody>
      </p:sp>
    </p:spTree>
    <p:extLst>
      <p:ext uri="{BB962C8B-B14F-4D97-AF65-F5344CB8AC3E}">
        <p14:creationId xmlns:p14="http://schemas.microsoft.com/office/powerpoint/2010/main" val="420962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62</a:t>
            </a:fld>
            <a:endParaRPr lang="it-IT"/>
          </a:p>
        </p:txBody>
      </p:sp>
    </p:spTree>
    <p:extLst>
      <p:ext uri="{BB962C8B-B14F-4D97-AF65-F5344CB8AC3E}">
        <p14:creationId xmlns:p14="http://schemas.microsoft.com/office/powerpoint/2010/main" val="2205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63</a:t>
            </a:fld>
            <a:endParaRPr lang="it-IT"/>
          </a:p>
        </p:txBody>
      </p:sp>
    </p:spTree>
    <p:extLst>
      <p:ext uri="{BB962C8B-B14F-4D97-AF65-F5344CB8AC3E}">
        <p14:creationId xmlns:p14="http://schemas.microsoft.com/office/powerpoint/2010/main" val="745710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64</a:t>
            </a:fld>
            <a:endParaRPr lang="it-IT"/>
          </a:p>
        </p:txBody>
      </p:sp>
    </p:spTree>
    <p:extLst>
      <p:ext uri="{BB962C8B-B14F-4D97-AF65-F5344CB8AC3E}">
        <p14:creationId xmlns:p14="http://schemas.microsoft.com/office/powerpoint/2010/main" val="3965101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29</a:t>
            </a:fld>
            <a:endParaRPr lang="it-IT"/>
          </a:p>
        </p:txBody>
      </p:sp>
    </p:spTree>
    <p:extLst>
      <p:ext uri="{BB962C8B-B14F-4D97-AF65-F5344CB8AC3E}">
        <p14:creationId xmlns:p14="http://schemas.microsoft.com/office/powerpoint/2010/main" val="1585055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65</a:t>
            </a:fld>
            <a:endParaRPr lang="it-IT"/>
          </a:p>
        </p:txBody>
      </p:sp>
    </p:spTree>
    <p:extLst>
      <p:ext uri="{BB962C8B-B14F-4D97-AF65-F5344CB8AC3E}">
        <p14:creationId xmlns:p14="http://schemas.microsoft.com/office/powerpoint/2010/main" val="1486718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66</a:t>
            </a:fld>
            <a:endParaRPr lang="it-IT"/>
          </a:p>
        </p:txBody>
      </p:sp>
    </p:spTree>
    <p:extLst>
      <p:ext uri="{BB962C8B-B14F-4D97-AF65-F5344CB8AC3E}">
        <p14:creationId xmlns:p14="http://schemas.microsoft.com/office/powerpoint/2010/main" val="1801655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67</a:t>
            </a:fld>
            <a:endParaRPr lang="it-IT"/>
          </a:p>
        </p:txBody>
      </p:sp>
    </p:spTree>
    <p:extLst>
      <p:ext uri="{BB962C8B-B14F-4D97-AF65-F5344CB8AC3E}">
        <p14:creationId xmlns:p14="http://schemas.microsoft.com/office/powerpoint/2010/main" val="4172841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68</a:t>
            </a:fld>
            <a:endParaRPr lang="it-IT"/>
          </a:p>
        </p:txBody>
      </p:sp>
    </p:spTree>
    <p:extLst>
      <p:ext uri="{BB962C8B-B14F-4D97-AF65-F5344CB8AC3E}">
        <p14:creationId xmlns:p14="http://schemas.microsoft.com/office/powerpoint/2010/main" val="2672305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69</a:t>
            </a:fld>
            <a:endParaRPr lang="it-IT"/>
          </a:p>
        </p:txBody>
      </p:sp>
    </p:spTree>
    <p:extLst>
      <p:ext uri="{BB962C8B-B14F-4D97-AF65-F5344CB8AC3E}">
        <p14:creationId xmlns:p14="http://schemas.microsoft.com/office/powerpoint/2010/main" val="4064081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70</a:t>
            </a:fld>
            <a:endParaRPr lang="it-IT"/>
          </a:p>
        </p:txBody>
      </p:sp>
    </p:spTree>
    <p:extLst>
      <p:ext uri="{BB962C8B-B14F-4D97-AF65-F5344CB8AC3E}">
        <p14:creationId xmlns:p14="http://schemas.microsoft.com/office/powerpoint/2010/main" val="788821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71</a:t>
            </a:fld>
            <a:endParaRPr lang="it-IT"/>
          </a:p>
        </p:txBody>
      </p:sp>
    </p:spTree>
    <p:extLst>
      <p:ext uri="{BB962C8B-B14F-4D97-AF65-F5344CB8AC3E}">
        <p14:creationId xmlns:p14="http://schemas.microsoft.com/office/powerpoint/2010/main" val="8658082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72</a:t>
            </a:fld>
            <a:endParaRPr lang="it-IT"/>
          </a:p>
        </p:txBody>
      </p:sp>
    </p:spTree>
    <p:extLst>
      <p:ext uri="{BB962C8B-B14F-4D97-AF65-F5344CB8AC3E}">
        <p14:creationId xmlns:p14="http://schemas.microsoft.com/office/powerpoint/2010/main" val="1847168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73</a:t>
            </a:fld>
            <a:endParaRPr lang="it-IT"/>
          </a:p>
        </p:txBody>
      </p:sp>
    </p:spTree>
    <p:extLst>
      <p:ext uri="{BB962C8B-B14F-4D97-AF65-F5344CB8AC3E}">
        <p14:creationId xmlns:p14="http://schemas.microsoft.com/office/powerpoint/2010/main" val="4326201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74</a:t>
            </a:fld>
            <a:endParaRPr lang="it-IT"/>
          </a:p>
        </p:txBody>
      </p:sp>
    </p:spTree>
    <p:extLst>
      <p:ext uri="{BB962C8B-B14F-4D97-AF65-F5344CB8AC3E}">
        <p14:creationId xmlns:p14="http://schemas.microsoft.com/office/powerpoint/2010/main" val="2616521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30</a:t>
            </a:fld>
            <a:endParaRPr lang="it-IT"/>
          </a:p>
        </p:txBody>
      </p:sp>
    </p:spTree>
    <p:extLst>
      <p:ext uri="{BB962C8B-B14F-4D97-AF65-F5344CB8AC3E}">
        <p14:creationId xmlns:p14="http://schemas.microsoft.com/office/powerpoint/2010/main" val="3393036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75</a:t>
            </a:fld>
            <a:endParaRPr lang="it-IT"/>
          </a:p>
        </p:txBody>
      </p:sp>
    </p:spTree>
    <p:extLst>
      <p:ext uri="{BB962C8B-B14F-4D97-AF65-F5344CB8AC3E}">
        <p14:creationId xmlns:p14="http://schemas.microsoft.com/office/powerpoint/2010/main" val="8653927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76</a:t>
            </a:fld>
            <a:endParaRPr lang="it-IT"/>
          </a:p>
        </p:txBody>
      </p:sp>
    </p:spTree>
    <p:extLst>
      <p:ext uri="{BB962C8B-B14F-4D97-AF65-F5344CB8AC3E}">
        <p14:creationId xmlns:p14="http://schemas.microsoft.com/office/powerpoint/2010/main" val="2233446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77</a:t>
            </a:fld>
            <a:endParaRPr lang="it-IT"/>
          </a:p>
        </p:txBody>
      </p:sp>
    </p:spTree>
    <p:extLst>
      <p:ext uri="{BB962C8B-B14F-4D97-AF65-F5344CB8AC3E}">
        <p14:creationId xmlns:p14="http://schemas.microsoft.com/office/powerpoint/2010/main" val="3573146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78</a:t>
            </a:fld>
            <a:endParaRPr lang="it-IT"/>
          </a:p>
        </p:txBody>
      </p:sp>
    </p:spTree>
    <p:extLst>
      <p:ext uri="{BB962C8B-B14F-4D97-AF65-F5344CB8AC3E}">
        <p14:creationId xmlns:p14="http://schemas.microsoft.com/office/powerpoint/2010/main" val="1474680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79</a:t>
            </a:fld>
            <a:endParaRPr lang="it-IT"/>
          </a:p>
        </p:txBody>
      </p:sp>
    </p:spTree>
    <p:extLst>
      <p:ext uri="{BB962C8B-B14F-4D97-AF65-F5344CB8AC3E}">
        <p14:creationId xmlns:p14="http://schemas.microsoft.com/office/powerpoint/2010/main" val="41509985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80</a:t>
            </a:fld>
            <a:endParaRPr lang="it-IT"/>
          </a:p>
        </p:txBody>
      </p:sp>
    </p:spTree>
    <p:extLst>
      <p:ext uri="{BB962C8B-B14F-4D97-AF65-F5344CB8AC3E}">
        <p14:creationId xmlns:p14="http://schemas.microsoft.com/office/powerpoint/2010/main" val="20211067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81</a:t>
            </a:fld>
            <a:endParaRPr lang="it-IT"/>
          </a:p>
        </p:txBody>
      </p:sp>
    </p:spTree>
    <p:extLst>
      <p:ext uri="{BB962C8B-B14F-4D97-AF65-F5344CB8AC3E}">
        <p14:creationId xmlns:p14="http://schemas.microsoft.com/office/powerpoint/2010/main" val="17592607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82</a:t>
            </a:fld>
            <a:endParaRPr lang="it-IT"/>
          </a:p>
        </p:txBody>
      </p:sp>
    </p:spTree>
    <p:extLst>
      <p:ext uri="{BB962C8B-B14F-4D97-AF65-F5344CB8AC3E}">
        <p14:creationId xmlns:p14="http://schemas.microsoft.com/office/powerpoint/2010/main" val="20663860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83</a:t>
            </a:fld>
            <a:endParaRPr lang="it-IT"/>
          </a:p>
        </p:txBody>
      </p:sp>
    </p:spTree>
    <p:extLst>
      <p:ext uri="{BB962C8B-B14F-4D97-AF65-F5344CB8AC3E}">
        <p14:creationId xmlns:p14="http://schemas.microsoft.com/office/powerpoint/2010/main" val="38972209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84</a:t>
            </a:fld>
            <a:endParaRPr lang="it-IT"/>
          </a:p>
        </p:txBody>
      </p:sp>
    </p:spTree>
    <p:extLst>
      <p:ext uri="{BB962C8B-B14F-4D97-AF65-F5344CB8AC3E}">
        <p14:creationId xmlns:p14="http://schemas.microsoft.com/office/powerpoint/2010/main" val="150703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31</a:t>
            </a:fld>
            <a:endParaRPr lang="it-IT"/>
          </a:p>
        </p:txBody>
      </p:sp>
    </p:spTree>
    <p:extLst>
      <p:ext uri="{BB962C8B-B14F-4D97-AF65-F5344CB8AC3E}">
        <p14:creationId xmlns:p14="http://schemas.microsoft.com/office/powerpoint/2010/main" val="18171962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85</a:t>
            </a:fld>
            <a:endParaRPr lang="it-IT"/>
          </a:p>
        </p:txBody>
      </p:sp>
    </p:spTree>
    <p:extLst>
      <p:ext uri="{BB962C8B-B14F-4D97-AF65-F5344CB8AC3E}">
        <p14:creationId xmlns:p14="http://schemas.microsoft.com/office/powerpoint/2010/main" val="2713826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86</a:t>
            </a:fld>
            <a:endParaRPr lang="it-IT"/>
          </a:p>
        </p:txBody>
      </p:sp>
    </p:spTree>
    <p:extLst>
      <p:ext uri="{BB962C8B-B14F-4D97-AF65-F5344CB8AC3E}">
        <p14:creationId xmlns:p14="http://schemas.microsoft.com/office/powerpoint/2010/main" val="885851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87</a:t>
            </a:fld>
            <a:endParaRPr lang="it-IT"/>
          </a:p>
        </p:txBody>
      </p:sp>
    </p:spTree>
    <p:extLst>
      <p:ext uri="{BB962C8B-B14F-4D97-AF65-F5344CB8AC3E}">
        <p14:creationId xmlns:p14="http://schemas.microsoft.com/office/powerpoint/2010/main" val="42001388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88</a:t>
            </a:fld>
            <a:endParaRPr lang="it-IT"/>
          </a:p>
        </p:txBody>
      </p:sp>
    </p:spTree>
    <p:extLst>
      <p:ext uri="{BB962C8B-B14F-4D97-AF65-F5344CB8AC3E}">
        <p14:creationId xmlns:p14="http://schemas.microsoft.com/office/powerpoint/2010/main" val="1753962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89</a:t>
            </a:fld>
            <a:endParaRPr lang="it-IT"/>
          </a:p>
        </p:txBody>
      </p:sp>
    </p:spTree>
    <p:extLst>
      <p:ext uri="{BB962C8B-B14F-4D97-AF65-F5344CB8AC3E}">
        <p14:creationId xmlns:p14="http://schemas.microsoft.com/office/powerpoint/2010/main" val="29775389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90</a:t>
            </a:fld>
            <a:endParaRPr lang="it-IT"/>
          </a:p>
        </p:txBody>
      </p:sp>
    </p:spTree>
    <p:extLst>
      <p:ext uri="{BB962C8B-B14F-4D97-AF65-F5344CB8AC3E}">
        <p14:creationId xmlns:p14="http://schemas.microsoft.com/office/powerpoint/2010/main" val="2873660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91</a:t>
            </a:fld>
            <a:endParaRPr lang="it-IT"/>
          </a:p>
        </p:txBody>
      </p:sp>
    </p:spTree>
    <p:extLst>
      <p:ext uri="{BB962C8B-B14F-4D97-AF65-F5344CB8AC3E}">
        <p14:creationId xmlns:p14="http://schemas.microsoft.com/office/powerpoint/2010/main" val="17030382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92</a:t>
            </a:fld>
            <a:endParaRPr lang="it-IT"/>
          </a:p>
        </p:txBody>
      </p:sp>
    </p:spTree>
    <p:extLst>
      <p:ext uri="{BB962C8B-B14F-4D97-AF65-F5344CB8AC3E}">
        <p14:creationId xmlns:p14="http://schemas.microsoft.com/office/powerpoint/2010/main" val="11278620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93</a:t>
            </a:fld>
            <a:endParaRPr lang="it-IT"/>
          </a:p>
        </p:txBody>
      </p:sp>
    </p:spTree>
    <p:extLst>
      <p:ext uri="{BB962C8B-B14F-4D97-AF65-F5344CB8AC3E}">
        <p14:creationId xmlns:p14="http://schemas.microsoft.com/office/powerpoint/2010/main" val="32116134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94</a:t>
            </a:fld>
            <a:endParaRPr lang="it-IT"/>
          </a:p>
        </p:txBody>
      </p:sp>
    </p:spTree>
    <p:extLst>
      <p:ext uri="{BB962C8B-B14F-4D97-AF65-F5344CB8AC3E}">
        <p14:creationId xmlns:p14="http://schemas.microsoft.com/office/powerpoint/2010/main" val="227601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32</a:t>
            </a:fld>
            <a:endParaRPr lang="it-IT"/>
          </a:p>
        </p:txBody>
      </p:sp>
    </p:spTree>
    <p:extLst>
      <p:ext uri="{BB962C8B-B14F-4D97-AF65-F5344CB8AC3E}">
        <p14:creationId xmlns:p14="http://schemas.microsoft.com/office/powerpoint/2010/main" val="6258028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95</a:t>
            </a:fld>
            <a:endParaRPr lang="it-IT"/>
          </a:p>
        </p:txBody>
      </p:sp>
    </p:spTree>
    <p:extLst>
      <p:ext uri="{BB962C8B-B14F-4D97-AF65-F5344CB8AC3E}">
        <p14:creationId xmlns:p14="http://schemas.microsoft.com/office/powerpoint/2010/main" val="42128077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96</a:t>
            </a:fld>
            <a:endParaRPr lang="it-IT"/>
          </a:p>
        </p:txBody>
      </p:sp>
    </p:spTree>
    <p:extLst>
      <p:ext uri="{BB962C8B-B14F-4D97-AF65-F5344CB8AC3E}">
        <p14:creationId xmlns:p14="http://schemas.microsoft.com/office/powerpoint/2010/main" val="10156964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97</a:t>
            </a:fld>
            <a:endParaRPr lang="it-IT"/>
          </a:p>
        </p:txBody>
      </p:sp>
    </p:spTree>
    <p:extLst>
      <p:ext uri="{BB962C8B-B14F-4D97-AF65-F5344CB8AC3E}">
        <p14:creationId xmlns:p14="http://schemas.microsoft.com/office/powerpoint/2010/main" val="30588323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98</a:t>
            </a:fld>
            <a:endParaRPr lang="it-IT"/>
          </a:p>
        </p:txBody>
      </p:sp>
    </p:spTree>
    <p:extLst>
      <p:ext uri="{BB962C8B-B14F-4D97-AF65-F5344CB8AC3E}">
        <p14:creationId xmlns:p14="http://schemas.microsoft.com/office/powerpoint/2010/main" val="15448798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99</a:t>
            </a:fld>
            <a:endParaRPr lang="it-IT"/>
          </a:p>
        </p:txBody>
      </p:sp>
    </p:spTree>
    <p:extLst>
      <p:ext uri="{BB962C8B-B14F-4D97-AF65-F5344CB8AC3E}">
        <p14:creationId xmlns:p14="http://schemas.microsoft.com/office/powerpoint/2010/main" val="19800652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100</a:t>
            </a:fld>
            <a:endParaRPr lang="it-IT"/>
          </a:p>
        </p:txBody>
      </p:sp>
    </p:spTree>
    <p:extLst>
      <p:ext uri="{BB962C8B-B14F-4D97-AF65-F5344CB8AC3E}">
        <p14:creationId xmlns:p14="http://schemas.microsoft.com/office/powerpoint/2010/main" val="23871888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101</a:t>
            </a:fld>
            <a:endParaRPr lang="it-IT"/>
          </a:p>
        </p:txBody>
      </p:sp>
    </p:spTree>
    <p:extLst>
      <p:ext uri="{BB962C8B-B14F-4D97-AF65-F5344CB8AC3E}">
        <p14:creationId xmlns:p14="http://schemas.microsoft.com/office/powerpoint/2010/main" val="33220295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102</a:t>
            </a:fld>
            <a:endParaRPr lang="it-IT"/>
          </a:p>
        </p:txBody>
      </p:sp>
    </p:spTree>
    <p:extLst>
      <p:ext uri="{BB962C8B-B14F-4D97-AF65-F5344CB8AC3E}">
        <p14:creationId xmlns:p14="http://schemas.microsoft.com/office/powerpoint/2010/main" val="8946148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103</a:t>
            </a:fld>
            <a:endParaRPr lang="it-IT"/>
          </a:p>
        </p:txBody>
      </p:sp>
    </p:spTree>
    <p:extLst>
      <p:ext uri="{BB962C8B-B14F-4D97-AF65-F5344CB8AC3E}">
        <p14:creationId xmlns:p14="http://schemas.microsoft.com/office/powerpoint/2010/main" val="11828348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104</a:t>
            </a:fld>
            <a:endParaRPr lang="it-IT"/>
          </a:p>
        </p:txBody>
      </p:sp>
    </p:spTree>
    <p:extLst>
      <p:ext uri="{BB962C8B-B14F-4D97-AF65-F5344CB8AC3E}">
        <p14:creationId xmlns:p14="http://schemas.microsoft.com/office/powerpoint/2010/main" val="927444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33</a:t>
            </a:fld>
            <a:endParaRPr lang="it-IT"/>
          </a:p>
        </p:txBody>
      </p:sp>
    </p:spTree>
    <p:extLst>
      <p:ext uri="{BB962C8B-B14F-4D97-AF65-F5344CB8AC3E}">
        <p14:creationId xmlns:p14="http://schemas.microsoft.com/office/powerpoint/2010/main" val="17394331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105</a:t>
            </a:fld>
            <a:endParaRPr lang="it-IT"/>
          </a:p>
        </p:txBody>
      </p:sp>
    </p:spTree>
    <p:extLst>
      <p:ext uri="{BB962C8B-B14F-4D97-AF65-F5344CB8AC3E}">
        <p14:creationId xmlns:p14="http://schemas.microsoft.com/office/powerpoint/2010/main" val="20068758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106</a:t>
            </a:fld>
            <a:endParaRPr lang="it-IT"/>
          </a:p>
        </p:txBody>
      </p:sp>
    </p:spTree>
    <p:extLst>
      <p:ext uri="{BB962C8B-B14F-4D97-AF65-F5344CB8AC3E}">
        <p14:creationId xmlns:p14="http://schemas.microsoft.com/office/powerpoint/2010/main" val="36708590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107</a:t>
            </a:fld>
            <a:endParaRPr lang="it-IT"/>
          </a:p>
        </p:txBody>
      </p:sp>
    </p:spTree>
    <p:extLst>
      <p:ext uri="{BB962C8B-B14F-4D97-AF65-F5344CB8AC3E}">
        <p14:creationId xmlns:p14="http://schemas.microsoft.com/office/powerpoint/2010/main" val="30902470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108</a:t>
            </a:fld>
            <a:endParaRPr lang="it-IT"/>
          </a:p>
        </p:txBody>
      </p:sp>
    </p:spTree>
    <p:extLst>
      <p:ext uri="{BB962C8B-B14F-4D97-AF65-F5344CB8AC3E}">
        <p14:creationId xmlns:p14="http://schemas.microsoft.com/office/powerpoint/2010/main" val="38076088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109</a:t>
            </a:fld>
            <a:endParaRPr lang="it-IT"/>
          </a:p>
        </p:txBody>
      </p:sp>
    </p:spTree>
    <p:extLst>
      <p:ext uri="{BB962C8B-B14F-4D97-AF65-F5344CB8AC3E}">
        <p14:creationId xmlns:p14="http://schemas.microsoft.com/office/powerpoint/2010/main" val="31568688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110</a:t>
            </a:fld>
            <a:endParaRPr lang="it-IT"/>
          </a:p>
        </p:txBody>
      </p:sp>
    </p:spTree>
    <p:extLst>
      <p:ext uri="{BB962C8B-B14F-4D97-AF65-F5344CB8AC3E}">
        <p14:creationId xmlns:p14="http://schemas.microsoft.com/office/powerpoint/2010/main" val="17804854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111</a:t>
            </a:fld>
            <a:endParaRPr lang="it-IT"/>
          </a:p>
        </p:txBody>
      </p:sp>
    </p:spTree>
    <p:extLst>
      <p:ext uri="{BB962C8B-B14F-4D97-AF65-F5344CB8AC3E}">
        <p14:creationId xmlns:p14="http://schemas.microsoft.com/office/powerpoint/2010/main" val="29429802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112</a:t>
            </a:fld>
            <a:endParaRPr lang="it-IT"/>
          </a:p>
        </p:txBody>
      </p:sp>
    </p:spTree>
    <p:extLst>
      <p:ext uri="{BB962C8B-B14F-4D97-AF65-F5344CB8AC3E}">
        <p14:creationId xmlns:p14="http://schemas.microsoft.com/office/powerpoint/2010/main" val="31178433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113</a:t>
            </a:fld>
            <a:endParaRPr lang="it-IT"/>
          </a:p>
        </p:txBody>
      </p:sp>
    </p:spTree>
    <p:extLst>
      <p:ext uri="{BB962C8B-B14F-4D97-AF65-F5344CB8AC3E}">
        <p14:creationId xmlns:p14="http://schemas.microsoft.com/office/powerpoint/2010/main" val="5570734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114</a:t>
            </a:fld>
            <a:endParaRPr lang="it-IT"/>
          </a:p>
        </p:txBody>
      </p:sp>
    </p:spTree>
    <p:extLst>
      <p:ext uri="{BB962C8B-B14F-4D97-AF65-F5344CB8AC3E}">
        <p14:creationId xmlns:p14="http://schemas.microsoft.com/office/powerpoint/2010/main" val="3338574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34</a:t>
            </a:fld>
            <a:endParaRPr lang="it-IT"/>
          </a:p>
        </p:txBody>
      </p:sp>
    </p:spTree>
    <p:extLst>
      <p:ext uri="{BB962C8B-B14F-4D97-AF65-F5344CB8AC3E}">
        <p14:creationId xmlns:p14="http://schemas.microsoft.com/office/powerpoint/2010/main" val="5784311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115</a:t>
            </a:fld>
            <a:endParaRPr lang="it-IT"/>
          </a:p>
        </p:txBody>
      </p:sp>
    </p:spTree>
    <p:extLst>
      <p:ext uri="{BB962C8B-B14F-4D97-AF65-F5344CB8AC3E}">
        <p14:creationId xmlns:p14="http://schemas.microsoft.com/office/powerpoint/2010/main" val="23304632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116</a:t>
            </a:fld>
            <a:endParaRPr lang="it-IT"/>
          </a:p>
        </p:txBody>
      </p:sp>
    </p:spTree>
    <p:extLst>
      <p:ext uri="{BB962C8B-B14F-4D97-AF65-F5344CB8AC3E}">
        <p14:creationId xmlns:p14="http://schemas.microsoft.com/office/powerpoint/2010/main" val="1836832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117</a:t>
            </a:fld>
            <a:endParaRPr lang="it-IT"/>
          </a:p>
        </p:txBody>
      </p:sp>
    </p:spTree>
    <p:extLst>
      <p:ext uri="{BB962C8B-B14F-4D97-AF65-F5344CB8AC3E}">
        <p14:creationId xmlns:p14="http://schemas.microsoft.com/office/powerpoint/2010/main" val="17735975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118</a:t>
            </a:fld>
            <a:endParaRPr lang="it-IT"/>
          </a:p>
        </p:txBody>
      </p:sp>
    </p:spTree>
    <p:extLst>
      <p:ext uri="{BB962C8B-B14F-4D97-AF65-F5344CB8AC3E}">
        <p14:creationId xmlns:p14="http://schemas.microsoft.com/office/powerpoint/2010/main" val="39351123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119</a:t>
            </a:fld>
            <a:endParaRPr lang="it-IT"/>
          </a:p>
        </p:txBody>
      </p:sp>
    </p:spTree>
    <p:extLst>
      <p:ext uri="{BB962C8B-B14F-4D97-AF65-F5344CB8AC3E}">
        <p14:creationId xmlns:p14="http://schemas.microsoft.com/office/powerpoint/2010/main" val="14201898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120</a:t>
            </a:fld>
            <a:endParaRPr lang="it-IT"/>
          </a:p>
        </p:txBody>
      </p:sp>
    </p:spTree>
    <p:extLst>
      <p:ext uri="{BB962C8B-B14F-4D97-AF65-F5344CB8AC3E}">
        <p14:creationId xmlns:p14="http://schemas.microsoft.com/office/powerpoint/2010/main" val="41788230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121</a:t>
            </a:fld>
            <a:endParaRPr lang="it-IT"/>
          </a:p>
        </p:txBody>
      </p:sp>
    </p:spTree>
    <p:extLst>
      <p:ext uri="{BB962C8B-B14F-4D97-AF65-F5344CB8AC3E}">
        <p14:creationId xmlns:p14="http://schemas.microsoft.com/office/powerpoint/2010/main" val="27703177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122</a:t>
            </a:fld>
            <a:endParaRPr lang="it-IT"/>
          </a:p>
        </p:txBody>
      </p:sp>
    </p:spTree>
    <p:extLst>
      <p:ext uri="{BB962C8B-B14F-4D97-AF65-F5344CB8AC3E}">
        <p14:creationId xmlns:p14="http://schemas.microsoft.com/office/powerpoint/2010/main" val="17918823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123</a:t>
            </a:fld>
            <a:endParaRPr lang="it-IT"/>
          </a:p>
        </p:txBody>
      </p:sp>
    </p:spTree>
    <p:extLst>
      <p:ext uri="{BB962C8B-B14F-4D97-AF65-F5344CB8AC3E}">
        <p14:creationId xmlns:p14="http://schemas.microsoft.com/office/powerpoint/2010/main" val="30381081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124</a:t>
            </a:fld>
            <a:endParaRPr lang="it-IT"/>
          </a:p>
        </p:txBody>
      </p:sp>
    </p:spTree>
    <p:extLst>
      <p:ext uri="{BB962C8B-B14F-4D97-AF65-F5344CB8AC3E}">
        <p14:creationId xmlns:p14="http://schemas.microsoft.com/office/powerpoint/2010/main" val="174371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EAC8893-C097-4677-B2B0-1DC643D1E4A5}" type="datetimeFigureOut">
              <a:rPr lang="it-IT" smtClean="0"/>
              <a:pPr/>
              <a:t>25/07/2019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C8893-C097-4677-B2B0-1DC643D1E4A5}" type="datetimeFigureOut">
              <a:rPr lang="it-IT" smtClean="0"/>
              <a:pPr/>
              <a:t>25/07/2019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AFC00-1423-4722-B1DB-A35088D106C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0.png"/></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imatsrl.org/" TargetMode="External"/><Relationship Id="rId4" Type="http://schemas.openxmlformats.org/officeDocument/2006/relationships/image" Target="../media/image5.emf"/></Relationships>
</file>

<file path=ppt/slides/_rels/slide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5.png"/></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5.png"/></Relationships>
</file>

<file path=ppt/slides/_rels/slide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6.png"/></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www.google.it/url?sa=i&amp;rct=j&amp;q=&amp;esrc=s&amp;source=images&amp;cd=&amp;cad=rja&amp;uact=8&amp;ved=0ahUKEwigq9uB55bYAhUDyaQKHR0TAb4QjRwIBw&amp;url=http://www.creditbrite.com/credit/method-of-verification/&amp;psig=AOvVaw2oX5ohtca_u0G-ZNesm0AB&amp;ust=1513797958160593"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6.png"/><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egnaposto numero diapositiva 3"/>
          <p:cNvSpPr>
            <a:spLocks noGrp="1"/>
          </p:cNvSpPr>
          <p:nvPr>
            <p:ph type="sldNum" sz="quarter" idx="12"/>
          </p:nvPr>
        </p:nvSpPr>
        <p:spPr/>
        <p:txBody>
          <a:bodyPr/>
          <a:lstStyle/>
          <a:p>
            <a:pPr>
              <a:defRPr/>
            </a:pPr>
            <a:fld id="{B71AC33C-C1B9-48D9-BD1A-18ECB4B0BB66}" type="slidenum">
              <a:rPr lang="it-IT" smtClean="0"/>
              <a:pPr>
                <a:defRPr/>
              </a:pPr>
              <a:t>1</a:t>
            </a:fld>
            <a:endParaRPr lang="it-IT" dirty="0"/>
          </a:p>
        </p:txBody>
      </p:sp>
      <p:sp>
        <p:nvSpPr>
          <p:cNvPr id="2051" name="Tittel 1"/>
          <p:cNvSpPr>
            <a:spLocks noGrp="1"/>
          </p:cNvSpPr>
          <p:nvPr>
            <p:ph type="title" idx="4294967295"/>
          </p:nvPr>
        </p:nvSpPr>
        <p:spPr>
          <a:xfrm>
            <a:off x="219162" y="1496341"/>
            <a:ext cx="2640012" cy="3312766"/>
          </a:xfrm>
        </p:spPr>
        <p:txBody>
          <a:bodyPr/>
          <a:lstStyle/>
          <a:p>
            <a:r>
              <a:rPr lang="en-GB" altLang="it-IT" sz="3200" b="1" dirty="0" smtClean="0">
                <a:solidFill>
                  <a:srgbClr val="FF3300"/>
                </a:solidFill>
              </a:rPr>
              <a:t>Welcome</a:t>
            </a:r>
            <a:br>
              <a:rPr lang="en-GB" altLang="it-IT" sz="3200" b="1" dirty="0" smtClean="0">
                <a:solidFill>
                  <a:srgbClr val="FF3300"/>
                </a:solidFill>
              </a:rPr>
            </a:br>
            <a:r>
              <a:rPr lang="en-GB" altLang="it-IT" sz="3200" b="1" dirty="0" err="1" smtClean="0">
                <a:solidFill>
                  <a:srgbClr val="FF3300"/>
                </a:solidFill>
              </a:rPr>
              <a:t>Willkommen</a:t>
            </a:r>
            <a:r>
              <a:rPr lang="en-GB" altLang="it-IT" sz="3200" b="1" dirty="0" smtClean="0">
                <a:solidFill>
                  <a:srgbClr val="FF3300"/>
                </a:solidFill>
              </a:rPr>
              <a:t/>
            </a:r>
            <a:br>
              <a:rPr lang="en-GB" altLang="it-IT" sz="3200" b="1" dirty="0" smtClean="0">
                <a:solidFill>
                  <a:srgbClr val="FF3300"/>
                </a:solidFill>
              </a:rPr>
            </a:br>
            <a:r>
              <a:rPr lang="en-GB" altLang="it-IT" sz="3200" b="1" dirty="0" err="1" smtClean="0">
                <a:solidFill>
                  <a:srgbClr val="FF3300"/>
                </a:solidFill>
              </a:rPr>
              <a:t>Bienvenue</a:t>
            </a:r>
            <a:r>
              <a:rPr lang="en-GB" altLang="it-IT" sz="3200" b="1" dirty="0" smtClean="0">
                <a:solidFill>
                  <a:srgbClr val="FF3300"/>
                </a:solidFill>
              </a:rPr>
              <a:t/>
            </a:r>
            <a:br>
              <a:rPr lang="en-GB" altLang="it-IT" sz="3200" b="1" dirty="0" smtClean="0">
                <a:solidFill>
                  <a:srgbClr val="FF3300"/>
                </a:solidFill>
              </a:rPr>
            </a:br>
            <a:r>
              <a:rPr lang="nn-NO" altLang="it-IT" sz="3200" b="1" dirty="0" smtClean="0">
                <a:solidFill>
                  <a:srgbClr val="FF3300"/>
                </a:solidFill>
              </a:rPr>
              <a:t>Bienvenida</a:t>
            </a:r>
            <a:r>
              <a:rPr lang="en-GB" altLang="it-IT" sz="3200" b="1" dirty="0" smtClean="0">
                <a:solidFill>
                  <a:srgbClr val="FF3300"/>
                </a:solidFill>
              </a:rPr>
              <a:t/>
            </a:r>
            <a:br>
              <a:rPr lang="en-GB" altLang="it-IT" sz="3200" b="1" dirty="0" smtClean="0">
                <a:solidFill>
                  <a:srgbClr val="FF3300"/>
                </a:solidFill>
              </a:rPr>
            </a:br>
            <a:r>
              <a:rPr lang="ar-SA" altLang="it-IT" sz="3200" b="1" dirty="0" smtClean="0">
                <a:solidFill>
                  <a:srgbClr val="FF3300"/>
                </a:solidFill>
                <a:cs typeface="Arial" charset="0"/>
              </a:rPr>
              <a:t>ترحيب</a:t>
            </a:r>
            <a:r>
              <a:rPr lang="en-GB" altLang="it-IT" sz="3200" b="1" dirty="0" smtClean="0">
                <a:solidFill>
                  <a:srgbClr val="FF3300"/>
                </a:solidFill>
              </a:rPr>
              <a:t/>
            </a:r>
            <a:br>
              <a:rPr lang="en-GB" altLang="it-IT" sz="3200" b="1" dirty="0" smtClean="0">
                <a:solidFill>
                  <a:srgbClr val="FF3300"/>
                </a:solidFill>
              </a:rPr>
            </a:br>
            <a:r>
              <a:rPr lang="it-IT" altLang="it-IT" sz="3200" b="1" dirty="0" smtClean="0">
                <a:solidFill>
                  <a:srgbClr val="FF3300"/>
                </a:solidFill>
              </a:rPr>
              <a:t>Benvenuto</a:t>
            </a:r>
            <a:endParaRPr lang="en-GB" altLang="it-IT" sz="3200" b="1" dirty="0" smtClean="0">
              <a:solidFill>
                <a:srgbClr val="FF3300"/>
              </a:solidFill>
            </a:endParaRPr>
          </a:p>
        </p:txBody>
      </p:sp>
      <p:sp>
        <p:nvSpPr>
          <p:cNvPr id="2052" name="Plassholder for tekst 2"/>
          <p:cNvSpPr>
            <a:spLocks noGrp="1"/>
          </p:cNvSpPr>
          <p:nvPr>
            <p:ph type="body" sz="quarter" idx="4294967295"/>
          </p:nvPr>
        </p:nvSpPr>
        <p:spPr>
          <a:xfrm>
            <a:off x="254880" y="5321787"/>
            <a:ext cx="8795420" cy="647700"/>
          </a:xfrm>
        </p:spPr>
        <p:txBody>
          <a:bodyPr>
            <a:normAutofit/>
          </a:bodyPr>
          <a:lstStyle/>
          <a:p>
            <a:pPr algn="ctr">
              <a:buNone/>
            </a:pPr>
            <a:r>
              <a:rPr lang="it-IT" b="1" dirty="0">
                <a:solidFill>
                  <a:schemeClr val="tx2"/>
                </a:solidFill>
                <a:effectLst>
                  <a:outerShdw blurRad="38100" dist="38100" dir="2700000" algn="tl">
                    <a:srgbClr val="000000">
                      <a:alpha val="43137"/>
                    </a:srgbClr>
                  </a:outerShdw>
                </a:effectLst>
                <a:latin typeface="Castellar" pitchFamily="18" charset="0"/>
              </a:rPr>
              <a:t>HYBRID Technology</a:t>
            </a:r>
            <a:endParaRPr lang="en-GB" altLang="it-IT" b="1" dirty="0">
              <a:solidFill>
                <a:schemeClr val="tx2"/>
              </a:solidFill>
              <a:effectLst>
                <a:outerShdw blurRad="38100" dist="38100" dir="2700000" algn="tl">
                  <a:srgbClr val="000000">
                    <a:alpha val="43137"/>
                  </a:srgbClr>
                </a:outerShdw>
              </a:effectLst>
              <a:latin typeface="Castellar" pitchFamily="18" charset="0"/>
            </a:endParaRPr>
          </a:p>
        </p:txBody>
      </p:sp>
      <p:sp>
        <p:nvSpPr>
          <p:cNvPr id="2053" name="Plassholder for tekst 3"/>
          <p:cNvSpPr>
            <a:spLocks noGrp="1"/>
          </p:cNvSpPr>
          <p:nvPr>
            <p:ph type="body" sz="quarter" idx="4294967295"/>
          </p:nvPr>
        </p:nvSpPr>
        <p:spPr>
          <a:xfrm>
            <a:off x="219162" y="6020318"/>
            <a:ext cx="8831138" cy="447575"/>
          </a:xfrm>
        </p:spPr>
        <p:txBody>
          <a:bodyPr>
            <a:normAutofit/>
          </a:bodyPr>
          <a:lstStyle/>
          <a:p>
            <a:pPr algn="ctr" eaLnBrk="1" hangingPunct="1">
              <a:buFontTx/>
              <a:buNone/>
            </a:pPr>
            <a:r>
              <a:rPr lang="en-GB" altLang="it-IT" sz="1800" b="1" dirty="0" err="1" smtClean="0">
                <a:solidFill>
                  <a:schemeClr val="tx2"/>
                </a:solidFill>
                <a:latin typeface="Castellar" pitchFamily="18" charset="0"/>
              </a:rPr>
              <a:t>imat</a:t>
            </a:r>
            <a:r>
              <a:rPr lang="en-GB" altLang="it-IT" sz="1800" b="1" dirty="0" smtClean="0">
                <a:solidFill>
                  <a:schemeClr val="tx2"/>
                </a:solidFill>
                <a:latin typeface="Castellar" pitchFamily="18" charset="0"/>
              </a:rPr>
              <a:t> headquarter</a:t>
            </a:r>
          </a:p>
        </p:txBody>
      </p:sp>
      <p:sp>
        <p:nvSpPr>
          <p:cNvPr id="6" name="Rectangle 5"/>
          <p:cNvSpPr>
            <a:spLocks noChangeArrowheads="1"/>
          </p:cNvSpPr>
          <p:nvPr/>
        </p:nvSpPr>
        <p:spPr bwMode="auto">
          <a:xfrm>
            <a:off x="785983" y="-449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0" y="-18714"/>
            <a:ext cx="38766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4"/>
          <a:stretch>
            <a:fillRect/>
          </a:stretch>
        </p:blipFill>
        <p:spPr>
          <a:xfrm>
            <a:off x="3049937" y="851616"/>
            <a:ext cx="6059949" cy="4310246"/>
          </a:xfrm>
          <a:prstGeom prst="rect">
            <a:avLst/>
          </a:prstGeom>
        </p:spPr>
      </p:pic>
      <p:sp>
        <p:nvSpPr>
          <p:cNvPr id="10" name="CasellaDiTesto 9"/>
          <p:cNvSpPr txBox="1"/>
          <p:nvPr/>
        </p:nvSpPr>
        <p:spPr>
          <a:xfrm>
            <a:off x="41010" y="6579436"/>
            <a:ext cx="7627334" cy="307777"/>
          </a:xfrm>
          <a:prstGeom prst="rect">
            <a:avLst/>
          </a:prstGeom>
          <a:noFill/>
        </p:spPr>
        <p:txBody>
          <a:bodyPr wrap="square" rtlCol="0">
            <a:spAutoFit/>
          </a:bodyPr>
          <a:lstStyle/>
          <a:p>
            <a:r>
              <a:rPr lang="it-IT" sz="1400" dirty="0" err="1"/>
              <a:t>Mod</a:t>
            </a:r>
            <a:r>
              <a:rPr lang="it-IT" sz="1400" dirty="0"/>
              <a:t>. </a:t>
            </a:r>
            <a:r>
              <a:rPr lang="it-IT" sz="1400" dirty="0" smtClean="0"/>
              <a:t>09 </a:t>
            </a:r>
            <a:r>
              <a:rPr lang="it-IT" sz="1400" dirty="0"/>
              <a:t>“Format dispense </a:t>
            </a:r>
            <a:r>
              <a:rPr lang="it-IT" sz="1400" dirty="0" smtClean="0"/>
              <a:t>corsisti” </a:t>
            </a:r>
            <a:r>
              <a:rPr lang="it-IT" sz="1400" dirty="0"/>
              <a:t>rev. 2.0 del </a:t>
            </a:r>
            <a:r>
              <a:rPr lang="it-IT" sz="1400" dirty="0" smtClean="0"/>
              <a:t>01/03/2019 </a:t>
            </a:r>
            <a:r>
              <a:rPr lang="it-IT" sz="1400" dirty="0"/>
              <a:t>- PRO. 06 IMAT “Progettazione Corsi”</a:t>
            </a:r>
          </a:p>
        </p:txBody>
      </p:sp>
    </p:spTree>
    <p:extLst>
      <p:ext uri="{BB962C8B-B14F-4D97-AF65-F5344CB8AC3E}">
        <p14:creationId xmlns:p14="http://schemas.microsoft.com/office/powerpoint/2010/main" val="161304216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4283968" y="1916832"/>
            <a:ext cx="4719637" cy="4794250"/>
          </a:xfrm>
        </p:spPr>
      </p:pic>
      <p:pic>
        <p:nvPicPr>
          <p:cNvPr id="9220"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00" y="1196752"/>
            <a:ext cx="371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High Voltage Simulator (HV)</a:t>
            </a:r>
            <a:endParaRPr lang="it-IT" sz="2800" b="1" dirty="0">
              <a:solidFill>
                <a:schemeClr val="tx2"/>
              </a:solidFill>
            </a:endParaRPr>
          </a:p>
        </p:txBody>
      </p:sp>
      <p:pic>
        <p:nvPicPr>
          <p:cNvPr id="6" name="Immagine 5"/>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178040555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2246769"/>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a:solidFill>
                  <a:schemeClr val="tx2"/>
                </a:solidFill>
              </a:rPr>
              <a:t>ESS E</a:t>
            </a:r>
            <a:r>
              <a:rPr lang="it-IT" sz="2000" b="1" dirty="0" smtClean="0">
                <a:solidFill>
                  <a:schemeClr val="tx2"/>
                </a:solidFill>
              </a:rPr>
              <a:t>mergency stop</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In caso di arresto di emergenza, EMS esegue le seguenti azioni:</a:t>
            </a:r>
          </a:p>
          <a:p>
            <a:pPr marL="342900" indent="-342900" algn="just">
              <a:buFont typeface="Arial" panose="020B0604020202020204" pitchFamily="34" charset="0"/>
              <a:buChar char="•"/>
            </a:pPr>
            <a:r>
              <a:rPr lang="it-IT" sz="2000" dirty="0">
                <a:solidFill>
                  <a:schemeClr val="tx2"/>
                </a:solidFill>
              </a:rPr>
              <a:t>un comando di arresto rapido ai convertitori di rete;</a:t>
            </a:r>
          </a:p>
          <a:p>
            <a:pPr marL="342900" indent="-342900" algn="just">
              <a:buFont typeface="Arial" panose="020B0604020202020204" pitchFamily="34" charset="0"/>
              <a:buChar char="•"/>
            </a:pPr>
            <a:r>
              <a:rPr lang="it-IT" sz="2000" dirty="0">
                <a:solidFill>
                  <a:schemeClr val="tx2"/>
                </a:solidFill>
              </a:rPr>
              <a:t>(dopo un ritardo) un comando di arresto di emergenza agli array di batterie;</a:t>
            </a:r>
          </a:p>
          <a:p>
            <a:pPr marL="342900" indent="-342900" algn="just">
              <a:buFont typeface="Arial" panose="020B0604020202020204" pitchFamily="34" charset="0"/>
              <a:buChar char="•"/>
            </a:pPr>
            <a:r>
              <a:rPr lang="it-IT" sz="2000" dirty="0">
                <a:solidFill>
                  <a:schemeClr val="tx2"/>
                </a:solidFill>
              </a:rPr>
              <a:t>(dopo un ritardo) un comando di apertura interruttore AC.</a:t>
            </a:r>
          </a:p>
        </p:txBody>
      </p:sp>
    </p:spTree>
    <p:extLst>
      <p:ext uri="{BB962C8B-B14F-4D97-AF65-F5344CB8AC3E}">
        <p14:creationId xmlns:p14="http://schemas.microsoft.com/office/powerpoint/2010/main" val="8965052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5632311"/>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Comando ESS ON</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Stato iniziale: ESS OFF</a:t>
            </a:r>
          </a:p>
          <a:p>
            <a:pPr algn="just"/>
            <a:r>
              <a:rPr lang="it-IT" sz="2000" dirty="0">
                <a:solidFill>
                  <a:schemeClr val="tx2"/>
                </a:solidFill>
              </a:rPr>
              <a:t>Trigger per la transizione di stato: </a:t>
            </a:r>
            <a:r>
              <a:rPr lang="it-IT" sz="2000" dirty="0" smtClean="0">
                <a:solidFill>
                  <a:schemeClr val="tx2"/>
                </a:solidFill>
              </a:rPr>
              <a:t>«Comando </a:t>
            </a:r>
            <a:r>
              <a:rPr lang="it-IT" sz="2000" dirty="0">
                <a:solidFill>
                  <a:schemeClr val="tx2"/>
                </a:solidFill>
              </a:rPr>
              <a:t>ESS ON" da PMS.</a:t>
            </a:r>
          </a:p>
          <a:p>
            <a:pPr algn="just"/>
            <a:r>
              <a:rPr lang="it-IT" sz="2000" dirty="0">
                <a:solidFill>
                  <a:schemeClr val="tx2"/>
                </a:solidFill>
              </a:rPr>
              <a:t>Sequenza: </a:t>
            </a:r>
            <a:endParaRPr lang="it-IT" sz="2000" dirty="0" smtClean="0">
              <a:solidFill>
                <a:schemeClr val="tx2"/>
              </a:solidFill>
            </a:endParaRPr>
          </a:p>
          <a:p>
            <a:pPr algn="just"/>
            <a:r>
              <a:rPr lang="it-IT" sz="2000" dirty="0" smtClean="0">
                <a:solidFill>
                  <a:schemeClr val="tx2"/>
                </a:solidFill>
              </a:rPr>
              <a:t>EMS </a:t>
            </a:r>
            <a:r>
              <a:rPr lang="it-IT" sz="2000" dirty="0">
                <a:solidFill>
                  <a:schemeClr val="tx2"/>
                </a:solidFill>
              </a:rPr>
              <a:t>riceve un comando "ESS ON" da PMS.</a:t>
            </a:r>
          </a:p>
          <a:p>
            <a:pPr algn="just"/>
            <a:r>
              <a:rPr lang="it-IT" sz="2000" dirty="0">
                <a:solidFill>
                  <a:schemeClr val="tx2"/>
                </a:solidFill>
              </a:rPr>
              <a:t>La procedura ON viene avviata solo se vengono verificate le "condizioni ON". Sono mostrati sulla pagina HMI relativa.</a:t>
            </a:r>
          </a:p>
          <a:p>
            <a:pPr algn="just"/>
            <a:r>
              <a:rPr lang="it-IT" sz="2000" dirty="0">
                <a:solidFill>
                  <a:schemeClr val="tx2"/>
                </a:solidFill>
              </a:rPr>
              <a:t>In caso di comando ON, le seguenti azioni sono eseguite da EMS:</a:t>
            </a:r>
          </a:p>
          <a:p>
            <a:pPr algn="just"/>
            <a:r>
              <a:rPr lang="it-IT" sz="2000" dirty="0">
                <a:solidFill>
                  <a:schemeClr val="tx2"/>
                </a:solidFill>
              </a:rPr>
              <a:t>1) premagnetizzazione del trasformatore;</a:t>
            </a:r>
          </a:p>
          <a:p>
            <a:pPr algn="just"/>
            <a:r>
              <a:rPr lang="it-IT" sz="2000" dirty="0">
                <a:solidFill>
                  <a:schemeClr val="tx2"/>
                </a:solidFill>
              </a:rPr>
              <a:t>2) Precarica del bus DC;</a:t>
            </a:r>
          </a:p>
          <a:p>
            <a:pPr algn="just"/>
            <a:r>
              <a:rPr lang="it-IT" sz="2000" dirty="0">
                <a:solidFill>
                  <a:schemeClr val="tx2"/>
                </a:solidFill>
              </a:rPr>
              <a:t>3) Collegamento dei pacchi batteria al bus DC</a:t>
            </a:r>
            <a:r>
              <a:rPr lang="it-IT" sz="2000" dirty="0" smtClean="0">
                <a:solidFill>
                  <a:schemeClr val="tx2"/>
                </a:solidFill>
              </a:rPr>
              <a:t>.</a:t>
            </a:r>
          </a:p>
          <a:p>
            <a:pPr algn="just"/>
            <a:endParaRPr lang="it-IT" sz="2000" dirty="0">
              <a:solidFill>
                <a:schemeClr val="tx2"/>
              </a:solidFill>
            </a:endParaRPr>
          </a:p>
          <a:p>
            <a:pPr algn="just"/>
            <a:r>
              <a:rPr lang="it-IT" sz="2000" dirty="0">
                <a:solidFill>
                  <a:schemeClr val="tx2"/>
                </a:solidFill>
              </a:rPr>
              <a:t>Se la sequenza ON non viene conclusa correttamente, EMS fornisce un avviso "sequenza ESS ON non riuscita" ed esegue automaticamente una sequenza OFF per tornare allo stato iniziale OFF e consentire un nuovo comando ON provvisorio da PMS. Se non è possibile raggiungere lo stato OFF, </a:t>
            </a:r>
            <a:r>
              <a:rPr lang="it-IT" sz="2000" dirty="0" smtClean="0">
                <a:solidFill>
                  <a:schemeClr val="tx2"/>
                </a:solidFill>
              </a:rPr>
              <a:t>lo ESS </a:t>
            </a:r>
            <a:r>
              <a:rPr lang="it-IT" sz="2000" dirty="0">
                <a:solidFill>
                  <a:schemeClr val="tx2"/>
                </a:solidFill>
              </a:rPr>
              <a:t>entra in una condizione di errore.</a:t>
            </a:r>
          </a:p>
        </p:txBody>
      </p:sp>
    </p:spTree>
    <p:extLst>
      <p:ext uri="{BB962C8B-B14F-4D97-AF65-F5344CB8AC3E}">
        <p14:creationId xmlns:p14="http://schemas.microsoft.com/office/powerpoint/2010/main" val="9206579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5016758"/>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Comando ESS ON</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La sequenza ON ha esito positivo anche nel caso in cui alcuni pacchi batteria non siano collegati </a:t>
            </a:r>
            <a:r>
              <a:rPr lang="it-IT" sz="2000" dirty="0" smtClean="0">
                <a:solidFill>
                  <a:schemeClr val="tx2"/>
                </a:solidFill>
              </a:rPr>
              <a:t>al DC-bus</a:t>
            </a:r>
            <a:r>
              <a:rPr lang="it-IT" sz="2000" dirty="0">
                <a:solidFill>
                  <a:schemeClr val="tx2"/>
                </a:solidFill>
              </a:rPr>
              <a:t>, poiché ESS può essere avviato anche con un solo pacco batteria.</a:t>
            </a:r>
          </a:p>
          <a:p>
            <a:pPr algn="just"/>
            <a:r>
              <a:rPr lang="it-IT" sz="2000" dirty="0">
                <a:solidFill>
                  <a:schemeClr val="tx2"/>
                </a:solidFill>
              </a:rPr>
              <a:t>Se alcuni blocchi batteria non sono stati collegati </a:t>
            </a:r>
            <a:r>
              <a:rPr lang="it-IT" sz="2000" dirty="0" smtClean="0">
                <a:solidFill>
                  <a:schemeClr val="tx2"/>
                </a:solidFill>
              </a:rPr>
              <a:t>dal </a:t>
            </a:r>
            <a:r>
              <a:rPr lang="it-IT" sz="2000" dirty="0">
                <a:solidFill>
                  <a:schemeClr val="tx2"/>
                </a:solidFill>
              </a:rPr>
              <a:t>BMS durante la sequenza ON, l'operatore può collegarli singolarmente dall'interfaccia locale. </a:t>
            </a:r>
            <a:endParaRPr lang="it-IT" sz="2000" dirty="0" smtClean="0">
              <a:solidFill>
                <a:schemeClr val="tx2"/>
              </a:solidFill>
            </a:endParaRPr>
          </a:p>
          <a:p>
            <a:pPr algn="just"/>
            <a:r>
              <a:rPr lang="it-IT" sz="2000" dirty="0" smtClean="0">
                <a:solidFill>
                  <a:schemeClr val="tx2"/>
                </a:solidFill>
              </a:rPr>
              <a:t>Se </a:t>
            </a:r>
            <a:r>
              <a:rPr lang="it-IT" sz="2000" dirty="0">
                <a:solidFill>
                  <a:schemeClr val="tx2"/>
                </a:solidFill>
              </a:rPr>
              <a:t>il comando di connessione </a:t>
            </a:r>
            <a:r>
              <a:rPr lang="it-IT" sz="2000" dirty="0" smtClean="0">
                <a:solidFill>
                  <a:schemeClr val="tx2"/>
                </a:solidFill>
              </a:rPr>
              <a:t>alla singola </a:t>
            </a:r>
            <a:r>
              <a:rPr lang="it-IT" sz="2000" dirty="0">
                <a:solidFill>
                  <a:schemeClr val="tx2"/>
                </a:solidFill>
              </a:rPr>
              <a:t>batteria </a:t>
            </a:r>
            <a:r>
              <a:rPr lang="it-IT" sz="2000" dirty="0" smtClean="0">
                <a:solidFill>
                  <a:schemeClr val="tx2"/>
                </a:solidFill>
              </a:rPr>
              <a:t>non </a:t>
            </a:r>
            <a:r>
              <a:rPr lang="it-IT" sz="2000" dirty="0">
                <a:solidFill>
                  <a:schemeClr val="tx2"/>
                </a:solidFill>
              </a:rPr>
              <a:t>viene eseguito da BMS, il motivo può essere che la singola tensione del pacco batteria non è allineata alla tensione dei pacchi batteria collegati: in tal caso ripetere il comando manuale quando, dopo la carica o lo scaricamento della batteria </a:t>
            </a:r>
            <a:r>
              <a:rPr lang="it-IT" sz="2000" dirty="0" err="1" smtClean="0">
                <a:solidFill>
                  <a:schemeClr val="tx2"/>
                </a:solidFill>
              </a:rPr>
              <a:t>finchè</a:t>
            </a:r>
            <a:r>
              <a:rPr lang="it-IT" sz="2000" dirty="0" smtClean="0">
                <a:solidFill>
                  <a:schemeClr val="tx2"/>
                </a:solidFill>
              </a:rPr>
              <a:t> </a:t>
            </a:r>
            <a:r>
              <a:rPr lang="it-IT" sz="2000" dirty="0">
                <a:solidFill>
                  <a:schemeClr val="tx2"/>
                </a:solidFill>
              </a:rPr>
              <a:t>la tensione del pacco batteria è al livello di tensione dei pacchi collegati. </a:t>
            </a:r>
            <a:endParaRPr lang="it-IT" sz="2000" dirty="0" smtClean="0">
              <a:solidFill>
                <a:schemeClr val="tx2"/>
              </a:solidFill>
            </a:endParaRPr>
          </a:p>
          <a:p>
            <a:pPr algn="just"/>
            <a:r>
              <a:rPr lang="it-IT" sz="2000" dirty="0" smtClean="0">
                <a:solidFill>
                  <a:schemeClr val="tx2"/>
                </a:solidFill>
              </a:rPr>
              <a:t>Se </a:t>
            </a:r>
            <a:r>
              <a:rPr lang="it-IT" sz="2000" dirty="0">
                <a:solidFill>
                  <a:schemeClr val="tx2"/>
                </a:solidFill>
              </a:rPr>
              <a:t>anche in questo caso il pacco batteria non si collega, contattare il fornitore della batteria per ulteriori analisi dei problemi.</a:t>
            </a:r>
          </a:p>
        </p:txBody>
      </p:sp>
    </p:spTree>
    <p:extLst>
      <p:ext uri="{BB962C8B-B14F-4D97-AF65-F5344CB8AC3E}">
        <p14:creationId xmlns:p14="http://schemas.microsoft.com/office/powerpoint/2010/main" val="85355478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5324535"/>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Comando ESS OFF</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Stato iniziale: ESS ON</a:t>
            </a:r>
          </a:p>
          <a:p>
            <a:pPr algn="just"/>
            <a:r>
              <a:rPr lang="it-IT" sz="2000" dirty="0">
                <a:solidFill>
                  <a:schemeClr val="tx2"/>
                </a:solidFill>
              </a:rPr>
              <a:t>Trigger per transizione di stato: comando "ESS OFF" da PMS.</a:t>
            </a:r>
          </a:p>
          <a:p>
            <a:pPr algn="just"/>
            <a:r>
              <a:rPr lang="it-IT" sz="2000" dirty="0">
                <a:solidFill>
                  <a:schemeClr val="tx2"/>
                </a:solidFill>
              </a:rPr>
              <a:t>Sequenza: EMS riceve un comando "ESS OFF" da PMS.</a:t>
            </a:r>
          </a:p>
          <a:p>
            <a:pPr algn="just"/>
            <a:r>
              <a:rPr lang="it-IT" sz="2000" dirty="0">
                <a:solidFill>
                  <a:schemeClr val="tx2"/>
                </a:solidFill>
              </a:rPr>
              <a:t>La procedura OFF viene avviata solo se vengono verificate le "condizioni OFF". Sono mostrati sulla pagina HMI relativa.</a:t>
            </a:r>
          </a:p>
          <a:p>
            <a:pPr algn="just"/>
            <a:r>
              <a:rPr lang="it-IT" sz="2000" dirty="0">
                <a:solidFill>
                  <a:schemeClr val="tx2"/>
                </a:solidFill>
              </a:rPr>
              <a:t>In caso di comando OFF le seguenti azioni sono eseguite da EMS:</a:t>
            </a:r>
          </a:p>
          <a:p>
            <a:pPr algn="just"/>
            <a:r>
              <a:rPr lang="it-IT" sz="2000" dirty="0">
                <a:solidFill>
                  <a:schemeClr val="tx2"/>
                </a:solidFill>
              </a:rPr>
              <a:t>1) Disconnessioni delle batterie;</a:t>
            </a:r>
          </a:p>
          <a:p>
            <a:pPr algn="just"/>
            <a:r>
              <a:rPr lang="it-IT" sz="2000" dirty="0">
                <a:solidFill>
                  <a:schemeClr val="tx2"/>
                </a:solidFill>
              </a:rPr>
              <a:t>2) Apertura interruttore automatico CA</a:t>
            </a:r>
            <a:r>
              <a:rPr lang="it-IT" sz="2000" dirty="0" smtClean="0">
                <a:solidFill>
                  <a:schemeClr val="tx2"/>
                </a:solidFill>
              </a:rPr>
              <a:t>;</a:t>
            </a:r>
          </a:p>
          <a:p>
            <a:pPr algn="just"/>
            <a:endParaRPr lang="it-IT" sz="2000" dirty="0">
              <a:solidFill>
                <a:schemeClr val="tx2"/>
              </a:solidFill>
            </a:endParaRPr>
          </a:p>
          <a:p>
            <a:pPr algn="just"/>
            <a:r>
              <a:rPr lang="it-IT" sz="2000" dirty="0">
                <a:solidFill>
                  <a:schemeClr val="tx2"/>
                </a:solidFill>
              </a:rPr>
              <a:t>Se la sequenza OFF non viene conclusa correttamente, EMS fornisce un avviso "Sequenza ESS OFF non riuscita", esegue la sequenza di errore </a:t>
            </a:r>
            <a:r>
              <a:rPr lang="it-IT" sz="2000" dirty="0" smtClean="0">
                <a:solidFill>
                  <a:schemeClr val="tx2"/>
                </a:solidFill>
              </a:rPr>
              <a:t> </a:t>
            </a:r>
            <a:r>
              <a:rPr lang="it-IT" sz="2000" dirty="0">
                <a:solidFill>
                  <a:schemeClr val="tx2"/>
                </a:solidFill>
              </a:rPr>
              <a:t>ed entra nella condizione di errore.</a:t>
            </a:r>
          </a:p>
          <a:p>
            <a:pPr algn="just"/>
            <a:r>
              <a:rPr lang="it-IT" sz="2000" dirty="0">
                <a:solidFill>
                  <a:schemeClr val="tx2"/>
                </a:solidFill>
              </a:rPr>
              <a:t>Se la sequenza OFF è conclusa correttamente, EMS modifica lo stato ESS su "ESS OFF".</a:t>
            </a:r>
          </a:p>
          <a:p>
            <a:pPr algn="just"/>
            <a:r>
              <a:rPr lang="it-IT" sz="2000" dirty="0">
                <a:solidFill>
                  <a:schemeClr val="tx2"/>
                </a:solidFill>
              </a:rPr>
              <a:t>Stato finale: ESS OFF.</a:t>
            </a:r>
          </a:p>
        </p:txBody>
      </p:sp>
    </p:spTree>
    <p:extLst>
      <p:ext uri="{BB962C8B-B14F-4D97-AF65-F5344CB8AC3E}">
        <p14:creationId xmlns:p14="http://schemas.microsoft.com/office/powerpoint/2010/main" val="33064916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5016758"/>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Comando ESS START</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Stato iniziale: ESS ON</a:t>
            </a:r>
          </a:p>
          <a:p>
            <a:pPr algn="just"/>
            <a:r>
              <a:rPr lang="it-IT" sz="2000" dirty="0">
                <a:solidFill>
                  <a:schemeClr val="tx2"/>
                </a:solidFill>
              </a:rPr>
              <a:t>Trigger per transizione di stato: comando "ESS start" da PMS.</a:t>
            </a:r>
          </a:p>
          <a:p>
            <a:pPr algn="just"/>
            <a:r>
              <a:rPr lang="it-IT" sz="2000" dirty="0">
                <a:solidFill>
                  <a:schemeClr val="tx2"/>
                </a:solidFill>
              </a:rPr>
              <a:t>Sequenza: EMS riceve un "comando ESS Start" da PMS.</a:t>
            </a:r>
          </a:p>
          <a:p>
            <a:pPr algn="just"/>
            <a:r>
              <a:rPr lang="it-IT" sz="2000" dirty="0">
                <a:solidFill>
                  <a:schemeClr val="tx2"/>
                </a:solidFill>
              </a:rPr>
              <a:t>La procedura di avvio viene avviata solo se vengono verificate le "condizioni iniziali". Sono mostrati sulla pagina HMI relativa</a:t>
            </a:r>
            <a:r>
              <a:rPr lang="it-IT" sz="2000" dirty="0" smtClean="0">
                <a:solidFill>
                  <a:schemeClr val="tx2"/>
                </a:solidFill>
              </a:rPr>
              <a:t>.</a:t>
            </a:r>
          </a:p>
          <a:p>
            <a:pPr algn="just"/>
            <a:endParaRPr lang="it-IT" sz="2000" dirty="0">
              <a:solidFill>
                <a:schemeClr val="tx2"/>
              </a:solidFill>
            </a:endParaRPr>
          </a:p>
          <a:p>
            <a:pPr algn="just"/>
            <a:r>
              <a:rPr lang="it-IT" sz="2000" dirty="0">
                <a:solidFill>
                  <a:schemeClr val="tx2"/>
                </a:solidFill>
              </a:rPr>
              <a:t>In caso di comando di avvio, EMS esegue le azioni seguenti:</a:t>
            </a:r>
          </a:p>
          <a:p>
            <a:pPr algn="just"/>
            <a:r>
              <a:rPr lang="it-IT" sz="2000" dirty="0">
                <a:solidFill>
                  <a:schemeClr val="tx2"/>
                </a:solidFill>
              </a:rPr>
              <a:t>1</a:t>
            </a:r>
            <a:r>
              <a:rPr lang="it-IT" sz="2000" dirty="0" smtClean="0">
                <a:solidFill>
                  <a:schemeClr val="tx2"/>
                </a:solidFill>
              </a:rPr>
              <a:t>) </a:t>
            </a:r>
            <a:r>
              <a:rPr lang="it-IT" sz="2000" dirty="0">
                <a:solidFill>
                  <a:schemeClr val="tx2"/>
                </a:solidFill>
              </a:rPr>
              <a:t>Chiusura dei convertitori di rete AC sezionatori;</a:t>
            </a:r>
          </a:p>
          <a:p>
            <a:pPr algn="just"/>
            <a:r>
              <a:rPr lang="it-IT" sz="2000" dirty="0">
                <a:solidFill>
                  <a:schemeClr val="tx2"/>
                </a:solidFill>
              </a:rPr>
              <a:t>2</a:t>
            </a:r>
            <a:r>
              <a:rPr lang="it-IT" sz="2000" dirty="0" smtClean="0">
                <a:solidFill>
                  <a:schemeClr val="tx2"/>
                </a:solidFill>
              </a:rPr>
              <a:t>) </a:t>
            </a:r>
            <a:r>
              <a:rPr lang="it-IT" sz="2000" dirty="0">
                <a:solidFill>
                  <a:schemeClr val="tx2"/>
                </a:solidFill>
              </a:rPr>
              <a:t>Sincronizzazione dei convertitori di griglia in rete.</a:t>
            </a:r>
          </a:p>
          <a:p>
            <a:pPr algn="just"/>
            <a:r>
              <a:rPr lang="it-IT" sz="2000" dirty="0" smtClean="0">
                <a:solidFill>
                  <a:schemeClr val="tx2"/>
                </a:solidFill>
              </a:rPr>
              <a:t>3) Chiusura degli interruttori AC.</a:t>
            </a:r>
          </a:p>
          <a:p>
            <a:pPr algn="just"/>
            <a:endParaRPr lang="it-IT" sz="2000" dirty="0" smtClean="0">
              <a:solidFill>
                <a:schemeClr val="tx2"/>
              </a:solidFill>
            </a:endParaRPr>
          </a:p>
          <a:p>
            <a:pPr algn="just"/>
            <a:r>
              <a:rPr lang="it-IT" sz="2000" dirty="0" smtClean="0">
                <a:solidFill>
                  <a:schemeClr val="tx2"/>
                </a:solidFill>
              </a:rPr>
              <a:t>Se </a:t>
            </a:r>
            <a:r>
              <a:rPr lang="it-IT" sz="2000" dirty="0">
                <a:solidFill>
                  <a:schemeClr val="tx2"/>
                </a:solidFill>
              </a:rPr>
              <a:t>la sequenza di avvio non viene conclusa correttamente, EMS fornisce un avviso "Sequenza di avvio ESS non riuscita" e consente un nuovo tentativo di partenza da PMS.</a:t>
            </a:r>
          </a:p>
        </p:txBody>
      </p:sp>
    </p:spTree>
    <p:extLst>
      <p:ext uri="{BB962C8B-B14F-4D97-AF65-F5344CB8AC3E}">
        <p14:creationId xmlns:p14="http://schemas.microsoft.com/office/powerpoint/2010/main" val="42031574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401205"/>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Comando ESS START</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Se la sequenza di avvio è conclusa correttamente, EMS modifica lo stato ESS in "ESS in esecuzione" ed è pronto per eseguire i </a:t>
            </a:r>
            <a:r>
              <a:rPr lang="it-IT" sz="2000" dirty="0" smtClean="0">
                <a:solidFill>
                  <a:schemeClr val="tx2"/>
                </a:solidFill>
              </a:rPr>
              <a:t>set </a:t>
            </a:r>
            <a:r>
              <a:rPr lang="it-IT" sz="2000" dirty="0" err="1" smtClean="0">
                <a:solidFill>
                  <a:schemeClr val="tx2"/>
                </a:solidFill>
              </a:rPr>
              <a:t>point</a:t>
            </a:r>
            <a:r>
              <a:rPr lang="it-IT" sz="2000" dirty="0" smtClean="0">
                <a:solidFill>
                  <a:schemeClr val="tx2"/>
                </a:solidFill>
              </a:rPr>
              <a:t> </a:t>
            </a:r>
            <a:r>
              <a:rPr lang="it-IT" sz="2000" dirty="0">
                <a:solidFill>
                  <a:schemeClr val="tx2"/>
                </a:solidFill>
              </a:rPr>
              <a:t>di potenza da PMS. Quando ESS è in esecuzione, può essere in modalità pronto / inattivo, scarica e ricarica in base al comando PMS pertinente. Tali modalità di controllo hanno i seguenti significati:</a:t>
            </a:r>
          </a:p>
          <a:p>
            <a:pPr marL="342900" indent="-342900" algn="just">
              <a:buFont typeface="Arial" panose="020B0604020202020204" pitchFamily="34" charset="0"/>
              <a:buChar char="•"/>
            </a:pPr>
            <a:r>
              <a:rPr lang="it-IT" sz="2000" dirty="0">
                <a:solidFill>
                  <a:schemeClr val="tx2"/>
                </a:solidFill>
              </a:rPr>
              <a:t>"ready / </a:t>
            </a:r>
            <a:r>
              <a:rPr lang="it-IT" sz="2000" dirty="0" err="1">
                <a:solidFill>
                  <a:schemeClr val="tx2"/>
                </a:solidFill>
              </a:rPr>
              <a:t>idle</a:t>
            </a:r>
            <a:r>
              <a:rPr lang="it-IT" sz="2000" dirty="0">
                <a:solidFill>
                  <a:schemeClr val="tx2"/>
                </a:solidFill>
              </a:rPr>
              <a:t> mode": EMS non considera alcun controllo di potenza da PMS e sta rilasciando potenza attiva pari a zero;</a:t>
            </a:r>
          </a:p>
          <a:p>
            <a:pPr marL="342900" indent="-342900" algn="just">
              <a:buFont typeface="Arial" panose="020B0604020202020204" pitchFamily="34" charset="0"/>
              <a:buChar char="•"/>
            </a:pPr>
            <a:r>
              <a:rPr lang="it-IT" sz="2000" dirty="0">
                <a:solidFill>
                  <a:schemeClr val="tx2"/>
                </a:solidFill>
              </a:rPr>
              <a:t>"modalità di scarica": EMS può controllare la potenza </a:t>
            </a:r>
            <a:r>
              <a:rPr lang="it-IT" sz="2000" dirty="0" smtClean="0">
                <a:solidFill>
                  <a:schemeClr val="tx2"/>
                </a:solidFill>
              </a:rPr>
              <a:t>attiva. </a:t>
            </a:r>
          </a:p>
          <a:p>
            <a:pPr marL="342900" indent="-342900" algn="just">
              <a:buFont typeface="Arial" panose="020B0604020202020204" pitchFamily="34" charset="0"/>
              <a:buChar char="•"/>
            </a:pPr>
            <a:r>
              <a:rPr lang="it-IT" sz="2000" dirty="0" smtClean="0">
                <a:solidFill>
                  <a:schemeClr val="tx2"/>
                </a:solidFill>
              </a:rPr>
              <a:t>"</a:t>
            </a:r>
            <a:r>
              <a:rPr lang="it-IT" sz="2000" dirty="0">
                <a:solidFill>
                  <a:schemeClr val="tx2"/>
                </a:solidFill>
              </a:rPr>
              <a:t>modalità di ricarica": EMS segue un </a:t>
            </a:r>
            <a:r>
              <a:rPr lang="it-IT" sz="2000" dirty="0" smtClean="0">
                <a:solidFill>
                  <a:schemeClr val="tx2"/>
                </a:solidFill>
              </a:rPr>
              <a:t>set </a:t>
            </a:r>
            <a:r>
              <a:rPr lang="it-IT" sz="2000" dirty="0" err="1" smtClean="0">
                <a:solidFill>
                  <a:schemeClr val="tx2"/>
                </a:solidFill>
              </a:rPr>
              <a:t>point</a:t>
            </a:r>
            <a:r>
              <a:rPr lang="it-IT" sz="2000" dirty="0" smtClean="0">
                <a:solidFill>
                  <a:schemeClr val="tx2"/>
                </a:solidFill>
              </a:rPr>
              <a:t> </a:t>
            </a:r>
            <a:r>
              <a:rPr lang="it-IT" sz="2000" dirty="0">
                <a:solidFill>
                  <a:schemeClr val="tx2"/>
                </a:solidFill>
              </a:rPr>
              <a:t>di carica della potenza attiva da PMS</a:t>
            </a:r>
            <a:r>
              <a:rPr lang="it-IT" sz="2000" dirty="0" smtClean="0">
                <a:solidFill>
                  <a:schemeClr val="tx2"/>
                </a:solidFill>
              </a:rPr>
              <a:t>.</a:t>
            </a:r>
          </a:p>
          <a:p>
            <a:pPr marL="342900" indent="-342900" algn="just">
              <a:buFont typeface="Arial" panose="020B0604020202020204" pitchFamily="34" charset="0"/>
              <a:buChar char="•"/>
            </a:pPr>
            <a:endParaRPr lang="it-IT" sz="2000" dirty="0">
              <a:solidFill>
                <a:schemeClr val="tx2"/>
              </a:solidFill>
            </a:endParaRPr>
          </a:p>
          <a:p>
            <a:pPr algn="just"/>
            <a:r>
              <a:rPr lang="it-IT" sz="2000" dirty="0">
                <a:solidFill>
                  <a:schemeClr val="tx2"/>
                </a:solidFill>
              </a:rPr>
              <a:t>Stato finale: ESS in esecuzione.</a:t>
            </a:r>
          </a:p>
        </p:txBody>
      </p:sp>
    </p:spTree>
    <p:extLst>
      <p:ext uri="{BB962C8B-B14F-4D97-AF65-F5344CB8AC3E}">
        <p14:creationId xmlns:p14="http://schemas.microsoft.com/office/powerpoint/2010/main" val="1693770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5940088"/>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Comando ESS STOP</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Stato iniziale: ESS in esecuzione</a:t>
            </a:r>
          </a:p>
          <a:p>
            <a:pPr algn="just"/>
            <a:r>
              <a:rPr lang="it-IT" sz="2000" dirty="0">
                <a:solidFill>
                  <a:schemeClr val="tx2"/>
                </a:solidFill>
              </a:rPr>
              <a:t>Trigger per la transizione di stato: comando "ESS stop" da PMS.</a:t>
            </a:r>
          </a:p>
          <a:p>
            <a:pPr algn="just"/>
            <a:r>
              <a:rPr lang="it-IT" sz="2000" dirty="0">
                <a:solidFill>
                  <a:schemeClr val="tx2"/>
                </a:solidFill>
              </a:rPr>
              <a:t>Sequenza: EMS riceve un "comando ESS Stop" da PMS.</a:t>
            </a:r>
          </a:p>
          <a:p>
            <a:pPr algn="just"/>
            <a:r>
              <a:rPr lang="it-IT" sz="2000" dirty="0">
                <a:solidFill>
                  <a:schemeClr val="tx2"/>
                </a:solidFill>
              </a:rPr>
              <a:t>La procedura di avvio viene </a:t>
            </a:r>
            <a:r>
              <a:rPr lang="it-IT" sz="2000" dirty="0" smtClean="0">
                <a:solidFill>
                  <a:schemeClr val="tx2"/>
                </a:solidFill>
              </a:rPr>
              <a:t>iniziata </a:t>
            </a:r>
            <a:r>
              <a:rPr lang="it-IT" sz="2000" dirty="0">
                <a:solidFill>
                  <a:schemeClr val="tx2"/>
                </a:solidFill>
              </a:rPr>
              <a:t>solo se vengono verificate le "condizioni di arresto". Sono mostrati sulla pagina HMI relativa.</a:t>
            </a:r>
          </a:p>
          <a:p>
            <a:pPr algn="just"/>
            <a:r>
              <a:rPr lang="it-IT" sz="2000" dirty="0">
                <a:solidFill>
                  <a:schemeClr val="tx2"/>
                </a:solidFill>
              </a:rPr>
              <a:t>In caso di comando stop le seguenti azioni sono eseguite da EMS:</a:t>
            </a:r>
          </a:p>
          <a:p>
            <a:pPr algn="just"/>
            <a:r>
              <a:rPr lang="it-IT" sz="2000" dirty="0">
                <a:solidFill>
                  <a:schemeClr val="tx2"/>
                </a:solidFill>
              </a:rPr>
              <a:t>1) I convertitori di griglia si fermano;</a:t>
            </a:r>
          </a:p>
          <a:p>
            <a:pPr algn="just"/>
            <a:r>
              <a:rPr lang="it-IT" sz="2000" dirty="0">
                <a:solidFill>
                  <a:schemeClr val="tx2"/>
                </a:solidFill>
              </a:rPr>
              <a:t>2) Apertura </a:t>
            </a:r>
            <a:r>
              <a:rPr lang="it-IT" sz="2000" dirty="0" smtClean="0">
                <a:solidFill>
                  <a:schemeClr val="tx2"/>
                </a:solidFill>
              </a:rPr>
              <a:t>sezionatori AC; </a:t>
            </a:r>
          </a:p>
          <a:p>
            <a:pPr algn="just"/>
            <a:endParaRPr lang="it-IT" sz="2000" dirty="0" smtClean="0">
              <a:solidFill>
                <a:schemeClr val="tx2"/>
              </a:solidFill>
            </a:endParaRPr>
          </a:p>
          <a:p>
            <a:pPr algn="just"/>
            <a:r>
              <a:rPr lang="it-IT" sz="2000" dirty="0" smtClean="0">
                <a:solidFill>
                  <a:schemeClr val="tx2"/>
                </a:solidFill>
              </a:rPr>
              <a:t>Se </a:t>
            </a:r>
            <a:r>
              <a:rPr lang="it-IT" sz="2000" dirty="0">
                <a:solidFill>
                  <a:schemeClr val="tx2"/>
                </a:solidFill>
              </a:rPr>
              <a:t>la sequenza di arresto non viene conclusa correttamente (ad esempio, i convertitori di rete non interrompono la modulazione), EMS fornisce un'avvertenza "sequenza di arresto ESS non riuscita", esegue la sequenza di errore ESS ed entra nella condizione di errore.</a:t>
            </a:r>
          </a:p>
          <a:p>
            <a:pPr algn="just"/>
            <a:r>
              <a:rPr lang="it-IT" sz="2000" dirty="0">
                <a:solidFill>
                  <a:schemeClr val="tx2"/>
                </a:solidFill>
              </a:rPr>
              <a:t>Se la sequenza di arresto è conclusa correttamente, EMS modifica lo stato ESS su "ESS ON</a:t>
            </a:r>
            <a:r>
              <a:rPr lang="it-IT" sz="2000" dirty="0" smtClean="0">
                <a:solidFill>
                  <a:schemeClr val="tx2"/>
                </a:solidFill>
              </a:rPr>
              <a:t>".</a:t>
            </a:r>
          </a:p>
          <a:p>
            <a:pPr algn="just"/>
            <a:endParaRPr lang="it-IT" sz="2000" dirty="0">
              <a:solidFill>
                <a:schemeClr val="tx2"/>
              </a:solidFill>
            </a:endParaRPr>
          </a:p>
          <a:p>
            <a:pPr algn="just"/>
            <a:r>
              <a:rPr lang="it-IT" sz="2000" dirty="0">
                <a:solidFill>
                  <a:schemeClr val="tx2"/>
                </a:solidFill>
              </a:rPr>
              <a:t>Stato finale: ESS ON.</a:t>
            </a:r>
          </a:p>
        </p:txBody>
      </p:sp>
    </p:spTree>
    <p:extLst>
      <p:ext uri="{BB962C8B-B14F-4D97-AF65-F5344CB8AC3E}">
        <p14:creationId xmlns:p14="http://schemas.microsoft.com/office/powerpoint/2010/main" val="20679496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1323439"/>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Tempo di carica/scarica</a:t>
            </a:r>
          </a:p>
          <a:p>
            <a:pPr marL="285750" indent="-285750" algn="just">
              <a:buFont typeface="Arial" panose="020B0604020202020204" pitchFamily="34" charset="0"/>
              <a:buChar char="•"/>
            </a:pPr>
            <a:endParaRPr lang="en-US" sz="2000" dirty="0">
              <a:solidFill>
                <a:schemeClr val="tx2"/>
              </a:solidFill>
            </a:endParaRPr>
          </a:p>
          <a:p>
            <a:pPr algn="just"/>
            <a:r>
              <a:rPr lang="it-IT" sz="2000" dirty="0" smtClean="0">
                <a:solidFill>
                  <a:schemeClr val="tx2"/>
                </a:solidFill>
              </a:rPr>
              <a:t>L’EMS </a:t>
            </a:r>
            <a:r>
              <a:rPr lang="it-IT" sz="2000" dirty="0">
                <a:solidFill>
                  <a:schemeClr val="tx2"/>
                </a:solidFill>
              </a:rPr>
              <a:t>informa </a:t>
            </a:r>
            <a:r>
              <a:rPr lang="it-IT" sz="2000" dirty="0" smtClean="0">
                <a:solidFill>
                  <a:schemeClr val="tx2"/>
                </a:solidFill>
              </a:rPr>
              <a:t>il </a:t>
            </a:r>
            <a:r>
              <a:rPr lang="it-IT" sz="2000" dirty="0">
                <a:solidFill>
                  <a:schemeClr val="tx2"/>
                </a:solidFill>
              </a:rPr>
              <a:t>PMS del tempo rimanente per raggiungere la carica completa o lo scarico delle batterie.</a:t>
            </a:r>
          </a:p>
        </p:txBody>
      </p:sp>
      <p:sp>
        <p:nvSpPr>
          <p:cNvPr id="5" name="CasellaDiTesto 4"/>
          <p:cNvSpPr txBox="1"/>
          <p:nvPr/>
        </p:nvSpPr>
        <p:spPr>
          <a:xfrm>
            <a:off x="750000" y="2272739"/>
            <a:ext cx="7638424" cy="3477875"/>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Supporto alla rete (Blackout)</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In caso di caduta di frequenza, i convertitori di rete, entro le loro capacità e se l'unità di potenza è impostata in modalità PMS, supportano immediatamente la rete per evitare ulteriori diminuzioni di tensione e frequenza. </a:t>
            </a:r>
            <a:endParaRPr lang="it-IT" sz="2000" dirty="0" smtClean="0">
              <a:solidFill>
                <a:schemeClr val="tx2"/>
              </a:solidFill>
            </a:endParaRPr>
          </a:p>
          <a:p>
            <a:pPr algn="just"/>
            <a:r>
              <a:rPr lang="it-IT" sz="2000" dirty="0" smtClean="0">
                <a:solidFill>
                  <a:schemeClr val="tx2"/>
                </a:solidFill>
              </a:rPr>
              <a:t>Un </a:t>
            </a:r>
            <a:r>
              <a:rPr lang="it-IT" sz="2000" dirty="0">
                <a:solidFill>
                  <a:schemeClr val="tx2"/>
                </a:solidFill>
              </a:rPr>
              <a:t>allarme "Modalità UPS" viene comunicato da EMS a PMS fino a quando un generatore viene collegato tramite PMS alla rete elettrica.</a:t>
            </a:r>
          </a:p>
          <a:p>
            <a:pPr algn="just"/>
            <a:r>
              <a:rPr lang="it-IT" sz="2000" dirty="0">
                <a:solidFill>
                  <a:schemeClr val="tx2"/>
                </a:solidFill>
              </a:rPr>
              <a:t>Se viene comunque raggiunta una condizione di blackout, la risoluzione di black-out viene gestita </a:t>
            </a:r>
            <a:r>
              <a:rPr lang="it-IT" sz="2000" dirty="0" smtClean="0">
                <a:solidFill>
                  <a:schemeClr val="tx2"/>
                </a:solidFill>
              </a:rPr>
              <a:t>dalla centrale di </a:t>
            </a:r>
            <a:r>
              <a:rPr lang="it-IT" sz="2000" dirty="0">
                <a:solidFill>
                  <a:schemeClr val="tx2"/>
                </a:solidFill>
              </a:rPr>
              <a:t>emergenza e da PMS senza alcun contributo di convertitori di rete.</a:t>
            </a:r>
          </a:p>
        </p:txBody>
      </p:sp>
    </p:spTree>
    <p:extLst>
      <p:ext uri="{BB962C8B-B14F-4D97-AF65-F5344CB8AC3E}">
        <p14:creationId xmlns:p14="http://schemas.microsoft.com/office/powerpoint/2010/main" val="8571537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5632311"/>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Interfaccia utente</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Il manuale dell'operatore EMS informa su come operare localmente dall'interfaccia HMI </a:t>
            </a:r>
            <a:r>
              <a:rPr lang="it-IT" sz="2000" dirty="0" err="1">
                <a:solidFill>
                  <a:schemeClr val="tx2"/>
                </a:solidFill>
              </a:rPr>
              <a:t>touch</a:t>
            </a:r>
            <a:r>
              <a:rPr lang="it-IT" sz="2000" dirty="0">
                <a:solidFill>
                  <a:schemeClr val="tx2"/>
                </a:solidFill>
              </a:rPr>
              <a:t> screen dell'unità di potenza</a:t>
            </a:r>
            <a:r>
              <a:rPr lang="it-IT" sz="2000" dirty="0" smtClean="0">
                <a:solidFill>
                  <a:schemeClr val="tx2"/>
                </a:solidFill>
              </a:rPr>
              <a:t>.</a:t>
            </a:r>
          </a:p>
          <a:p>
            <a:pPr algn="just"/>
            <a:endParaRPr lang="it-IT" sz="2000" dirty="0" smtClean="0">
              <a:solidFill>
                <a:schemeClr val="tx2"/>
              </a:solidFill>
            </a:endParaRPr>
          </a:p>
          <a:p>
            <a:pPr algn="just"/>
            <a:r>
              <a:rPr lang="it-IT" sz="2000" dirty="0" smtClean="0">
                <a:solidFill>
                  <a:schemeClr val="tx2"/>
                </a:solidFill>
              </a:rPr>
              <a:t>L’interfaccia HMI è composta da:</a:t>
            </a:r>
            <a:endParaRPr lang="it-IT" sz="2000" dirty="0">
              <a:solidFill>
                <a:schemeClr val="tx2"/>
              </a:solidFill>
            </a:endParaRPr>
          </a:p>
          <a:p>
            <a:pPr marL="285750" indent="-285750" algn="just">
              <a:buFont typeface="Arial" panose="020B0604020202020204" pitchFamily="34" charset="0"/>
              <a:buChar char="•"/>
            </a:pPr>
            <a:r>
              <a:rPr lang="it-IT" sz="2000" dirty="0">
                <a:solidFill>
                  <a:schemeClr val="tx2"/>
                </a:solidFill>
              </a:rPr>
              <a:t>Navigator bar; </a:t>
            </a:r>
            <a:endParaRPr lang="it-IT" sz="2000" dirty="0" smtClean="0">
              <a:solidFill>
                <a:schemeClr val="tx2"/>
              </a:solidFill>
            </a:endParaRPr>
          </a:p>
          <a:p>
            <a:pPr marL="285750" indent="-285750" algn="just">
              <a:buFont typeface="Arial" panose="020B0604020202020204" pitchFamily="34" charset="0"/>
              <a:buChar char="•"/>
            </a:pPr>
            <a:r>
              <a:rPr lang="it-IT" sz="2000" dirty="0" err="1" smtClean="0">
                <a:solidFill>
                  <a:schemeClr val="tx2"/>
                </a:solidFill>
              </a:rPr>
              <a:t>Overview</a:t>
            </a:r>
            <a:r>
              <a:rPr lang="it-IT" sz="2000" dirty="0" smtClean="0">
                <a:solidFill>
                  <a:schemeClr val="tx2"/>
                </a:solidFill>
              </a:rPr>
              <a:t> </a:t>
            </a:r>
            <a:r>
              <a:rPr lang="it-IT" sz="2000" dirty="0">
                <a:solidFill>
                  <a:schemeClr val="tx2"/>
                </a:solidFill>
              </a:rPr>
              <a:t>page; </a:t>
            </a:r>
            <a:endParaRPr lang="it-IT" sz="2000" dirty="0" smtClean="0">
              <a:solidFill>
                <a:schemeClr val="tx2"/>
              </a:solidFill>
            </a:endParaRPr>
          </a:p>
          <a:p>
            <a:pPr marL="285750" indent="-285750" algn="just">
              <a:buFont typeface="Arial" panose="020B0604020202020204" pitchFamily="34" charset="0"/>
              <a:buChar char="•"/>
            </a:pPr>
            <a:r>
              <a:rPr lang="it-IT" sz="2000" dirty="0" err="1" smtClean="0">
                <a:solidFill>
                  <a:schemeClr val="tx2"/>
                </a:solidFill>
              </a:rPr>
              <a:t>Alarm</a:t>
            </a:r>
            <a:r>
              <a:rPr lang="it-IT" sz="2000" dirty="0" smtClean="0">
                <a:solidFill>
                  <a:schemeClr val="tx2"/>
                </a:solidFill>
              </a:rPr>
              <a:t> </a:t>
            </a:r>
            <a:r>
              <a:rPr lang="it-IT" sz="2000" dirty="0">
                <a:solidFill>
                  <a:schemeClr val="tx2"/>
                </a:solidFill>
              </a:rPr>
              <a:t>page; </a:t>
            </a:r>
            <a:endParaRPr lang="it-IT" sz="2000" dirty="0" smtClean="0">
              <a:solidFill>
                <a:schemeClr val="tx2"/>
              </a:solidFill>
            </a:endParaRPr>
          </a:p>
          <a:p>
            <a:pPr marL="285750" indent="-285750" algn="just">
              <a:buFont typeface="Arial" panose="020B0604020202020204" pitchFamily="34" charset="0"/>
              <a:buChar char="•"/>
            </a:pPr>
            <a:r>
              <a:rPr lang="it-IT" sz="2000" dirty="0" err="1" smtClean="0">
                <a:solidFill>
                  <a:schemeClr val="tx2"/>
                </a:solidFill>
              </a:rPr>
              <a:t>Alarm</a:t>
            </a:r>
            <a:r>
              <a:rPr lang="it-IT" sz="2000" dirty="0" smtClean="0">
                <a:solidFill>
                  <a:schemeClr val="tx2"/>
                </a:solidFill>
              </a:rPr>
              <a:t> </a:t>
            </a:r>
            <a:r>
              <a:rPr lang="it-IT" sz="2000" dirty="0" err="1">
                <a:solidFill>
                  <a:schemeClr val="tx2"/>
                </a:solidFill>
              </a:rPr>
              <a:t>history</a:t>
            </a:r>
            <a:r>
              <a:rPr lang="it-IT" sz="2000" dirty="0">
                <a:solidFill>
                  <a:schemeClr val="tx2"/>
                </a:solidFill>
              </a:rPr>
              <a:t> page; </a:t>
            </a:r>
            <a:endParaRPr lang="it-IT" sz="2000" dirty="0" smtClean="0">
              <a:solidFill>
                <a:schemeClr val="tx2"/>
              </a:solidFill>
            </a:endParaRPr>
          </a:p>
          <a:p>
            <a:pPr marL="285750" indent="-285750" algn="just">
              <a:buFont typeface="Arial" panose="020B0604020202020204" pitchFamily="34" charset="0"/>
              <a:buChar char="•"/>
            </a:pPr>
            <a:r>
              <a:rPr lang="it-IT" sz="2000" dirty="0" err="1" smtClean="0">
                <a:solidFill>
                  <a:schemeClr val="tx2"/>
                </a:solidFill>
              </a:rPr>
              <a:t>Settings</a:t>
            </a:r>
            <a:r>
              <a:rPr lang="it-IT" sz="2000" dirty="0" smtClean="0">
                <a:solidFill>
                  <a:schemeClr val="tx2"/>
                </a:solidFill>
              </a:rPr>
              <a:t> </a:t>
            </a:r>
            <a:r>
              <a:rPr lang="it-IT" sz="2000" dirty="0">
                <a:solidFill>
                  <a:schemeClr val="tx2"/>
                </a:solidFill>
              </a:rPr>
              <a:t>page; </a:t>
            </a:r>
            <a:endParaRPr lang="it-IT" sz="2000" dirty="0" smtClean="0">
              <a:solidFill>
                <a:schemeClr val="tx2"/>
              </a:solidFill>
            </a:endParaRPr>
          </a:p>
          <a:p>
            <a:pPr marL="285750" indent="-285750" algn="just">
              <a:buFont typeface="Arial" panose="020B0604020202020204" pitchFamily="34" charset="0"/>
              <a:buChar char="•"/>
            </a:pPr>
            <a:r>
              <a:rPr lang="it-IT" sz="2000" dirty="0" err="1" smtClean="0">
                <a:solidFill>
                  <a:schemeClr val="tx2"/>
                </a:solidFill>
              </a:rPr>
              <a:t>Logs</a:t>
            </a:r>
            <a:r>
              <a:rPr lang="it-IT" sz="2000" dirty="0" smtClean="0">
                <a:solidFill>
                  <a:schemeClr val="tx2"/>
                </a:solidFill>
              </a:rPr>
              <a:t> </a:t>
            </a:r>
            <a:r>
              <a:rPr lang="it-IT" sz="2000" dirty="0">
                <a:solidFill>
                  <a:schemeClr val="tx2"/>
                </a:solidFill>
              </a:rPr>
              <a:t>page; </a:t>
            </a:r>
            <a:endParaRPr lang="it-IT" sz="2000" dirty="0" smtClean="0">
              <a:solidFill>
                <a:schemeClr val="tx2"/>
              </a:solidFill>
            </a:endParaRPr>
          </a:p>
          <a:p>
            <a:pPr marL="285750" indent="-285750" algn="just">
              <a:buFont typeface="Arial" panose="020B0604020202020204" pitchFamily="34" charset="0"/>
              <a:buChar char="•"/>
            </a:pPr>
            <a:r>
              <a:rPr lang="it-IT" sz="2000" dirty="0" err="1" smtClean="0">
                <a:solidFill>
                  <a:schemeClr val="tx2"/>
                </a:solidFill>
              </a:rPr>
              <a:t>Maintenance</a:t>
            </a:r>
            <a:r>
              <a:rPr lang="it-IT" sz="2000" dirty="0" smtClean="0">
                <a:solidFill>
                  <a:schemeClr val="tx2"/>
                </a:solidFill>
              </a:rPr>
              <a:t> </a:t>
            </a:r>
            <a:r>
              <a:rPr lang="it-IT" sz="2000" dirty="0">
                <a:solidFill>
                  <a:schemeClr val="tx2"/>
                </a:solidFill>
              </a:rPr>
              <a:t>page; </a:t>
            </a:r>
            <a:endParaRPr lang="it-IT" sz="2000" dirty="0" smtClean="0">
              <a:solidFill>
                <a:schemeClr val="tx2"/>
              </a:solidFill>
            </a:endParaRPr>
          </a:p>
          <a:p>
            <a:pPr marL="285750" indent="-285750" algn="just">
              <a:buFont typeface="Arial" panose="020B0604020202020204" pitchFamily="34" charset="0"/>
              <a:buChar char="•"/>
            </a:pPr>
            <a:r>
              <a:rPr lang="it-IT" sz="2000" dirty="0" err="1" smtClean="0">
                <a:solidFill>
                  <a:schemeClr val="tx2"/>
                </a:solidFill>
              </a:rPr>
              <a:t>Sequences</a:t>
            </a:r>
            <a:r>
              <a:rPr lang="it-IT" sz="2000" dirty="0" smtClean="0">
                <a:solidFill>
                  <a:schemeClr val="tx2"/>
                </a:solidFill>
              </a:rPr>
              <a:t> </a:t>
            </a:r>
            <a:r>
              <a:rPr lang="it-IT" sz="2000" dirty="0">
                <a:solidFill>
                  <a:schemeClr val="tx2"/>
                </a:solidFill>
              </a:rPr>
              <a:t>page; </a:t>
            </a:r>
            <a:endParaRPr lang="it-IT" sz="2000" dirty="0" smtClean="0">
              <a:solidFill>
                <a:schemeClr val="tx2"/>
              </a:solidFill>
            </a:endParaRPr>
          </a:p>
          <a:p>
            <a:pPr marL="285750" indent="-285750" algn="just">
              <a:buFont typeface="Arial" panose="020B0604020202020204" pitchFamily="34" charset="0"/>
              <a:buChar char="•"/>
            </a:pPr>
            <a:r>
              <a:rPr lang="it-IT" sz="2000" dirty="0" smtClean="0">
                <a:solidFill>
                  <a:schemeClr val="tx2"/>
                </a:solidFill>
              </a:rPr>
              <a:t>I/O </a:t>
            </a:r>
            <a:r>
              <a:rPr lang="it-IT" sz="2000" dirty="0">
                <a:solidFill>
                  <a:schemeClr val="tx2"/>
                </a:solidFill>
              </a:rPr>
              <a:t>status page; </a:t>
            </a:r>
            <a:endParaRPr lang="it-IT" sz="2000" dirty="0" smtClean="0">
              <a:solidFill>
                <a:schemeClr val="tx2"/>
              </a:solidFill>
            </a:endParaRPr>
          </a:p>
          <a:p>
            <a:pPr marL="285750" indent="-285750" algn="just">
              <a:buFont typeface="Arial" panose="020B0604020202020204" pitchFamily="34" charset="0"/>
              <a:buChar char="•"/>
            </a:pPr>
            <a:r>
              <a:rPr lang="it-IT" sz="2000" dirty="0" smtClean="0">
                <a:solidFill>
                  <a:schemeClr val="tx2"/>
                </a:solidFill>
              </a:rPr>
              <a:t>Trends </a:t>
            </a:r>
            <a:r>
              <a:rPr lang="it-IT" sz="2000" dirty="0">
                <a:solidFill>
                  <a:schemeClr val="tx2"/>
                </a:solidFill>
              </a:rPr>
              <a:t>page; </a:t>
            </a:r>
            <a:endParaRPr lang="it-IT" sz="2000" dirty="0" smtClean="0">
              <a:solidFill>
                <a:schemeClr val="tx2"/>
              </a:solidFill>
            </a:endParaRPr>
          </a:p>
          <a:p>
            <a:pPr marL="285750" indent="-285750" algn="just">
              <a:buFont typeface="Arial" panose="020B0604020202020204" pitchFamily="34" charset="0"/>
              <a:buChar char="•"/>
            </a:pPr>
            <a:r>
              <a:rPr lang="it-IT" sz="2000" dirty="0" err="1" smtClean="0">
                <a:solidFill>
                  <a:schemeClr val="tx2"/>
                </a:solidFill>
              </a:rPr>
              <a:t>Battery</a:t>
            </a:r>
            <a:r>
              <a:rPr lang="it-IT" sz="2000" dirty="0" smtClean="0">
                <a:solidFill>
                  <a:schemeClr val="tx2"/>
                </a:solidFill>
              </a:rPr>
              <a:t> </a:t>
            </a:r>
            <a:r>
              <a:rPr lang="it-IT" sz="2000" dirty="0">
                <a:solidFill>
                  <a:schemeClr val="tx2"/>
                </a:solidFill>
              </a:rPr>
              <a:t>array page; </a:t>
            </a:r>
            <a:endParaRPr lang="it-IT" sz="2000" dirty="0" smtClean="0">
              <a:solidFill>
                <a:schemeClr val="tx2"/>
              </a:solidFill>
            </a:endParaRPr>
          </a:p>
          <a:p>
            <a:pPr marL="285750" indent="-285750" algn="just">
              <a:buFont typeface="Arial" panose="020B0604020202020204" pitchFamily="34" charset="0"/>
              <a:buChar char="•"/>
            </a:pPr>
            <a:r>
              <a:rPr lang="it-IT" sz="2000" dirty="0" err="1" smtClean="0">
                <a:solidFill>
                  <a:schemeClr val="tx2"/>
                </a:solidFill>
              </a:rPr>
              <a:t>Battery</a:t>
            </a:r>
            <a:r>
              <a:rPr lang="it-IT" sz="2000" dirty="0" smtClean="0">
                <a:solidFill>
                  <a:schemeClr val="tx2"/>
                </a:solidFill>
              </a:rPr>
              <a:t> </a:t>
            </a:r>
            <a:r>
              <a:rPr lang="it-IT" sz="2000" dirty="0" err="1">
                <a:solidFill>
                  <a:schemeClr val="tx2"/>
                </a:solidFill>
              </a:rPr>
              <a:t>packs</a:t>
            </a:r>
            <a:r>
              <a:rPr lang="it-IT" sz="2000" dirty="0">
                <a:solidFill>
                  <a:schemeClr val="tx2"/>
                </a:solidFill>
              </a:rPr>
              <a:t> </a:t>
            </a:r>
            <a:r>
              <a:rPr lang="it-IT" sz="2000" dirty="0" err="1">
                <a:solidFill>
                  <a:schemeClr val="tx2"/>
                </a:solidFill>
              </a:rPr>
              <a:t>details</a:t>
            </a:r>
            <a:r>
              <a:rPr lang="it-IT" sz="2000" dirty="0">
                <a:solidFill>
                  <a:schemeClr val="tx2"/>
                </a:solidFill>
              </a:rPr>
              <a:t> page.</a:t>
            </a:r>
            <a:endParaRPr lang="it-IT" sz="2400" dirty="0">
              <a:solidFill>
                <a:schemeClr val="tx2"/>
              </a:solidFill>
            </a:endParaRPr>
          </a:p>
        </p:txBody>
      </p:sp>
    </p:spTree>
    <p:extLst>
      <p:ext uri="{BB962C8B-B14F-4D97-AF65-F5344CB8AC3E}">
        <p14:creationId xmlns:p14="http://schemas.microsoft.com/office/powerpoint/2010/main" val="35582045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Interfaccia utente</a:t>
            </a:r>
          </a:p>
        </p:txBody>
      </p:sp>
      <p:pic>
        <p:nvPicPr>
          <p:cNvPr id="4" name="Immagine 3"/>
          <p:cNvPicPr>
            <a:picLocks noChangeAspect="1"/>
          </p:cNvPicPr>
          <p:nvPr/>
        </p:nvPicPr>
        <p:blipFill>
          <a:blip r:embed="rId4"/>
          <a:stretch>
            <a:fillRect/>
          </a:stretch>
        </p:blipFill>
        <p:spPr>
          <a:xfrm>
            <a:off x="130841" y="1349410"/>
            <a:ext cx="8905656" cy="1127505"/>
          </a:xfrm>
          <a:prstGeom prst="rect">
            <a:avLst/>
          </a:prstGeom>
        </p:spPr>
      </p:pic>
      <p:graphicFrame>
        <p:nvGraphicFramePr>
          <p:cNvPr id="6" name="Tabella 5"/>
          <p:cNvGraphicFramePr>
            <a:graphicFrameLocks noGrp="1"/>
          </p:cNvGraphicFramePr>
          <p:nvPr>
            <p:extLst>
              <p:ext uri="{D42A27DB-BD31-4B8C-83A1-F6EECF244321}">
                <p14:modId xmlns:p14="http://schemas.microsoft.com/office/powerpoint/2010/main" val="4135894944"/>
              </p:ext>
            </p:extLst>
          </p:nvPr>
        </p:nvGraphicFramePr>
        <p:xfrm>
          <a:off x="130838" y="2615530"/>
          <a:ext cx="8905658" cy="3931920"/>
        </p:xfrm>
        <a:graphic>
          <a:graphicData uri="http://schemas.openxmlformats.org/drawingml/2006/table">
            <a:tbl>
              <a:tblPr firstRow="1" bandRow="1">
                <a:tableStyleId>{5C22544A-7EE6-4342-B048-85BDC9FD1C3A}</a:tableStyleId>
              </a:tblPr>
              <a:tblGrid>
                <a:gridCol w="480722">
                  <a:extLst>
                    <a:ext uri="{9D8B030D-6E8A-4147-A177-3AD203B41FA5}">
                      <a16:colId xmlns:a16="http://schemas.microsoft.com/office/drawing/2014/main" val="2219974882"/>
                    </a:ext>
                  </a:extLst>
                </a:gridCol>
                <a:gridCol w="8424936">
                  <a:extLst>
                    <a:ext uri="{9D8B030D-6E8A-4147-A177-3AD203B41FA5}">
                      <a16:colId xmlns:a16="http://schemas.microsoft.com/office/drawing/2014/main" val="423996761"/>
                    </a:ext>
                  </a:extLst>
                </a:gridCol>
              </a:tblGrid>
              <a:tr h="370840">
                <a:tc>
                  <a:txBody>
                    <a:bodyPr/>
                    <a:lstStyle/>
                    <a:p>
                      <a:pPr algn="ctr"/>
                      <a:r>
                        <a:rPr lang="it-IT" b="0" dirty="0" smtClean="0">
                          <a:solidFill>
                            <a:schemeClr val="tx1"/>
                          </a:solidFill>
                        </a:rPr>
                        <a:t>1</a:t>
                      </a:r>
                      <a:endParaRPr lang="it-IT" b="0" dirty="0">
                        <a:solidFill>
                          <a:schemeClr val="tx1"/>
                        </a:solidFill>
                      </a:endParaRPr>
                    </a:p>
                  </a:txBody>
                  <a:tcPr>
                    <a:solidFill>
                      <a:schemeClr val="accent5"/>
                    </a:solidFill>
                  </a:tcPr>
                </a:tc>
                <a:tc>
                  <a:txBody>
                    <a:bodyPr/>
                    <a:lstStyle/>
                    <a:p>
                      <a:r>
                        <a:rPr lang="it-IT" b="0" dirty="0" smtClean="0">
                          <a:solidFill>
                            <a:schemeClr val="tx1"/>
                          </a:solidFill>
                        </a:rPr>
                        <a:t>Rappresenta entrambe le unità di potenza. Da questa pagina è possibile accedere ai dettagli relativi a </a:t>
                      </a:r>
                      <a:r>
                        <a:rPr lang="it-IT" b="0" dirty="0" err="1" smtClean="0">
                          <a:solidFill>
                            <a:schemeClr val="tx1"/>
                          </a:solidFill>
                        </a:rPr>
                        <a:t>Transformers</a:t>
                      </a:r>
                      <a:r>
                        <a:rPr lang="it-IT" b="0" dirty="0" smtClean="0">
                          <a:solidFill>
                            <a:schemeClr val="tx1"/>
                          </a:solidFill>
                        </a:rPr>
                        <a:t>, </a:t>
                      </a:r>
                      <a:r>
                        <a:rPr lang="it-IT" b="0" dirty="0" err="1" smtClean="0">
                          <a:solidFill>
                            <a:schemeClr val="tx1"/>
                          </a:solidFill>
                        </a:rPr>
                        <a:t>Converters</a:t>
                      </a:r>
                      <a:r>
                        <a:rPr lang="it-IT" b="0" dirty="0" smtClean="0">
                          <a:solidFill>
                            <a:schemeClr val="tx1"/>
                          </a:solidFill>
                        </a:rPr>
                        <a:t> e </a:t>
                      </a:r>
                      <a:r>
                        <a:rPr lang="it-IT" b="0" dirty="0" err="1" smtClean="0">
                          <a:solidFill>
                            <a:schemeClr val="tx1"/>
                          </a:solidFill>
                        </a:rPr>
                        <a:t>Battery</a:t>
                      </a:r>
                      <a:r>
                        <a:rPr lang="it-IT" b="0" dirty="0" smtClean="0">
                          <a:solidFill>
                            <a:schemeClr val="tx1"/>
                          </a:solidFill>
                        </a:rPr>
                        <a:t> Array.</a:t>
                      </a:r>
                      <a:endParaRPr lang="it-IT" b="0" dirty="0">
                        <a:solidFill>
                          <a:schemeClr val="tx1"/>
                        </a:solidFill>
                      </a:endParaRPr>
                    </a:p>
                  </a:txBody>
                  <a:tcPr>
                    <a:solidFill>
                      <a:schemeClr val="accent5"/>
                    </a:solidFill>
                  </a:tcPr>
                </a:tc>
                <a:extLst>
                  <a:ext uri="{0D108BD9-81ED-4DB2-BD59-A6C34878D82A}">
                    <a16:rowId xmlns:a16="http://schemas.microsoft.com/office/drawing/2014/main" val="2768512483"/>
                  </a:ext>
                </a:extLst>
              </a:tr>
              <a:tr h="370840">
                <a:tc>
                  <a:txBody>
                    <a:bodyPr/>
                    <a:lstStyle/>
                    <a:p>
                      <a:pPr algn="ctr"/>
                      <a:r>
                        <a:rPr lang="it-IT" dirty="0" smtClean="0">
                          <a:solidFill>
                            <a:schemeClr val="tx1"/>
                          </a:solidFill>
                        </a:rPr>
                        <a:t>2</a:t>
                      </a:r>
                      <a:endParaRPr lang="it-IT" dirty="0">
                        <a:solidFill>
                          <a:schemeClr val="tx1"/>
                        </a:solidFill>
                      </a:endParaRPr>
                    </a:p>
                  </a:txBody>
                  <a:tcPr>
                    <a:solidFill>
                      <a:schemeClr val="accent5"/>
                    </a:solidFill>
                  </a:tcPr>
                </a:tc>
                <a:tc>
                  <a:txBody>
                    <a:bodyPr/>
                    <a:lstStyle/>
                    <a:p>
                      <a:r>
                        <a:rPr lang="it-IT" dirty="0" smtClean="0">
                          <a:solidFill>
                            <a:schemeClr val="tx1"/>
                          </a:solidFill>
                        </a:rPr>
                        <a:t>In questa pagina sono elencati tutti gli allarmi attivi. Quando si verifica un nuovo allarme, il pulsante Allarmi inizia a lampeggiare in rosso e bianco fino alla conferma di allarme da parte dell'operatore.</a:t>
                      </a:r>
                    </a:p>
                    <a:p>
                      <a:r>
                        <a:rPr lang="it-IT" dirty="0" smtClean="0">
                          <a:solidFill>
                            <a:schemeClr val="tx1"/>
                          </a:solidFill>
                        </a:rPr>
                        <a:t>Da questa pagina è anche possibile accedere alla cronologia degli allarmi.</a:t>
                      </a:r>
                      <a:endParaRPr lang="it-IT" dirty="0">
                        <a:solidFill>
                          <a:schemeClr val="tx1"/>
                        </a:solidFill>
                      </a:endParaRPr>
                    </a:p>
                  </a:txBody>
                  <a:tcPr>
                    <a:solidFill>
                      <a:schemeClr val="accent5"/>
                    </a:solidFill>
                  </a:tcPr>
                </a:tc>
                <a:extLst>
                  <a:ext uri="{0D108BD9-81ED-4DB2-BD59-A6C34878D82A}">
                    <a16:rowId xmlns:a16="http://schemas.microsoft.com/office/drawing/2014/main" val="1893942767"/>
                  </a:ext>
                </a:extLst>
              </a:tr>
              <a:tr h="370840">
                <a:tc>
                  <a:txBody>
                    <a:bodyPr/>
                    <a:lstStyle/>
                    <a:p>
                      <a:pPr algn="ctr"/>
                      <a:r>
                        <a:rPr lang="it-IT" dirty="0" smtClean="0">
                          <a:solidFill>
                            <a:schemeClr val="tx1"/>
                          </a:solidFill>
                        </a:rPr>
                        <a:t>3</a:t>
                      </a:r>
                      <a:endParaRPr lang="it-IT" dirty="0">
                        <a:solidFill>
                          <a:schemeClr val="tx1"/>
                        </a:solidFill>
                      </a:endParaRPr>
                    </a:p>
                  </a:txBody>
                  <a:tcPr>
                    <a:solidFill>
                      <a:schemeClr val="accent5"/>
                    </a:solidFill>
                  </a:tcPr>
                </a:tc>
                <a:tc>
                  <a:txBody>
                    <a:bodyPr/>
                    <a:lstStyle/>
                    <a:p>
                      <a:r>
                        <a:rPr lang="it-IT" dirty="0" smtClean="0">
                          <a:solidFill>
                            <a:schemeClr val="tx1"/>
                          </a:solidFill>
                        </a:rPr>
                        <a:t>In questa pagina possiamo trovare le impostazioni dell’impianto. Per modificarli è necessaria una password del manutentore del software. Apparirà una finestra di dialogo di accesso se si tenta di modificare i dati o mostrare pagine con privilegi insufficienti. Solo se le credenziali sono sufficienti è possibile accedere anche alla pagina di log e manutenzione.</a:t>
                      </a:r>
                      <a:endParaRPr lang="it-IT" dirty="0">
                        <a:solidFill>
                          <a:schemeClr val="tx1"/>
                        </a:solidFill>
                      </a:endParaRPr>
                    </a:p>
                  </a:txBody>
                  <a:tcPr>
                    <a:solidFill>
                      <a:schemeClr val="accent5"/>
                    </a:solidFill>
                  </a:tcPr>
                </a:tc>
                <a:extLst>
                  <a:ext uri="{0D108BD9-81ED-4DB2-BD59-A6C34878D82A}">
                    <a16:rowId xmlns:a16="http://schemas.microsoft.com/office/drawing/2014/main" val="775337538"/>
                  </a:ext>
                </a:extLst>
              </a:tr>
              <a:tr h="370840">
                <a:tc>
                  <a:txBody>
                    <a:bodyPr/>
                    <a:lstStyle/>
                    <a:p>
                      <a:pPr algn="ctr"/>
                      <a:r>
                        <a:rPr lang="it-IT" dirty="0" smtClean="0">
                          <a:solidFill>
                            <a:schemeClr val="tx1"/>
                          </a:solidFill>
                        </a:rPr>
                        <a:t>4</a:t>
                      </a:r>
                      <a:endParaRPr lang="it-IT" dirty="0">
                        <a:solidFill>
                          <a:schemeClr val="tx1"/>
                        </a:solidFill>
                      </a:endParaRPr>
                    </a:p>
                  </a:txBody>
                  <a:tcPr>
                    <a:solidFill>
                      <a:schemeClr val="accent5"/>
                    </a:solidFill>
                  </a:tcPr>
                </a:tc>
                <a:tc>
                  <a:txBody>
                    <a:bodyPr/>
                    <a:lstStyle/>
                    <a:p>
                      <a:r>
                        <a:rPr lang="it-IT" sz="1800" kern="1200" dirty="0" smtClean="0">
                          <a:solidFill>
                            <a:schemeClr val="dk1"/>
                          </a:solidFill>
                          <a:latin typeface="+mn-lt"/>
                          <a:ea typeface="+mn-ea"/>
                          <a:cs typeface="+mn-cs"/>
                        </a:rPr>
                        <a:t>In questa pagina vengono visualizzate le condizioni di partenza per tutte le sequenze dell'unità di alimentazione PORT.</a:t>
                      </a:r>
                      <a:endParaRPr lang="it-IT" dirty="0">
                        <a:solidFill>
                          <a:schemeClr val="tx1"/>
                        </a:solidFill>
                      </a:endParaRPr>
                    </a:p>
                  </a:txBody>
                  <a:tcPr>
                    <a:solidFill>
                      <a:schemeClr val="accent5"/>
                    </a:solidFill>
                  </a:tcPr>
                </a:tc>
                <a:extLst>
                  <a:ext uri="{0D108BD9-81ED-4DB2-BD59-A6C34878D82A}">
                    <a16:rowId xmlns:a16="http://schemas.microsoft.com/office/drawing/2014/main" val="3234547138"/>
                  </a:ext>
                </a:extLst>
              </a:tr>
            </a:tbl>
          </a:graphicData>
        </a:graphic>
      </p:graphicFrame>
    </p:spTree>
    <p:extLst>
      <p:ext uri="{BB962C8B-B14F-4D97-AF65-F5344CB8AC3E}">
        <p14:creationId xmlns:p14="http://schemas.microsoft.com/office/powerpoint/2010/main" val="8845680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err="1" smtClean="0">
                <a:solidFill>
                  <a:schemeClr val="tx2"/>
                </a:solidFill>
              </a:rPr>
              <a:t>Polar</a:t>
            </a:r>
            <a:r>
              <a:rPr lang="it-IT" sz="2800" b="1" dirty="0" smtClean="0">
                <a:solidFill>
                  <a:schemeClr val="tx2"/>
                </a:solidFill>
              </a:rPr>
              <a:t> Code Simulator (PC)</a:t>
            </a:r>
            <a:endParaRPr lang="it-IT" sz="2800" b="1" dirty="0">
              <a:solidFill>
                <a:schemeClr val="tx2"/>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5933" y="718823"/>
            <a:ext cx="6108171" cy="3435846"/>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103" y="4344079"/>
            <a:ext cx="3995936" cy="2247714"/>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36" y="4344079"/>
            <a:ext cx="4001007" cy="2247714"/>
          </a:xfrm>
          <a:prstGeom prst="rect">
            <a:avLst/>
          </a:prstGeom>
        </p:spPr>
      </p:pic>
      <p:pic>
        <p:nvPicPr>
          <p:cNvPr id="7" name="Immagine 6"/>
          <p:cNvPicPr>
            <a:picLocks noChangeAspect="1"/>
          </p:cNvPicPr>
          <p:nvPr/>
        </p:nvPicPr>
        <p:blipFill>
          <a:blip r:embed="rId5"/>
          <a:stretch>
            <a:fillRect/>
          </a:stretch>
        </p:blipFill>
        <p:spPr>
          <a:xfrm>
            <a:off x="130841" y="67694"/>
            <a:ext cx="619159" cy="742991"/>
          </a:xfrm>
          <a:prstGeom prst="rect">
            <a:avLst/>
          </a:prstGeom>
        </p:spPr>
      </p:pic>
    </p:spTree>
    <p:extLst>
      <p:ext uri="{BB962C8B-B14F-4D97-AF65-F5344CB8AC3E}">
        <p14:creationId xmlns:p14="http://schemas.microsoft.com/office/powerpoint/2010/main" val="3254675617"/>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Interfaccia utente</a:t>
            </a:r>
          </a:p>
        </p:txBody>
      </p:sp>
      <p:pic>
        <p:nvPicPr>
          <p:cNvPr id="4" name="Immagine 3"/>
          <p:cNvPicPr>
            <a:picLocks noChangeAspect="1"/>
          </p:cNvPicPr>
          <p:nvPr/>
        </p:nvPicPr>
        <p:blipFill>
          <a:blip r:embed="rId4"/>
          <a:stretch>
            <a:fillRect/>
          </a:stretch>
        </p:blipFill>
        <p:spPr>
          <a:xfrm>
            <a:off x="130841" y="1349410"/>
            <a:ext cx="8905656" cy="1127505"/>
          </a:xfrm>
          <a:prstGeom prst="rect">
            <a:avLst/>
          </a:prstGeom>
        </p:spPr>
      </p:pic>
      <p:graphicFrame>
        <p:nvGraphicFramePr>
          <p:cNvPr id="6" name="Tabella 5"/>
          <p:cNvGraphicFramePr>
            <a:graphicFrameLocks noGrp="1"/>
          </p:cNvGraphicFramePr>
          <p:nvPr>
            <p:extLst>
              <p:ext uri="{D42A27DB-BD31-4B8C-83A1-F6EECF244321}">
                <p14:modId xmlns:p14="http://schemas.microsoft.com/office/powerpoint/2010/main" val="1725531996"/>
              </p:ext>
            </p:extLst>
          </p:nvPr>
        </p:nvGraphicFramePr>
        <p:xfrm>
          <a:off x="130838" y="2615530"/>
          <a:ext cx="8905658" cy="2123440"/>
        </p:xfrm>
        <a:graphic>
          <a:graphicData uri="http://schemas.openxmlformats.org/drawingml/2006/table">
            <a:tbl>
              <a:tblPr firstRow="1" bandRow="1">
                <a:tableStyleId>{5C22544A-7EE6-4342-B048-85BDC9FD1C3A}</a:tableStyleId>
              </a:tblPr>
              <a:tblGrid>
                <a:gridCol w="480722">
                  <a:extLst>
                    <a:ext uri="{9D8B030D-6E8A-4147-A177-3AD203B41FA5}">
                      <a16:colId xmlns:a16="http://schemas.microsoft.com/office/drawing/2014/main" val="2219974882"/>
                    </a:ext>
                  </a:extLst>
                </a:gridCol>
                <a:gridCol w="8424936">
                  <a:extLst>
                    <a:ext uri="{9D8B030D-6E8A-4147-A177-3AD203B41FA5}">
                      <a16:colId xmlns:a16="http://schemas.microsoft.com/office/drawing/2014/main" val="423996761"/>
                    </a:ext>
                  </a:extLst>
                </a:gridCol>
              </a:tblGrid>
              <a:tr h="370840">
                <a:tc>
                  <a:txBody>
                    <a:bodyPr/>
                    <a:lstStyle/>
                    <a:p>
                      <a:pPr algn="ctr"/>
                      <a:r>
                        <a:rPr lang="it-IT" b="0" dirty="0" smtClean="0">
                          <a:solidFill>
                            <a:schemeClr val="tx1"/>
                          </a:solidFill>
                        </a:rPr>
                        <a:t>5</a:t>
                      </a:r>
                      <a:endParaRPr lang="it-IT" b="0" dirty="0">
                        <a:solidFill>
                          <a:schemeClr val="tx1"/>
                        </a:solidFill>
                      </a:endParaRPr>
                    </a:p>
                  </a:txBody>
                  <a:tcPr>
                    <a:solidFill>
                      <a:schemeClr val="accent5"/>
                    </a:solidFill>
                  </a:tcPr>
                </a:tc>
                <a:tc>
                  <a:txBody>
                    <a:bodyPr/>
                    <a:lstStyle/>
                    <a:p>
                      <a:r>
                        <a:rPr lang="it-IT" sz="1800" b="0" kern="1200" dirty="0" smtClean="0">
                          <a:solidFill>
                            <a:schemeClr val="dk1"/>
                          </a:solidFill>
                          <a:latin typeface="+mn-lt"/>
                          <a:ea typeface="+mn-ea"/>
                          <a:cs typeface="+mn-cs"/>
                        </a:rPr>
                        <a:t>In questa pagina vengono visualizzate le condizioni di partenza per tutte le sequenze dell'unità di alimentazione STBD.</a:t>
                      </a:r>
                      <a:endParaRPr lang="it-IT" b="0" dirty="0">
                        <a:solidFill>
                          <a:schemeClr val="tx1"/>
                        </a:solidFill>
                      </a:endParaRPr>
                    </a:p>
                  </a:txBody>
                  <a:tcPr>
                    <a:solidFill>
                      <a:schemeClr val="accent5"/>
                    </a:solidFill>
                  </a:tcPr>
                </a:tc>
                <a:extLst>
                  <a:ext uri="{0D108BD9-81ED-4DB2-BD59-A6C34878D82A}">
                    <a16:rowId xmlns:a16="http://schemas.microsoft.com/office/drawing/2014/main" val="2768512483"/>
                  </a:ext>
                </a:extLst>
              </a:tr>
              <a:tr h="370840">
                <a:tc>
                  <a:txBody>
                    <a:bodyPr/>
                    <a:lstStyle/>
                    <a:p>
                      <a:pPr algn="ctr"/>
                      <a:r>
                        <a:rPr lang="it-IT" dirty="0" smtClean="0">
                          <a:solidFill>
                            <a:schemeClr val="tx1"/>
                          </a:solidFill>
                        </a:rPr>
                        <a:t>6</a:t>
                      </a:r>
                      <a:endParaRPr lang="it-IT" dirty="0">
                        <a:solidFill>
                          <a:schemeClr val="tx1"/>
                        </a:solidFill>
                      </a:endParaRPr>
                    </a:p>
                  </a:txBody>
                  <a:tcPr>
                    <a:solidFill>
                      <a:schemeClr val="accent5"/>
                    </a:solidFill>
                  </a:tcPr>
                </a:tc>
                <a:tc>
                  <a:txBody>
                    <a:bodyPr/>
                    <a:lstStyle/>
                    <a:p>
                      <a:r>
                        <a:rPr lang="it-IT" b="0" dirty="0" smtClean="0">
                          <a:solidFill>
                            <a:schemeClr val="tx1"/>
                          </a:solidFill>
                        </a:rPr>
                        <a:t>come PLC, moduli di sicurezza e stato RIO (Remote Input Output)</a:t>
                      </a:r>
                      <a:endParaRPr lang="it-IT" b="0" dirty="0">
                        <a:solidFill>
                          <a:schemeClr val="tx1"/>
                        </a:solidFill>
                      </a:endParaRPr>
                    </a:p>
                  </a:txBody>
                  <a:tcPr>
                    <a:solidFill>
                      <a:schemeClr val="accent5"/>
                    </a:solidFill>
                  </a:tcPr>
                </a:tc>
                <a:extLst>
                  <a:ext uri="{0D108BD9-81ED-4DB2-BD59-A6C34878D82A}">
                    <a16:rowId xmlns:a16="http://schemas.microsoft.com/office/drawing/2014/main" val="1893942767"/>
                  </a:ext>
                </a:extLst>
              </a:tr>
              <a:tr h="370840">
                <a:tc>
                  <a:txBody>
                    <a:bodyPr/>
                    <a:lstStyle/>
                    <a:p>
                      <a:pPr algn="ctr"/>
                      <a:r>
                        <a:rPr lang="it-IT" dirty="0" smtClean="0">
                          <a:solidFill>
                            <a:schemeClr val="tx1"/>
                          </a:solidFill>
                        </a:rPr>
                        <a:t>7</a:t>
                      </a:r>
                      <a:endParaRPr lang="it-IT" dirty="0">
                        <a:solidFill>
                          <a:schemeClr val="tx1"/>
                        </a:solidFill>
                      </a:endParaRPr>
                    </a:p>
                  </a:txBody>
                  <a:tcPr>
                    <a:solidFill>
                      <a:schemeClr val="accent5"/>
                    </a:solidFill>
                  </a:tcPr>
                </a:tc>
                <a:tc>
                  <a:txBody>
                    <a:bodyPr/>
                    <a:lstStyle/>
                    <a:p>
                      <a:r>
                        <a:rPr lang="it-IT" b="0" dirty="0" smtClean="0">
                          <a:solidFill>
                            <a:schemeClr val="tx1"/>
                          </a:solidFill>
                        </a:rPr>
                        <a:t>Mostra l'andamento dei dati dei segnali ricevuti da PMS</a:t>
                      </a:r>
                      <a:endParaRPr lang="it-IT" b="0" dirty="0">
                        <a:solidFill>
                          <a:schemeClr val="tx1"/>
                        </a:solidFill>
                      </a:endParaRPr>
                    </a:p>
                  </a:txBody>
                  <a:tcPr>
                    <a:solidFill>
                      <a:schemeClr val="accent5"/>
                    </a:solidFill>
                  </a:tcPr>
                </a:tc>
                <a:extLst>
                  <a:ext uri="{0D108BD9-81ED-4DB2-BD59-A6C34878D82A}">
                    <a16:rowId xmlns:a16="http://schemas.microsoft.com/office/drawing/2014/main" val="775337538"/>
                  </a:ext>
                </a:extLst>
              </a:tr>
              <a:tr h="370840">
                <a:tc>
                  <a:txBody>
                    <a:bodyPr/>
                    <a:lstStyle/>
                    <a:p>
                      <a:pPr algn="ctr"/>
                      <a:r>
                        <a:rPr lang="it-IT" dirty="0" smtClean="0">
                          <a:solidFill>
                            <a:schemeClr val="tx1"/>
                          </a:solidFill>
                        </a:rPr>
                        <a:t>8</a:t>
                      </a:r>
                      <a:endParaRPr lang="it-IT" dirty="0">
                        <a:solidFill>
                          <a:schemeClr val="tx1"/>
                        </a:solidFill>
                      </a:endParaRPr>
                    </a:p>
                  </a:txBody>
                  <a:tcPr>
                    <a:solidFill>
                      <a:schemeClr val="accent5"/>
                    </a:solidFill>
                  </a:tcPr>
                </a:tc>
                <a:tc>
                  <a:txBody>
                    <a:bodyPr/>
                    <a:lstStyle/>
                    <a:p>
                      <a:r>
                        <a:rPr lang="it-IT" b="0" dirty="0" smtClean="0">
                          <a:solidFill>
                            <a:schemeClr val="tx1"/>
                          </a:solidFill>
                        </a:rPr>
                        <a:t>Visibile solo in alcune </a:t>
                      </a:r>
                      <a:r>
                        <a:rPr lang="it-IT" b="0" dirty="0" err="1" smtClean="0">
                          <a:solidFill>
                            <a:schemeClr val="tx1"/>
                          </a:solidFill>
                        </a:rPr>
                        <a:t>sottopagine</a:t>
                      </a:r>
                      <a:r>
                        <a:rPr lang="it-IT" b="0" dirty="0" smtClean="0">
                          <a:solidFill>
                            <a:schemeClr val="tx1"/>
                          </a:solidFill>
                        </a:rPr>
                        <a:t>, consente di tornare alla pagina precedente</a:t>
                      </a:r>
                      <a:endParaRPr lang="it-IT" b="0" dirty="0">
                        <a:solidFill>
                          <a:schemeClr val="tx1"/>
                        </a:solidFill>
                      </a:endParaRPr>
                    </a:p>
                  </a:txBody>
                  <a:tcPr>
                    <a:solidFill>
                      <a:schemeClr val="accent5"/>
                    </a:solidFill>
                  </a:tcPr>
                </a:tc>
                <a:extLst>
                  <a:ext uri="{0D108BD9-81ED-4DB2-BD59-A6C34878D82A}">
                    <a16:rowId xmlns:a16="http://schemas.microsoft.com/office/drawing/2014/main" val="3234547138"/>
                  </a:ext>
                </a:extLst>
              </a:tr>
              <a:tr h="370840">
                <a:tc>
                  <a:txBody>
                    <a:bodyPr/>
                    <a:lstStyle/>
                    <a:p>
                      <a:pPr algn="ctr"/>
                      <a:r>
                        <a:rPr lang="it-IT" dirty="0" smtClean="0">
                          <a:solidFill>
                            <a:schemeClr val="tx1"/>
                          </a:solidFill>
                        </a:rPr>
                        <a:t>9</a:t>
                      </a:r>
                      <a:endParaRPr lang="it-IT" dirty="0">
                        <a:solidFill>
                          <a:schemeClr val="tx1"/>
                        </a:solidFill>
                      </a:endParaRPr>
                    </a:p>
                  </a:txBody>
                  <a:tcPr>
                    <a:solidFill>
                      <a:schemeClr val="accent5"/>
                    </a:solidFill>
                  </a:tcPr>
                </a:tc>
                <a:tc>
                  <a:txBody>
                    <a:bodyPr/>
                    <a:lstStyle/>
                    <a:p>
                      <a:r>
                        <a:rPr lang="it-IT" b="0" dirty="0" smtClean="0">
                          <a:solidFill>
                            <a:schemeClr val="tx1"/>
                          </a:solidFill>
                        </a:rPr>
                        <a:t>Visibile solo in alcune </a:t>
                      </a:r>
                      <a:r>
                        <a:rPr lang="it-IT" b="0" dirty="0" err="1" smtClean="0">
                          <a:solidFill>
                            <a:schemeClr val="tx1"/>
                          </a:solidFill>
                        </a:rPr>
                        <a:t>sottopagine</a:t>
                      </a:r>
                      <a:r>
                        <a:rPr lang="it-IT" b="0" dirty="0" smtClean="0">
                          <a:solidFill>
                            <a:schemeClr val="tx1"/>
                          </a:solidFill>
                        </a:rPr>
                        <a:t>, consente di mostrare i dati storici per quell'oggetto</a:t>
                      </a:r>
                      <a:endParaRPr lang="it-IT" b="0" dirty="0">
                        <a:solidFill>
                          <a:schemeClr val="tx1"/>
                        </a:solidFill>
                      </a:endParaRPr>
                    </a:p>
                  </a:txBody>
                  <a:tcPr>
                    <a:solidFill>
                      <a:schemeClr val="accent5"/>
                    </a:solidFill>
                  </a:tcPr>
                </a:tc>
                <a:extLst>
                  <a:ext uri="{0D108BD9-81ED-4DB2-BD59-A6C34878D82A}">
                    <a16:rowId xmlns:a16="http://schemas.microsoft.com/office/drawing/2014/main" val="1362617741"/>
                  </a:ext>
                </a:extLst>
              </a:tr>
            </a:tbl>
          </a:graphicData>
        </a:graphic>
      </p:graphicFrame>
    </p:spTree>
    <p:extLst>
      <p:ext uri="{BB962C8B-B14F-4D97-AF65-F5344CB8AC3E}">
        <p14:creationId xmlns:p14="http://schemas.microsoft.com/office/powerpoint/2010/main" val="66697642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di </a:t>
            </a:r>
            <a:r>
              <a:rPr lang="it-IT" sz="2000" b="1" dirty="0" err="1" smtClean="0">
                <a:solidFill>
                  <a:schemeClr val="tx2"/>
                </a:solidFill>
              </a:rPr>
              <a:t>Overview</a:t>
            </a:r>
            <a:endParaRPr lang="it-IT" sz="2000" b="1" dirty="0" smtClean="0">
              <a:solidFill>
                <a:schemeClr val="tx2"/>
              </a:solidFill>
            </a:endParaRPr>
          </a:p>
        </p:txBody>
      </p:sp>
      <p:pic>
        <p:nvPicPr>
          <p:cNvPr id="5" name="Immagine 4"/>
          <p:cNvPicPr>
            <a:picLocks noChangeAspect="1"/>
          </p:cNvPicPr>
          <p:nvPr/>
        </p:nvPicPr>
        <p:blipFill>
          <a:blip r:embed="rId4"/>
          <a:stretch>
            <a:fillRect/>
          </a:stretch>
        </p:blipFill>
        <p:spPr>
          <a:xfrm>
            <a:off x="808687" y="1198278"/>
            <a:ext cx="7521050" cy="5657153"/>
          </a:xfrm>
          <a:prstGeom prst="rect">
            <a:avLst/>
          </a:prstGeom>
        </p:spPr>
      </p:pic>
    </p:spTree>
    <p:extLst>
      <p:ext uri="{BB962C8B-B14F-4D97-AF65-F5344CB8AC3E}">
        <p14:creationId xmlns:p14="http://schemas.microsoft.com/office/powerpoint/2010/main" val="42309507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di </a:t>
            </a:r>
            <a:r>
              <a:rPr lang="it-IT" sz="2000" b="1" dirty="0" err="1" smtClean="0">
                <a:solidFill>
                  <a:schemeClr val="tx2"/>
                </a:solidFill>
              </a:rPr>
              <a:t>Overview</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130841" y="1231689"/>
            <a:ext cx="8833647" cy="1444193"/>
          </a:xfrm>
          <a:prstGeom prst="rect">
            <a:avLst/>
          </a:prstGeom>
        </p:spPr>
      </p:pic>
    </p:spTree>
    <p:extLst>
      <p:ext uri="{BB962C8B-B14F-4D97-AF65-F5344CB8AC3E}">
        <p14:creationId xmlns:p14="http://schemas.microsoft.com/office/powerpoint/2010/main" val="32698144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di </a:t>
            </a:r>
            <a:r>
              <a:rPr lang="it-IT" sz="2000" b="1" dirty="0" err="1" smtClean="0">
                <a:solidFill>
                  <a:schemeClr val="tx2"/>
                </a:solidFill>
              </a:rPr>
              <a:t>Overview</a:t>
            </a:r>
            <a:endParaRPr lang="it-IT" sz="2000" b="1" dirty="0" smtClean="0">
              <a:solidFill>
                <a:schemeClr val="tx2"/>
              </a:solidFill>
            </a:endParaRPr>
          </a:p>
        </p:txBody>
      </p:sp>
      <p:pic>
        <p:nvPicPr>
          <p:cNvPr id="5" name="Immagine 4"/>
          <p:cNvPicPr>
            <a:picLocks noChangeAspect="1"/>
          </p:cNvPicPr>
          <p:nvPr/>
        </p:nvPicPr>
        <p:blipFill>
          <a:blip r:embed="rId4"/>
          <a:stretch>
            <a:fillRect/>
          </a:stretch>
        </p:blipFill>
        <p:spPr>
          <a:xfrm>
            <a:off x="395536" y="1209916"/>
            <a:ext cx="8470733" cy="5622880"/>
          </a:xfrm>
          <a:prstGeom prst="rect">
            <a:avLst/>
          </a:prstGeom>
        </p:spPr>
      </p:pic>
    </p:spTree>
    <p:extLst>
      <p:ext uri="{BB962C8B-B14F-4D97-AF65-F5344CB8AC3E}">
        <p14:creationId xmlns:p14="http://schemas.microsoft.com/office/powerpoint/2010/main" val="67435154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di </a:t>
            </a:r>
            <a:r>
              <a:rPr lang="it-IT" sz="2000" b="1" dirty="0" err="1" smtClean="0">
                <a:solidFill>
                  <a:schemeClr val="tx2"/>
                </a:solidFill>
              </a:rPr>
              <a:t>Overview</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62324" y="1646835"/>
            <a:ext cx="8974172" cy="3582366"/>
          </a:xfrm>
          <a:prstGeom prst="rect">
            <a:avLst/>
          </a:prstGeom>
        </p:spPr>
      </p:pic>
    </p:spTree>
    <p:extLst>
      <p:ext uri="{BB962C8B-B14F-4D97-AF65-F5344CB8AC3E}">
        <p14:creationId xmlns:p14="http://schemas.microsoft.com/office/powerpoint/2010/main" val="2050697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di </a:t>
            </a:r>
            <a:r>
              <a:rPr lang="it-IT" sz="2000" b="1" dirty="0" err="1" smtClean="0">
                <a:solidFill>
                  <a:schemeClr val="tx2"/>
                </a:solidFill>
              </a:rPr>
              <a:t>Overview</a:t>
            </a:r>
            <a:endParaRPr lang="it-IT" sz="2000" b="1" dirty="0" smtClean="0">
              <a:solidFill>
                <a:schemeClr val="tx2"/>
              </a:solidFill>
            </a:endParaRPr>
          </a:p>
        </p:txBody>
      </p:sp>
      <p:pic>
        <p:nvPicPr>
          <p:cNvPr id="5" name="Immagine 4"/>
          <p:cNvPicPr>
            <a:picLocks noChangeAspect="1"/>
          </p:cNvPicPr>
          <p:nvPr/>
        </p:nvPicPr>
        <p:blipFill>
          <a:blip r:embed="rId4"/>
          <a:stretch>
            <a:fillRect/>
          </a:stretch>
        </p:blipFill>
        <p:spPr>
          <a:xfrm>
            <a:off x="204259" y="1763432"/>
            <a:ext cx="8760229" cy="3321752"/>
          </a:xfrm>
          <a:prstGeom prst="rect">
            <a:avLst/>
          </a:prstGeom>
        </p:spPr>
      </p:pic>
    </p:spTree>
    <p:extLst>
      <p:ext uri="{BB962C8B-B14F-4D97-AF65-F5344CB8AC3E}">
        <p14:creationId xmlns:p14="http://schemas.microsoft.com/office/powerpoint/2010/main" val="180316006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di </a:t>
            </a:r>
            <a:r>
              <a:rPr lang="it-IT" sz="2000" b="1" dirty="0" err="1" smtClean="0">
                <a:solidFill>
                  <a:schemeClr val="tx2"/>
                </a:solidFill>
              </a:rPr>
              <a:t>Overview</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298514" y="1210795"/>
            <a:ext cx="8690988" cy="5611535"/>
          </a:xfrm>
          <a:prstGeom prst="rect">
            <a:avLst/>
          </a:prstGeom>
        </p:spPr>
      </p:pic>
    </p:spTree>
    <p:extLst>
      <p:ext uri="{BB962C8B-B14F-4D97-AF65-F5344CB8AC3E}">
        <p14:creationId xmlns:p14="http://schemas.microsoft.com/office/powerpoint/2010/main" val="36712037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Alarms</a:t>
            </a:r>
            <a:endParaRPr lang="it-IT" sz="2000" b="1" dirty="0" smtClean="0">
              <a:solidFill>
                <a:schemeClr val="tx2"/>
              </a:solidFill>
            </a:endParaRPr>
          </a:p>
        </p:txBody>
      </p:sp>
      <p:pic>
        <p:nvPicPr>
          <p:cNvPr id="5" name="Immagine 4"/>
          <p:cNvPicPr>
            <a:picLocks noChangeAspect="1"/>
          </p:cNvPicPr>
          <p:nvPr/>
        </p:nvPicPr>
        <p:blipFill>
          <a:blip r:embed="rId4"/>
          <a:stretch>
            <a:fillRect/>
          </a:stretch>
        </p:blipFill>
        <p:spPr>
          <a:xfrm>
            <a:off x="750000" y="1210794"/>
            <a:ext cx="7638424" cy="5647205"/>
          </a:xfrm>
          <a:prstGeom prst="rect">
            <a:avLst/>
          </a:prstGeom>
        </p:spPr>
      </p:pic>
    </p:spTree>
    <p:extLst>
      <p:ext uri="{BB962C8B-B14F-4D97-AF65-F5344CB8AC3E}">
        <p14:creationId xmlns:p14="http://schemas.microsoft.com/office/powerpoint/2010/main" val="35995530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err="1" smtClean="0">
                <a:solidFill>
                  <a:schemeClr val="tx2"/>
                </a:solidFill>
              </a:rPr>
              <a:t>Alarms</a:t>
            </a:r>
            <a:r>
              <a:rPr lang="it-IT" sz="2000" b="1" dirty="0" smtClean="0">
                <a:solidFill>
                  <a:schemeClr val="tx2"/>
                </a:solidFill>
              </a:rPr>
              <a:t> </a:t>
            </a:r>
            <a:r>
              <a:rPr lang="it-IT" sz="2000" b="1" dirty="0" err="1" smtClean="0">
                <a:solidFill>
                  <a:schemeClr val="tx2"/>
                </a:solidFill>
              </a:rPr>
              <a:t>History</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750000" y="1210796"/>
            <a:ext cx="7861029" cy="5656152"/>
          </a:xfrm>
          <a:prstGeom prst="rect">
            <a:avLst/>
          </a:prstGeom>
        </p:spPr>
      </p:pic>
    </p:spTree>
    <p:extLst>
      <p:ext uri="{BB962C8B-B14F-4D97-AF65-F5344CB8AC3E}">
        <p14:creationId xmlns:p14="http://schemas.microsoft.com/office/powerpoint/2010/main" val="375773796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err="1" smtClean="0">
                <a:solidFill>
                  <a:schemeClr val="tx2"/>
                </a:solidFill>
              </a:rPr>
              <a:t>Alarms</a:t>
            </a:r>
            <a:r>
              <a:rPr lang="it-IT" sz="2000" b="1" dirty="0" smtClean="0">
                <a:solidFill>
                  <a:schemeClr val="tx2"/>
                </a:solidFill>
              </a:rPr>
              <a:t> </a:t>
            </a:r>
            <a:r>
              <a:rPr lang="it-IT" sz="2000" b="1" dirty="0" err="1" smtClean="0">
                <a:solidFill>
                  <a:schemeClr val="tx2"/>
                </a:solidFill>
              </a:rPr>
              <a:t>History</a:t>
            </a:r>
            <a:endParaRPr lang="it-IT" sz="2000" b="1" dirty="0" smtClean="0">
              <a:solidFill>
                <a:schemeClr val="tx2"/>
              </a:solidFill>
            </a:endParaRPr>
          </a:p>
        </p:txBody>
      </p:sp>
      <p:pic>
        <p:nvPicPr>
          <p:cNvPr id="5" name="Immagine 4"/>
          <p:cNvPicPr>
            <a:picLocks noChangeAspect="1"/>
          </p:cNvPicPr>
          <p:nvPr/>
        </p:nvPicPr>
        <p:blipFill>
          <a:blip r:embed="rId4"/>
          <a:stretch>
            <a:fillRect/>
          </a:stretch>
        </p:blipFill>
        <p:spPr>
          <a:xfrm>
            <a:off x="251520" y="1323447"/>
            <a:ext cx="8621787" cy="4608809"/>
          </a:xfrm>
          <a:prstGeom prst="rect">
            <a:avLst/>
          </a:prstGeom>
        </p:spPr>
      </p:pic>
    </p:spTree>
    <p:extLst>
      <p:ext uri="{BB962C8B-B14F-4D97-AF65-F5344CB8AC3E}">
        <p14:creationId xmlns:p14="http://schemas.microsoft.com/office/powerpoint/2010/main" val="524726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14353" y="908720"/>
            <a:ext cx="8729647" cy="3046988"/>
          </a:xfrm>
          <a:prstGeom prst="rect">
            <a:avLst/>
          </a:prstGeom>
        </p:spPr>
        <p:txBody>
          <a:bodyPr wrap="square">
            <a:spAutoFit/>
          </a:bodyPr>
          <a:lstStyle/>
          <a:p>
            <a:r>
              <a:rPr lang="it-IT" sz="1600" b="1" i="1" u="sng" dirty="0" smtClean="0"/>
              <a:t>Impianto Hybrid</a:t>
            </a:r>
            <a:endParaRPr lang="it-IT" sz="1600" dirty="0"/>
          </a:p>
          <a:p>
            <a:pPr marL="342900" lvl="0" indent="-342900">
              <a:buFont typeface="Wingdings" panose="05000000000000000000" pitchFamily="2" charset="2"/>
              <a:buChar char="Ø"/>
            </a:pPr>
            <a:r>
              <a:rPr lang="it-IT" sz="1600" dirty="0"/>
              <a:t>Schema elettrico e componenti </a:t>
            </a:r>
            <a:r>
              <a:rPr lang="it-IT" sz="1600" dirty="0" smtClean="0"/>
              <a:t>principali;</a:t>
            </a:r>
            <a:endParaRPr lang="it-IT" sz="1600" dirty="0"/>
          </a:p>
          <a:p>
            <a:pPr marL="342900" lvl="0" indent="-342900">
              <a:buFont typeface="Wingdings" panose="05000000000000000000" pitchFamily="2" charset="2"/>
              <a:buChar char="Ø"/>
            </a:pPr>
            <a:r>
              <a:rPr lang="it-IT" sz="1600" dirty="0" smtClean="0"/>
              <a:t>Quadro Power Unit;</a:t>
            </a:r>
          </a:p>
          <a:p>
            <a:pPr marL="342900" lvl="0" indent="-342900">
              <a:buFont typeface="Wingdings" panose="05000000000000000000" pitchFamily="2" charset="2"/>
              <a:buChar char="Ø"/>
            </a:pPr>
            <a:r>
              <a:rPr lang="it-IT" sz="1600" dirty="0" smtClean="0"/>
              <a:t>Converter Transformer;</a:t>
            </a:r>
            <a:endParaRPr lang="it-IT" sz="1600" dirty="0"/>
          </a:p>
          <a:p>
            <a:pPr marL="342900" lvl="0" indent="-342900">
              <a:buFont typeface="Wingdings" panose="05000000000000000000" pitchFamily="2" charset="2"/>
              <a:buChar char="Ø"/>
            </a:pPr>
            <a:r>
              <a:rPr lang="it-IT" sz="1600" dirty="0"/>
              <a:t>Impianto di </a:t>
            </a:r>
            <a:r>
              <a:rPr lang="it-IT" sz="1600" dirty="0" smtClean="0"/>
              <a:t>refrigerazione;</a:t>
            </a:r>
            <a:endParaRPr lang="it-IT" sz="1600" dirty="0"/>
          </a:p>
          <a:p>
            <a:pPr marL="342900" lvl="0" indent="-342900">
              <a:buFont typeface="Wingdings" panose="05000000000000000000" pitchFamily="2" charset="2"/>
              <a:buChar char="Ø"/>
            </a:pPr>
            <a:r>
              <a:rPr lang="it-IT" sz="1600" dirty="0" smtClean="0"/>
              <a:t>EMS - Energy </a:t>
            </a:r>
            <a:r>
              <a:rPr lang="it-IT" sz="1600" dirty="0"/>
              <a:t>Management </a:t>
            </a:r>
            <a:r>
              <a:rPr lang="it-IT" sz="1600" dirty="0" smtClean="0"/>
              <a:t>System;</a:t>
            </a:r>
            <a:endParaRPr lang="it-IT" sz="1600" dirty="0"/>
          </a:p>
          <a:p>
            <a:pPr marL="342900" lvl="0" indent="-342900">
              <a:buFont typeface="Wingdings" panose="05000000000000000000" pitchFamily="2" charset="2"/>
              <a:buChar char="Ø"/>
            </a:pPr>
            <a:r>
              <a:rPr lang="it-IT" sz="1600" dirty="0" err="1"/>
              <a:t>Battery</a:t>
            </a:r>
            <a:r>
              <a:rPr lang="it-IT" sz="1600" dirty="0"/>
              <a:t> </a:t>
            </a:r>
            <a:r>
              <a:rPr lang="it-IT" sz="1600" dirty="0" smtClean="0"/>
              <a:t>Pack;</a:t>
            </a:r>
          </a:p>
          <a:p>
            <a:pPr marL="342900" lvl="0" indent="-342900">
              <a:buFont typeface="Wingdings" panose="05000000000000000000" pitchFamily="2" charset="2"/>
              <a:buChar char="Ø"/>
            </a:pPr>
            <a:r>
              <a:rPr lang="it-IT" sz="1600" dirty="0" err="1" smtClean="0"/>
              <a:t>Check</a:t>
            </a:r>
            <a:r>
              <a:rPr lang="it-IT" sz="1600" dirty="0" smtClean="0"/>
              <a:t> list disconnessione impianto;</a:t>
            </a:r>
          </a:p>
          <a:p>
            <a:pPr marL="342900" lvl="0" indent="-342900">
              <a:buFont typeface="Wingdings" panose="05000000000000000000" pitchFamily="2" charset="2"/>
              <a:buChar char="Ø"/>
            </a:pPr>
            <a:r>
              <a:rPr lang="it-IT" sz="1600" dirty="0" smtClean="0"/>
              <a:t>Sicurezza Elettrica;</a:t>
            </a:r>
            <a:endParaRPr lang="it-IT" sz="1600" dirty="0"/>
          </a:p>
          <a:p>
            <a:pPr marL="342900" lvl="0" indent="-342900">
              <a:buFont typeface="Wingdings" panose="05000000000000000000" pitchFamily="2" charset="2"/>
              <a:buChar char="Ø"/>
            </a:pPr>
            <a:r>
              <a:rPr lang="it-IT" sz="1600" dirty="0"/>
              <a:t>Permit to </a:t>
            </a:r>
            <a:r>
              <a:rPr lang="it-IT" sz="1600" dirty="0" smtClean="0"/>
              <a:t>work.</a:t>
            </a:r>
            <a:endParaRPr lang="it-IT" sz="1600" dirty="0"/>
          </a:p>
          <a:p>
            <a:pPr marL="342900" lvl="0" indent="-342900">
              <a:buFont typeface="Wingdings" panose="05000000000000000000" pitchFamily="2" charset="2"/>
              <a:buChar char="Ø"/>
            </a:pPr>
            <a:endParaRPr lang="it-IT" sz="1600" dirty="0"/>
          </a:p>
          <a:p>
            <a:endParaRPr lang="it-IT" sz="1600" dirty="0"/>
          </a:p>
        </p:txBody>
      </p:sp>
      <p:sp>
        <p:nvSpPr>
          <p:cNvPr id="7" name="CasellaDiTesto 6"/>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Contenuti</a:t>
            </a:r>
            <a:endParaRPr lang="it-IT" sz="2800" b="1" dirty="0">
              <a:solidFill>
                <a:schemeClr val="tx2"/>
              </a:solidFill>
            </a:endParaRPr>
          </a:p>
        </p:txBody>
      </p:sp>
      <p:pic>
        <p:nvPicPr>
          <p:cNvPr id="5" name="Immagine 4"/>
          <p:cNvPicPr>
            <a:picLocks noChangeAspect="1"/>
          </p:cNvPicPr>
          <p:nvPr/>
        </p:nvPicPr>
        <p:blipFill>
          <a:blip r:embed="rId3"/>
          <a:stretch>
            <a:fillRect/>
          </a:stretch>
        </p:blipFill>
        <p:spPr>
          <a:xfrm>
            <a:off x="130841" y="67694"/>
            <a:ext cx="619159" cy="742991"/>
          </a:xfrm>
          <a:prstGeom prst="rect">
            <a:avLst/>
          </a:prstGeom>
        </p:spPr>
      </p:pic>
    </p:spTree>
    <p:extLst>
      <p:ext uri="{BB962C8B-B14F-4D97-AF65-F5344CB8AC3E}">
        <p14:creationId xmlns:p14="http://schemas.microsoft.com/office/powerpoint/2010/main" val="410266011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Settings</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130841" y="1210795"/>
            <a:ext cx="8912718" cy="3633327"/>
          </a:xfrm>
          <a:prstGeom prst="rect">
            <a:avLst/>
          </a:prstGeom>
        </p:spPr>
      </p:pic>
      <p:pic>
        <p:nvPicPr>
          <p:cNvPr id="6" name="Immagine 5"/>
          <p:cNvPicPr>
            <a:picLocks noChangeAspect="1"/>
          </p:cNvPicPr>
          <p:nvPr/>
        </p:nvPicPr>
        <p:blipFill>
          <a:blip r:embed="rId5"/>
          <a:stretch>
            <a:fillRect/>
          </a:stretch>
        </p:blipFill>
        <p:spPr>
          <a:xfrm>
            <a:off x="6133331" y="1210795"/>
            <a:ext cx="3010669" cy="314121"/>
          </a:xfrm>
          <a:prstGeom prst="rect">
            <a:avLst/>
          </a:prstGeom>
          <a:ln w="28575">
            <a:solidFill>
              <a:srgbClr val="C00000"/>
            </a:solidFill>
          </a:ln>
        </p:spPr>
      </p:pic>
      <p:pic>
        <p:nvPicPr>
          <p:cNvPr id="7" name="Immagine 6"/>
          <p:cNvPicPr>
            <a:picLocks noChangeAspect="1"/>
          </p:cNvPicPr>
          <p:nvPr/>
        </p:nvPicPr>
        <p:blipFill>
          <a:blip r:embed="rId6"/>
          <a:stretch>
            <a:fillRect/>
          </a:stretch>
        </p:blipFill>
        <p:spPr>
          <a:xfrm>
            <a:off x="1400860" y="4862378"/>
            <a:ext cx="6486296" cy="1903189"/>
          </a:xfrm>
          <a:prstGeom prst="rect">
            <a:avLst/>
          </a:prstGeom>
          <a:ln w="28575">
            <a:solidFill>
              <a:srgbClr val="C00000"/>
            </a:solidFill>
          </a:ln>
        </p:spPr>
      </p:pic>
    </p:spTree>
    <p:extLst>
      <p:ext uri="{BB962C8B-B14F-4D97-AF65-F5344CB8AC3E}">
        <p14:creationId xmlns:p14="http://schemas.microsoft.com/office/powerpoint/2010/main" val="3036000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Settings</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130841" y="1210795"/>
            <a:ext cx="8912718" cy="3633327"/>
          </a:xfrm>
          <a:prstGeom prst="rect">
            <a:avLst/>
          </a:prstGeom>
        </p:spPr>
      </p:pic>
      <p:pic>
        <p:nvPicPr>
          <p:cNvPr id="5" name="Immagine 4"/>
          <p:cNvPicPr>
            <a:picLocks noChangeAspect="1"/>
          </p:cNvPicPr>
          <p:nvPr/>
        </p:nvPicPr>
        <p:blipFill>
          <a:blip r:embed="rId5"/>
          <a:stretch>
            <a:fillRect/>
          </a:stretch>
        </p:blipFill>
        <p:spPr>
          <a:xfrm>
            <a:off x="1547664" y="4844122"/>
            <a:ext cx="5616624" cy="1904408"/>
          </a:xfrm>
          <a:prstGeom prst="rect">
            <a:avLst/>
          </a:prstGeom>
          <a:ln w="19050">
            <a:solidFill>
              <a:srgbClr val="C00000"/>
            </a:solidFill>
          </a:ln>
        </p:spPr>
      </p:pic>
    </p:spTree>
    <p:extLst>
      <p:ext uri="{BB962C8B-B14F-4D97-AF65-F5344CB8AC3E}">
        <p14:creationId xmlns:p14="http://schemas.microsoft.com/office/powerpoint/2010/main" val="30632811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Logs</a:t>
            </a:r>
            <a:endParaRPr lang="it-IT" sz="2000" b="1" dirty="0" smtClean="0">
              <a:solidFill>
                <a:schemeClr val="tx2"/>
              </a:solidFill>
            </a:endParaRPr>
          </a:p>
        </p:txBody>
      </p:sp>
      <p:pic>
        <p:nvPicPr>
          <p:cNvPr id="6" name="Immagine 5"/>
          <p:cNvPicPr>
            <a:picLocks noChangeAspect="1"/>
          </p:cNvPicPr>
          <p:nvPr/>
        </p:nvPicPr>
        <p:blipFill>
          <a:blip r:embed="rId4"/>
          <a:stretch>
            <a:fillRect/>
          </a:stretch>
        </p:blipFill>
        <p:spPr>
          <a:xfrm>
            <a:off x="1475656" y="1181654"/>
            <a:ext cx="6001970" cy="5676346"/>
          </a:xfrm>
          <a:prstGeom prst="rect">
            <a:avLst/>
          </a:prstGeom>
        </p:spPr>
      </p:pic>
    </p:spTree>
    <p:extLst>
      <p:ext uri="{BB962C8B-B14F-4D97-AF65-F5344CB8AC3E}">
        <p14:creationId xmlns:p14="http://schemas.microsoft.com/office/powerpoint/2010/main" val="354697580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Logs</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11468" y="1335517"/>
            <a:ext cx="9132532" cy="4181716"/>
          </a:xfrm>
          <a:prstGeom prst="rect">
            <a:avLst/>
          </a:prstGeom>
        </p:spPr>
      </p:pic>
    </p:spTree>
    <p:extLst>
      <p:ext uri="{BB962C8B-B14F-4D97-AF65-F5344CB8AC3E}">
        <p14:creationId xmlns:p14="http://schemas.microsoft.com/office/powerpoint/2010/main" val="29072713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Maintenance</a:t>
            </a:r>
            <a:endParaRPr lang="it-IT" sz="2000" b="1" dirty="0" smtClean="0">
              <a:solidFill>
                <a:schemeClr val="tx2"/>
              </a:solidFill>
            </a:endParaRPr>
          </a:p>
        </p:txBody>
      </p:sp>
      <p:pic>
        <p:nvPicPr>
          <p:cNvPr id="5" name="Immagine 4"/>
          <p:cNvPicPr>
            <a:picLocks noChangeAspect="1"/>
          </p:cNvPicPr>
          <p:nvPr/>
        </p:nvPicPr>
        <p:blipFill>
          <a:blip r:embed="rId4"/>
          <a:stretch>
            <a:fillRect/>
          </a:stretch>
        </p:blipFill>
        <p:spPr>
          <a:xfrm>
            <a:off x="1073251" y="1210795"/>
            <a:ext cx="6991922" cy="5633802"/>
          </a:xfrm>
          <a:prstGeom prst="rect">
            <a:avLst/>
          </a:prstGeom>
        </p:spPr>
      </p:pic>
    </p:spTree>
    <p:extLst>
      <p:ext uri="{BB962C8B-B14F-4D97-AF65-F5344CB8AC3E}">
        <p14:creationId xmlns:p14="http://schemas.microsoft.com/office/powerpoint/2010/main" val="411001338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Sequences</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1907704" y="1210795"/>
            <a:ext cx="5667477" cy="5647205"/>
          </a:xfrm>
          <a:prstGeom prst="rect">
            <a:avLst/>
          </a:prstGeom>
        </p:spPr>
      </p:pic>
    </p:spTree>
    <p:extLst>
      <p:ext uri="{BB962C8B-B14F-4D97-AF65-F5344CB8AC3E}">
        <p14:creationId xmlns:p14="http://schemas.microsoft.com/office/powerpoint/2010/main" val="15678999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IO Status</a:t>
            </a:r>
          </a:p>
        </p:txBody>
      </p:sp>
      <p:pic>
        <p:nvPicPr>
          <p:cNvPr id="5" name="Immagine 4"/>
          <p:cNvPicPr>
            <a:picLocks noChangeAspect="1"/>
          </p:cNvPicPr>
          <p:nvPr/>
        </p:nvPicPr>
        <p:blipFill>
          <a:blip r:embed="rId4"/>
          <a:stretch>
            <a:fillRect/>
          </a:stretch>
        </p:blipFill>
        <p:spPr>
          <a:xfrm>
            <a:off x="1220839" y="1195685"/>
            <a:ext cx="6696745" cy="3087758"/>
          </a:xfrm>
          <a:prstGeom prst="rect">
            <a:avLst/>
          </a:prstGeom>
        </p:spPr>
      </p:pic>
      <p:pic>
        <p:nvPicPr>
          <p:cNvPr id="6" name="Immagine 5"/>
          <p:cNvPicPr>
            <a:picLocks noChangeAspect="1"/>
          </p:cNvPicPr>
          <p:nvPr/>
        </p:nvPicPr>
        <p:blipFill>
          <a:blip r:embed="rId5"/>
          <a:stretch>
            <a:fillRect/>
          </a:stretch>
        </p:blipFill>
        <p:spPr>
          <a:xfrm>
            <a:off x="498968" y="4289258"/>
            <a:ext cx="8090454" cy="2537640"/>
          </a:xfrm>
          <a:prstGeom prst="rect">
            <a:avLst/>
          </a:prstGeom>
        </p:spPr>
      </p:pic>
    </p:spTree>
    <p:extLst>
      <p:ext uri="{BB962C8B-B14F-4D97-AF65-F5344CB8AC3E}">
        <p14:creationId xmlns:p14="http://schemas.microsoft.com/office/powerpoint/2010/main" val="356829250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Trends</a:t>
            </a:r>
          </a:p>
        </p:txBody>
      </p:sp>
      <p:pic>
        <p:nvPicPr>
          <p:cNvPr id="4" name="Immagine 3"/>
          <p:cNvPicPr>
            <a:picLocks noChangeAspect="1"/>
          </p:cNvPicPr>
          <p:nvPr/>
        </p:nvPicPr>
        <p:blipFill>
          <a:blip r:embed="rId4"/>
          <a:stretch>
            <a:fillRect/>
          </a:stretch>
        </p:blipFill>
        <p:spPr>
          <a:xfrm>
            <a:off x="1940613" y="1164721"/>
            <a:ext cx="5257198" cy="5693279"/>
          </a:xfrm>
          <a:prstGeom prst="rect">
            <a:avLst/>
          </a:prstGeom>
        </p:spPr>
      </p:pic>
    </p:spTree>
    <p:extLst>
      <p:ext uri="{BB962C8B-B14F-4D97-AF65-F5344CB8AC3E}">
        <p14:creationId xmlns:p14="http://schemas.microsoft.com/office/powerpoint/2010/main" val="32246407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Trends</a:t>
            </a:r>
          </a:p>
        </p:txBody>
      </p:sp>
      <p:pic>
        <p:nvPicPr>
          <p:cNvPr id="4" name="Immagine 3"/>
          <p:cNvPicPr>
            <a:picLocks noChangeAspect="1"/>
          </p:cNvPicPr>
          <p:nvPr/>
        </p:nvPicPr>
        <p:blipFill>
          <a:blip r:embed="rId4"/>
          <a:stretch>
            <a:fillRect/>
          </a:stretch>
        </p:blipFill>
        <p:spPr>
          <a:xfrm>
            <a:off x="1940613" y="1164721"/>
            <a:ext cx="5257198" cy="5693279"/>
          </a:xfrm>
          <a:prstGeom prst="rect">
            <a:avLst/>
          </a:prstGeom>
        </p:spPr>
      </p:pic>
      <p:pic>
        <p:nvPicPr>
          <p:cNvPr id="5" name="Immagine 4"/>
          <p:cNvPicPr>
            <a:picLocks noChangeAspect="1"/>
          </p:cNvPicPr>
          <p:nvPr/>
        </p:nvPicPr>
        <p:blipFill>
          <a:blip r:embed="rId5"/>
          <a:stretch>
            <a:fillRect/>
          </a:stretch>
        </p:blipFill>
        <p:spPr>
          <a:xfrm>
            <a:off x="1357664" y="4725144"/>
            <a:ext cx="6423096" cy="2085230"/>
          </a:xfrm>
          <a:prstGeom prst="rect">
            <a:avLst/>
          </a:prstGeom>
        </p:spPr>
      </p:pic>
    </p:spTree>
    <p:extLst>
      <p:ext uri="{BB962C8B-B14F-4D97-AF65-F5344CB8AC3E}">
        <p14:creationId xmlns:p14="http://schemas.microsoft.com/office/powerpoint/2010/main" val="39473573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Battery</a:t>
            </a:r>
            <a:r>
              <a:rPr lang="it-IT" sz="2000" b="1" dirty="0" smtClean="0">
                <a:solidFill>
                  <a:schemeClr val="tx2"/>
                </a:solidFill>
              </a:rPr>
              <a:t> Array</a:t>
            </a:r>
          </a:p>
        </p:txBody>
      </p:sp>
      <p:pic>
        <p:nvPicPr>
          <p:cNvPr id="6" name="Immagine 5"/>
          <p:cNvPicPr>
            <a:picLocks noChangeAspect="1"/>
          </p:cNvPicPr>
          <p:nvPr/>
        </p:nvPicPr>
        <p:blipFill>
          <a:blip r:embed="rId4"/>
          <a:stretch>
            <a:fillRect/>
          </a:stretch>
        </p:blipFill>
        <p:spPr>
          <a:xfrm>
            <a:off x="2175737" y="1210795"/>
            <a:ext cx="4936541" cy="5631586"/>
          </a:xfrm>
          <a:prstGeom prst="rect">
            <a:avLst/>
          </a:prstGeom>
        </p:spPr>
      </p:pic>
    </p:spTree>
    <p:extLst>
      <p:ext uri="{BB962C8B-B14F-4D97-AF65-F5344CB8AC3E}">
        <p14:creationId xmlns:p14="http://schemas.microsoft.com/office/powerpoint/2010/main" val="2826214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0"/>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IMAT – Training Center &amp; </a:t>
            </a:r>
            <a:r>
              <a:rPr lang="it-IT" dirty="0" err="1">
                <a:solidFill>
                  <a:schemeClr val="bg1"/>
                </a:solidFill>
              </a:rPr>
              <a:t>Nautical</a:t>
            </a:r>
            <a:r>
              <a:rPr lang="it-IT" dirty="0">
                <a:solidFill>
                  <a:schemeClr val="bg1"/>
                </a:solidFill>
              </a:rPr>
              <a:t> College</a:t>
            </a: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sp>
        <p:nvSpPr>
          <p:cNvPr id="20" name="CasellaDiTesto 19"/>
          <p:cNvSpPr txBox="1"/>
          <p:nvPr/>
        </p:nvSpPr>
        <p:spPr>
          <a:xfrm>
            <a:off x="233772" y="1658627"/>
            <a:ext cx="8676455" cy="2554545"/>
          </a:xfrm>
          <a:prstGeom prst="rect">
            <a:avLst/>
          </a:prstGeom>
          <a:noFill/>
        </p:spPr>
        <p:txBody>
          <a:bodyPr wrap="square" rtlCol="0">
            <a:spAutoFit/>
          </a:bodyPr>
          <a:lstStyle/>
          <a:p>
            <a:pPr algn="ctr"/>
            <a:r>
              <a:rPr lang="it-IT" sz="3200" b="1" i="1" u="sng" dirty="0" smtClean="0">
                <a:hlinkClick r:id="rId5"/>
              </a:rPr>
              <a:t>www.imatsrl.org</a:t>
            </a:r>
            <a:endParaRPr lang="it-IT" sz="3200" b="1" i="1" u="sng" dirty="0" smtClean="0"/>
          </a:p>
          <a:p>
            <a:pPr algn="ctr"/>
            <a:endParaRPr lang="it-IT" sz="3200" b="1" i="1" u="sng" dirty="0" smtClean="0"/>
          </a:p>
          <a:p>
            <a:pPr algn="ctr"/>
            <a:r>
              <a:rPr lang="it-IT" sz="3200" b="1" i="1" u="sng" dirty="0" smtClean="0"/>
              <a:t>Menù </a:t>
            </a:r>
            <a:r>
              <a:rPr lang="it-IT" sz="3200" b="1" i="1" u="sng" dirty="0" err="1" smtClean="0"/>
              <a:t>Hybrid</a:t>
            </a:r>
            <a:endParaRPr lang="it-IT" sz="3200" b="1" i="1" u="sng" dirty="0" smtClean="0"/>
          </a:p>
          <a:p>
            <a:pPr algn="ctr"/>
            <a:endParaRPr lang="it-IT" sz="3200" b="1" i="1" u="sng" dirty="0" smtClean="0"/>
          </a:p>
          <a:p>
            <a:pPr algn="ctr"/>
            <a:r>
              <a:rPr lang="it-IT" sz="3200" b="1" i="1" dirty="0" smtClean="0"/>
              <a:t>Password: </a:t>
            </a:r>
            <a:r>
              <a:rPr lang="it-IT" sz="3200" b="1" i="1" dirty="0" err="1" smtClean="0"/>
              <a:t>imathybrid</a:t>
            </a:r>
            <a:endParaRPr lang="it-IT" sz="3200" b="1" i="1" dirty="0"/>
          </a:p>
        </p:txBody>
      </p:sp>
      <p:pic>
        <p:nvPicPr>
          <p:cNvPr id="8" name="Immagine 7"/>
          <p:cNvPicPr>
            <a:picLocks noChangeAspect="1"/>
          </p:cNvPicPr>
          <p:nvPr/>
        </p:nvPicPr>
        <p:blipFill>
          <a:blip r:embed="rId6"/>
          <a:stretch>
            <a:fillRect/>
          </a:stretch>
        </p:blipFill>
        <p:spPr>
          <a:xfrm>
            <a:off x="130841" y="67694"/>
            <a:ext cx="619159" cy="742991"/>
          </a:xfrm>
          <a:prstGeom prst="rect">
            <a:avLst/>
          </a:prstGeom>
        </p:spPr>
      </p:pic>
    </p:spTree>
    <p:extLst>
      <p:ext uri="{BB962C8B-B14F-4D97-AF65-F5344CB8AC3E}">
        <p14:creationId xmlns:p14="http://schemas.microsoft.com/office/powerpoint/2010/main" val="136000505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Battery</a:t>
            </a:r>
            <a:r>
              <a:rPr lang="it-IT" sz="2000" b="1" dirty="0" smtClean="0">
                <a:solidFill>
                  <a:schemeClr val="tx2"/>
                </a:solidFill>
              </a:rPr>
              <a:t> Array</a:t>
            </a:r>
          </a:p>
        </p:txBody>
      </p:sp>
      <p:pic>
        <p:nvPicPr>
          <p:cNvPr id="6" name="Immagine 5"/>
          <p:cNvPicPr>
            <a:picLocks noChangeAspect="1"/>
          </p:cNvPicPr>
          <p:nvPr/>
        </p:nvPicPr>
        <p:blipFill>
          <a:blip r:embed="rId4"/>
          <a:stretch>
            <a:fillRect/>
          </a:stretch>
        </p:blipFill>
        <p:spPr>
          <a:xfrm>
            <a:off x="2175737" y="1210795"/>
            <a:ext cx="4936541" cy="5631586"/>
          </a:xfrm>
          <a:prstGeom prst="rect">
            <a:avLst/>
          </a:prstGeom>
        </p:spPr>
      </p:pic>
      <p:pic>
        <p:nvPicPr>
          <p:cNvPr id="4" name="Immagine 3"/>
          <p:cNvPicPr>
            <a:picLocks noChangeAspect="1"/>
          </p:cNvPicPr>
          <p:nvPr/>
        </p:nvPicPr>
        <p:blipFill>
          <a:blip r:embed="rId5"/>
          <a:stretch>
            <a:fillRect/>
          </a:stretch>
        </p:blipFill>
        <p:spPr>
          <a:xfrm>
            <a:off x="1724895" y="4061612"/>
            <a:ext cx="5688633" cy="2729839"/>
          </a:xfrm>
          <a:prstGeom prst="rect">
            <a:avLst/>
          </a:prstGeom>
        </p:spPr>
      </p:pic>
    </p:spTree>
    <p:extLst>
      <p:ext uri="{BB962C8B-B14F-4D97-AF65-F5344CB8AC3E}">
        <p14:creationId xmlns:p14="http://schemas.microsoft.com/office/powerpoint/2010/main" val="7251296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Battery</a:t>
            </a:r>
            <a:r>
              <a:rPr lang="it-IT" sz="2000" b="1" dirty="0" smtClean="0">
                <a:solidFill>
                  <a:schemeClr val="tx2"/>
                </a:solidFill>
              </a:rPr>
              <a:t> Array</a:t>
            </a:r>
          </a:p>
        </p:txBody>
      </p:sp>
      <p:pic>
        <p:nvPicPr>
          <p:cNvPr id="6" name="Immagine 5"/>
          <p:cNvPicPr>
            <a:picLocks noChangeAspect="1"/>
          </p:cNvPicPr>
          <p:nvPr/>
        </p:nvPicPr>
        <p:blipFill>
          <a:blip r:embed="rId4"/>
          <a:stretch>
            <a:fillRect/>
          </a:stretch>
        </p:blipFill>
        <p:spPr>
          <a:xfrm>
            <a:off x="2175737" y="1210795"/>
            <a:ext cx="4936541" cy="5631586"/>
          </a:xfrm>
          <a:prstGeom prst="rect">
            <a:avLst/>
          </a:prstGeom>
        </p:spPr>
      </p:pic>
      <p:pic>
        <p:nvPicPr>
          <p:cNvPr id="5" name="Immagine 4"/>
          <p:cNvPicPr>
            <a:picLocks noChangeAspect="1"/>
          </p:cNvPicPr>
          <p:nvPr/>
        </p:nvPicPr>
        <p:blipFill>
          <a:blip r:embed="rId5"/>
          <a:stretch>
            <a:fillRect/>
          </a:stretch>
        </p:blipFill>
        <p:spPr>
          <a:xfrm>
            <a:off x="1903840" y="4084789"/>
            <a:ext cx="5330743" cy="2747383"/>
          </a:xfrm>
          <a:prstGeom prst="rect">
            <a:avLst/>
          </a:prstGeom>
        </p:spPr>
      </p:pic>
    </p:spTree>
    <p:extLst>
      <p:ext uri="{BB962C8B-B14F-4D97-AF65-F5344CB8AC3E}">
        <p14:creationId xmlns:p14="http://schemas.microsoft.com/office/powerpoint/2010/main" val="268267330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Battery</a:t>
            </a:r>
            <a:r>
              <a:rPr lang="it-IT" sz="2000" b="1" dirty="0" smtClean="0">
                <a:solidFill>
                  <a:schemeClr val="tx2"/>
                </a:solidFill>
              </a:rPr>
              <a:t> Pack </a:t>
            </a:r>
            <a:r>
              <a:rPr lang="it-IT" sz="2000" b="1" dirty="0" err="1" smtClean="0">
                <a:solidFill>
                  <a:schemeClr val="tx2"/>
                </a:solidFill>
              </a:rPr>
              <a:t>Details</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1619672" y="1210795"/>
            <a:ext cx="6325011" cy="3777397"/>
          </a:xfrm>
          <a:prstGeom prst="rect">
            <a:avLst/>
          </a:prstGeom>
        </p:spPr>
      </p:pic>
      <p:pic>
        <p:nvPicPr>
          <p:cNvPr id="7" name="Immagine 6"/>
          <p:cNvPicPr>
            <a:picLocks noChangeAspect="1"/>
          </p:cNvPicPr>
          <p:nvPr/>
        </p:nvPicPr>
        <p:blipFill>
          <a:blip r:embed="rId5"/>
          <a:stretch>
            <a:fillRect/>
          </a:stretch>
        </p:blipFill>
        <p:spPr>
          <a:xfrm>
            <a:off x="1547664" y="4951747"/>
            <a:ext cx="5976664" cy="1906253"/>
          </a:xfrm>
          <a:prstGeom prst="rect">
            <a:avLst/>
          </a:prstGeom>
        </p:spPr>
      </p:pic>
    </p:spTree>
    <p:extLst>
      <p:ext uri="{BB962C8B-B14F-4D97-AF65-F5344CB8AC3E}">
        <p14:creationId xmlns:p14="http://schemas.microsoft.com/office/powerpoint/2010/main" val="74507349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Battery</a:t>
            </a:r>
            <a:r>
              <a:rPr lang="it-IT" sz="2000" b="1" dirty="0" smtClean="0">
                <a:solidFill>
                  <a:schemeClr val="tx2"/>
                </a:solidFill>
              </a:rPr>
              <a:t> Pack </a:t>
            </a:r>
            <a:r>
              <a:rPr lang="it-IT" sz="2000" b="1" dirty="0" err="1" smtClean="0">
                <a:solidFill>
                  <a:schemeClr val="tx2"/>
                </a:solidFill>
              </a:rPr>
              <a:t>Details</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1619672" y="1210795"/>
            <a:ext cx="6325011" cy="3777397"/>
          </a:xfrm>
          <a:prstGeom prst="rect">
            <a:avLst/>
          </a:prstGeom>
        </p:spPr>
      </p:pic>
      <p:pic>
        <p:nvPicPr>
          <p:cNvPr id="5" name="Immagine 4"/>
          <p:cNvPicPr>
            <a:picLocks noChangeAspect="1"/>
          </p:cNvPicPr>
          <p:nvPr/>
        </p:nvPicPr>
        <p:blipFill>
          <a:blip r:embed="rId5"/>
          <a:stretch>
            <a:fillRect/>
          </a:stretch>
        </p:blipFill>
        <p:spPr>
          <a:xfrm>
            <a:off x="750000" y="4899383"/>
            <a:ext cx="7344817" cy="1924135"/>
          </a:xfrm>
          <a:prstGeom prst="rect">
            <a:avLst/>
          </a:prstGeom>
        </p:spPr>
      </p:pic>
    </p:spTree>
    <p:extLst>
      <p:ext uri="{BB962C8B-B14F-4D97-AF65-F5344CB8AC3E}">
        <p14:creationId xmlns:p14="http://schemas.microsoft.com/office/powerpoint/2010/main" val="22921519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smtClean="0">
                <a:solidFill>
                  <a:schemeClr val="tx2"/>
                </a:solidFill>
              </a:rPr>
              <a:t>Pagina </a:t>
            </a:r>
            <a:r>
              <a:rPr lang="it-IT" sz="2000" b="1" dirty="0" err="1" smtClean="0">
                <a:solidFill>
                  <a:schemeClr val="tx2"/>
                </a:solidFill>
              </a:rPr>
              <a:t>Battery</a:t>
            </a:r>
            <a:r>
              <a:rPr lang="it-IT" sz="2000" b="1" dirty="0" smtClean="0">
                <a:solidFill>
                  <a:schemeClr val="tx2"/>
                </a:solidFill>
              </a:rPr>
              <a:t> Pack </a:t>
            </a:r>
            <a:r>
              <a:rPr lang="it-IT" sz="2000" b="1" dirty="0" err="1" smtClean="0">
                <a:solidFill>
                  <a:schemeClr val="tx2"/>
                </a:solidFill>
              </a:rPr>
              <a:t>Details</a:t>
            </a:r>
            <a:endParaRPr lang="it-IT" sz="2000" b="1" dirty="0" smtClean="0">
              <a:solidFill>
                <a:schemeClr val="tx2"/>
              </a:solidFill>
            </a:endParaRPr>
          </a:p>
        </p:txBody>
      </p:sp>
      <p:pic>
        <p:nvPicPr>
          <p:cNvPr id="4" name="Immagine 3"/>
          <p:cNvPicPr>
            <a:picLocks noChangeAspect="1"/>
          </p:cNvPicPr>
          <p:nvPr/>
        </p:nvPicPr>
        <p:blipFill>
          <a:blip r:embed="rId4"/>
          <a:stretch>
            <a:fillRect/>
          </a:stretch>
        </p:blipFill>
        <p:spPr>
          <a:xfrm>
            <a:off x="1619672" y="1210795"/>
            <a:ext cx="6325011" cy="3777397"/>
          </a:xfrm>
          <a:prstGeom prst="rect">
            <a:avLst/>
          </a:prstGeom>
        </p:spPr>
      </p:pic>
      <p:pic>
        <p:nvPicPr>
          <p:cNvPr id="6" name="Immagine 5"/>
          <p:cNvPicPr>
            <a:picLocks noChangeAspect="1"/>
          </p:cNvPicPr>
          <p:nvPr/>
        </p:nvPicPr>
        <p:blipFill>
          <a:blip r:embed="rId5"/>
          <a:stretch>
            <a:fillRect/>
          </a:stretch>
        </p:blipFill>
        <p:spPr>
          <a:xfrm>
            <a:off x="1619672" y="4988192"/>
            <a:ext cx="5721848" cy="1856830"/>
          </a:xfrm>
          <a:prstGeom prst="rect">
            <a:avLst/>
          </a:prstGeom>
        </p:spPr>
      </p:pic>
    </p:spTree>
    <p:extLst>
      <p:ext uri="{BB962C8B-B14F-4D97-AF65-F5344CB8AC3E}">
        <p14:creationId xmlns:p14="http://schemas.microsoft.com/office/powerpoint/2010/main" val="296492600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ARRAY – PACKS - MODULES</a:t>
            </a:r>
          </a:p>
        </p:txBody>
      </p:sp>
      <p:pic>
        <p:nvPicPr>
          <p:cNvPr id="10242" name="Picture 2"/>
          <p:cNvPicPr>
            <a:picLocks noChangeAspect="1" noChangeArrowheads="1"/>
          </p:cNvPicPr>
          <p:nvPr/>
        </p:nvPicPr>
        <p:blipFill>
          <a:blip r:embed="rId4" cstate="print"/>
          <a:srcRect/>
          <a:stretch>
            <a:fillRect/>
          </a:stretch>
        </p:blipFill>
        <p:spPr bwMode="auto">
          <a:xfrm>
            <a:off x="357158" y="1643050"/>
            <a:ext cx="5538814" cy="4071966"/>
          </a:xfrm>
          <a:prstGeom prst="rect">
            <a:avLst/>
          </a:prstGeom>
          <a:noFill/>
          <a:ln w="9525">
            <a:noFill/>
            <a:miter lim="800000"/>
            <a:headEnd/>
            <a:tailEnd/>
          </a:ln>
          <a:effectLst/>
        </p:spPr>
      </p:pic>
      <p:pic>
        <p:nvPicPr>
          <p:cNvPr id="10243" name="Picture 3"/>
          <p:cNvPicPr>
            <a:picLocks noChangeAspect="1" noChangeArrowheads="1"/>
          </p:cNvPicPr>
          <p:nvPr/>
        </p:nvPicPr>
        <p:blipFill>
          <a:blip r:embed="rId5" cstate="print"/>
          <a:srcRect/>
          <a:stretch>
            <a:fillRect/>
          </a:stretch>
        </p:blipFill>
        <p:spPr bwMode="auto">
          <a:xfrm>
            <a:off x="5857884" y="1428736"/>
            <a:ext cx="3071866" cy="4306966"/>
          </a:xfrm>
          <a:prstGeom prst="rect">
            <a:avLst/>
          </a:prstGeom>
          <a:noFill/>
          <a:ln w="9525">
            <a:noFill/>
            <a:miter lim="800000"/>
            <a:headEnd/>
            <a:tailEnd/>
          </a:ln>
          <a:effectLst/>
        </p:spPr>
      </p:pic>
    </p:spTree>
    <p:extLst>
      <p:ext uri="{BB962C8B-B14F-4D97-AF65-F5344CB8AC3E}">
        <p14:creationId xmlns:p14="http://schemas.microsoft.com/office/powerpoint/2010/main" val="9941530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NOMENCLATURA</a:t>
            </a: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p:txBody>
      </p:sp>
      <p:sp>
        <p:nvSpPr>
          <p:cNvPr id="7" name="CasellaDiTesto 6"/>
          <p:cNvSpPr txBox="1"/>
          <p:nvPr/>
        </p:nvSpPr>
        <p:spPr>
          <a:xfrm>
            <a:off x="785786" y="1428736"/>
            <a:ext cx="7715304" cy="526297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BMS: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Management System</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Sistema di Monitoraggio dei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 (Software &amp; Hardware)</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Nameplate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Capacity</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(Capacità di Targa)</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1F497D"/>
                </a:solidFill>
                <a:effectLst/>
                <a:uLnTx/>
                <a:uFillTx/>
                <a:latin typeface="Calibri"/>
                <a:ea typeface="+mn-ea"/>
                <a:cs typeface="+mn-cs"/>
              </a:rPr>
              <a:t>      Quantitativo energetico erogato da una Batteria in condizioni pre-definite (standard) espresso in Ampere Ora </a:t>
            </a:r>
            <a:r>
              <a:rPr kumimoji="0" lang="it-IT" sz="1800" b="1" i="0" u="none" strike="noStrike" kern="1200" cap="none" spc="0" normalizeH="0" baseline="0" noProof="0" dirty="0" smtClean="0">
                <a:ln>
                  <a:noFill/>
                </a:ln>
                <a:solidFill>
                  <a:srgbClr val="1F497D"/>
                </a:solidFill>
                <a:effectLst/>
                <a:uLnTx/>
                <a:uFillTx/>
                <a:latin typeface="Calibri"/>
                <a:ea typeface="+mn-ea"/>
                <a:cs typeface="+mn-cs"/>
              </a:rPr>
              <a:t>Ah</a:t>
            </a:r>
            <a:r>
              <a:rPr kumimoji="0" lang="it-IT" sz="1800" b="0" i="0" u="none" strike="noStrike" kern="1200" cap="none" spc="0" normalizeH="0" baseline="0" noProof="0" dirty="0" smtClean="0">
                <a:ln>
                  <a:noFill/>
                </a:ln>
                <a:solidFill>
                  <a:srgbClr val="1F497D"/>
                </a:solidFill>
                <a:effectLst/>
                <a:uLnTx/>
                <a:uFillTx/>
                <a:latin typeface="Calibri"/>
                <a:ea typeface="+mn-ea"/>
                <a:cs typeface="+mn-cs"/>
              </a:rPr>
              <a:t> o Kilowattora </a:t>
            </a:r>
            <a:r>
              <a:rPr kumimoji="0" lang="it-IT" sz="1800" b="1" i="0" u="none" strike="noStrike" kern="1200" cap="none" spc="0" normalizeH="0" baseline="0" noProof="0" dirty="0" err="1" smtClean="0">
                <a:ln>
                  <a:noFill/>
                </a:ln>
                <a:solidFill>
                  <a:srgbClr val="1F497D"/>
                </a:solidFill>
                <a:effectLst/>
                <a:uLnTx/>
                <a:uFillTx/>
                <a:latin typeface="Calibri"/>
                <a:ea typeface="+mn-ea"/>
                <a:cs typeface="+mn-cs"/>
              </a:rPr>
              <a:t>KWh</a:t>
            </a:r>
            <a:r>
              <a:rPr kumimoji="0" lang="it-IT" sz="1800" b="1" i="0" u="none" strike="noStrike" kern="1200" cap="none" spc="0" normalizeH="0" baseline="0" noProof="0" dirty="0" smtClean="0">
                <a:ln>
                  <a:noFill/>
                </a:ln>
                <a:solidFill>
                  <a:srgbClr val="1F497D"/>
                </a:solidFill>
                <a:effectLst/>
                <a:uLnTx/>
                <a:uFillTx/>
                <a:latin typeface="Calibri"/>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C Rate</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Regime(Rateo) alla quale la Corrente è erogata (in carica o in discarica) , rispetto alla capacità nominale di una Cella o Batteria.</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ES. un regime di carica 1C per una Batteria con Capacità di Targa 128 A corrisponde a 128 A; per la stessa Batteria un regime 2.5C corrisponde a 320 A</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Cycle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Life (ciclo vita Batteria)</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numero di Cicli di Carica e discarica di una Batteria fino a che perde le caratteristiche funzionali d’origine</a:t>
            </a:r>
          </a:p>
        </p:txBody>
      </p:sp>
    </p:spTree>
    <p:extLst>
      <p:ext uri="{BB962C8B-B14F-4D97-AF65-F5344CB8AC3E}">
        <p14:creationId xmlns:p14="http://schemas.microsoft.com/office/powerpoint/2010/main" val="350980651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NOMENCLATURA</a:t>
            </a:r>
          </a:p>
        </p:txBody>
      </p:sp>
      <p:sp>
        <p:nvSpPr>
          <p:cNvPr id="7" name="CasellaDiTesto 6"/>
          <p:cNvSpPr txBox="1"/>
          <p:nvPr/>
        </p:nvSpPr>
        <p:spPr>
          <a:xfrm>
            <a:off x="785786" y="1428736"/>
            <a:ext cx="7715304" cy="49244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Depth</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Discharge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DoD</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Range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di Scarica/Carica</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La differenza in % tra lo Stato di Carica iniziale e quello Finale (</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SOC</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ESS (Energy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System)</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1F497D"/>
                </a:solidFill>
                <a:effectLst/>
                <a:uLnTx/>
                <a:uFillTx/>
                <a:latin typeface="Calibri"/>
                <a:ea typeface="+mn-ea"/>
                <a:cs typeface="+mn-cs"/>
              </a:rPr>
              <a:t>      Definisce l’impianto di gestione delle Batterie con tutta la sua componentistica, includendo l’insieme delle Batterie (CORVUS) e l’impianto  di gestione dell’Energia (in carica o discarica)</a:t>
            </a:r>
            <a:endParaRPr kumimoji="0" lang="it-IT" sz="18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EMS (Energy Management System)</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Impianto di gestione dell’Energia in transito da/a Impianto Batterie (</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ESS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t>
            </a: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PDM (Pack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Disconnect</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Module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L’unità presente alla base di ogni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 che contiene Contattori,fusibili 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sensoristica</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relativi al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p>
        </p:txBody>
      </p:sp>
    </p:spTree>
    <p:extLst>
      <p:ext uri="{BB962C8B-B14F-4D97-AF65-F5344CB8AC3E}">
        <p14:creationId xmlns:p14="http://schemas.microsoft.com/office/powerpoint/2010/main" val="36062447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NOMENCLATURA</a:t>
            </a:r>
          </a:p>
        </p:txBody>
      </p:sp>
      <p:sp>
        <p:nvSpPr>
          <p:cNvPr id="7" name="CasellaDiTesto 6"/>
          <p:cNvSpPr txBox="1"/>
          <p:nvPr/>
        </p:nvSpPr>
        <p:spPr>
          <a:xfrm>
            <a:off x="785786" y="1428736"/>
            <a:ext cx="7715304" cy="529375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MCM (Master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Control</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Module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L’unità di controllo , monitoraggio e comunicazione interna tra i MODULI del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 e l’ </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EMS</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PACK CONTROLLER</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1F497D"/>
                </a:solidFill>
                <a:effectLst/>
                <a:uLnTx/>
                <a:uFillTx/>
                <a:latin typeface="Calibri"/>
                <a:ea typeface="+mn-ea"/>
                <a:cs typeface="+mn-cs"/>
              </a:rPr>
              <a:t>      L’insieme di </a:t>
            </a:r>
            <a:r>
              <a:rPr kumimoji="0" lang="it-IT" sz="1800" b="1" i="0" u="none" strike="noStrike" kern="1200" cap="none" spc="0" normalizeH="0" baseline="0" noProof="0" dirty="0" smtClean="0">
                <a:ln>
                  <a:noFill/>
                </a:ln>
                <a:solidFill>
                  <a:srgbClr val="1F497D"/>
                </a:solidFill>
                <a:effectLst/>
                <a:uLnTx/>
                <a:uFillTx/>
                <a:latin typeface="Calibri"/>
                <a:ea typeface="+mn-ea"/>
                <a:cs typeface="+mn-cs"/>
              </a:rPr>
              <a:t>PDM </a:t>
            </a:r>
            <a:r>
              <a:rPr kumimoji="0" lang="it-IT" sz="1800" b="0" i="0" u="none" strike="noStrike" kern="1200" cap="none" spc="0" normalizeH="0" baseline="0" noProof="0" dirty="0" smtClean="0">
                <a:ln>
                  <a:noFill/>
                </a:ln>
                <a:solidFill>
                  <a:srgbClr val="1F497D"/>
                </a:solidFill>
                <a:effectLst/>
                <a:uLnTx/>
                <a:uFillTx/>
                <a:latin typeface="Calibri"/>
                <a:ea typeface="+mn-ea"/>
                <a:cs typeface="+mn-cs"/>
              </a:rPr>
              <a:t>e</a:t>
            </a:r>
            <a:r>
              <a:rPr kumimoji="0" lang="it-IT" sz="18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1800" b="1" i="0" u="none" strike="noStrike" kern="1200" cap="none" spc="0" normalizeH="0" baseline="0" noProof="0" dirty="0" err="1" smtClean="0">
                <a:ln>
                  <a:noFill/>
                </a:ln>
                <a:solidFill>
                  <a:srgbClr val="1F497D"/>
                </a:solidFill>
                <a:effectLst/>
                <a:uLnTx/>
                <a:uFillTx/>
                <a:latin typeface="Calibri"/>
                <a:ea typeface="+mn-ea"/>
                <a:cs typeface="+mn-cs"/>
              </a:rPr>
              <a:t>MCM</a:t>
            </a:r>
            <a:endParaRPr kumimoji="0" lang="it-IT" sz="18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PMS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Power</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Management System)</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Impianto di gestione dell’Energia di Bordo dall’erogazione alle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Main</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Bus Bar alla distribuzione.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PMS interagisce con EMS</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SeV</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Series</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Element</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Voltage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La TENSIONE (V) ottenuta da set di Celle in parallelo, poste in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serie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in un MODULO.  I moduli CORVUS erogano corrente a 50 V e hanno una disposizione interna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12 </a:t>
            </a:r>
            <a:r>
              <a:rPr kumimoji="0" lang="it-IT" sz="2000" b="1" i="0" u="none" strike="noStrike" kern="1200" cap="none" spc="0" normalizeH="0" baseline="0" noProof="0" dirty="0" err="1" smtClean="0">
                <a:ln>
                  <a:noFill/>
                </a:ln>
                <a:solidFill>
                  <a:srgbClr val="FF0000"/>
                </a:solidFill>
                <a:effectLst/>
                <a:uLnTx/>
                <a:uFillTx/>
                <a:latin typeface="Calibri"/>
                <a:ea typeface="+mn-ea"/>
                <a:cs typeface="+mn-cs"/>
              </a:rPr>
              <a:t>SeV</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FF0000"/>
                </a:solidFill>
                <a:effectLst/>
                <a:uLnTx/>
                <a:uFillTx/>
                <a:latin typeface="Calibri"/>
                <a:ea typeface="+mn-ea"/>
                <a:cs typeface="+mn-cs"/>
              </a:rPr>
              <a:t>Piu</a:t>
            </a:r>
            <a:r>
              <a:rPr kumimoji="0" lang="it-IT" sz="2000" b="0" i="0" u="none" strike="noStrike" kern="1200" cap="none" spc="0" normalizeH="0" baseline="0" noProof="0" dirty="0" smtClean="0">
                <a:ln>
                  <a:noFill/>
                </a:ln>
                <a:solidFill>
                  <a:srgbClr val="FF0000"/>
                </a:solidFill>
                <a:effectLst/>
                <a:uLnTx/>
                <a:uFillTx/>
                <a:latin typeface="Calibri"/>
                <a:ea typeface="+mn-ea"/>
                <a:cs typeface="+mn-cs"/>
              </a:rPr>
              <a:t> precisamente i Moduli si compongono di 12 Coppie parallele di Celle poste in SERIE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FF0000"/>
                </a:solidFill>
                <a:effectLst/>
                <a:uLnTx/>
                <a:uFillTx/>
                <a:latin typeface="Calibri"/>
                <a:ea typeface="+mn-ea"/>
                <a:cs typeface="+mn-cs"/>
              </a:rPr>
              <a:t>    Ogni Cella a massima Carica fornisce una tensione media di 4.2 V</a:t>
            </a: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65954235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NOMENCLATURA</a:t>
            </a:r>
          </a:p>
        </p:txBody>
      </p:sp>
      <p:sp>
        <p:nvSpPr>
          <p:cNvPr id="7" name="CasellaDiTesto 6"/>
          <p:cNvSpPr txBox="1"/>
          <p:nvPr/>
        </p:nvSpPr>
        <p:spPr>
          <a:xfrm>
            <a:off x="785786" y="1428736"/>
            <a:ext cx="7715304" cy="523220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SOC (State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Charge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La condizione di Carica in % di una Batteria/Modulo/Pack/</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Array</a:t>
            </a: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SOH (State of</a:t>
            </a:r>
            <a:r>
              <a:rPr kumimoji="0" lang="it-IT" sz="2000" b="1" i="0" u="none" strike="noStrike" kern="1200" cap="none" spc="0" normalizeH="0" noProof="0" dirty="0" smtClean="0">
                <a:ln>
                  <a:noFill/>
                </a:ln>
                <a:solidFill>
                  <a:srgbClr val="1F497D"/>
                </a:solidFill>
                <a:effectLst/>
                <a:uLnTx/>
                <a:uFillTx/>
                <a:latin typeface="Calibri"/>
                <a:ea typeface="+mn-ea"/>
                <a:cs typeface="+mn-cs"/>
              </a:rPr>
              <a:t> </a:t>
            </a:r>
            <a:r>
              <a:rPr kumimoji="0" lang="it-IT" sz="2000" b="1" i="0" u="none" strike="noStrike" kern="1200" cap="none" spc="0" normalizeH="0" noProof="0" dirty="0" err="1" smtClean="0">
                <a:ln>
                  <a:noFill/>
                </a:ln>
                <a:solidFill>
                  <a:srgbClr val="1F497D"/>
                </a:solidFill>
                <a:effectLst/>
                <a:uLnTx/>
                <a:uFillTx/>
                <a:latin typeface="Calibri"/>
                <a:ea typeface="+mn-ea"/>
                <a:cs typeface="+mn-cs"/>
              </a:rPr>
              <a:t>Healt</a:t>
            </a:r>
            <a:r>
              <a:rPr kumimoji="0" lang="it-IT" sz="2000" b="1" i="0" u="none" strike="noStrike" kern="1200" cap="none" spc="0" normalizeH="0" noProof="0" dirty="0" smtClean="0">
                <a:ln>
                  <a:noFill/>
                </a:ln>
                <a:solidFill>
                  <a:srgbClr val="1F497D"/>
                </a:solidFill>
                <a:effectLst/>
                <a:uLnTx/>
                <a:uFillTx/>
                <a:latin typeface="Calibri"/>
                <a:ea typeface="+mn-ea"/>
                <a:cs typeface="+mn-cs"/>
              </a:rPr>
              <a:t>)</a:t>
            </a: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1F497D"/>
                </a:solidFill>
                <a:effectLst/>
                <a:uLnTx/>
                <a:uFillTx/>
                <a:latin typeface="Calibri"/>
                <a:ea typeface="+mn-ea"/>
                <a:cs typeface="+mn-cs"/>
              </a:rPr>
              <a:t>      La % di Energia in erogazione di una Batteria Carica comparata alla condizione Iniziale o Capacità di Targa (</a:t>
            </a:r>
            <a:r>
              <a:rPr kumimoji="0" lang="it-IT" sz="1800" b="1" i="0" u="none" strike="noStrike" kern="1200" cap="none" spc="0" normalizeH="0" baseline="0" noProof="0" dirty="0" err="1" smtClean="0">
                <a:ln>
                  <a:noFill/>
                </a:ln>
                <a:solidFill>
                  <a:srgbClr val="1F497D"/>
                </a:solidFill>
                <a:effectLst/>
                <a:uLnTx/>
                <a:uFillTx/>
                <a:latin typeface="Calibri"/>
                <a:ea typeface="+mn-ea"/>
                <a:cs typeface="+mn-cs"/>
              </a:rPr>
              <a:t>Nameplate</a:t>
            </a:r>
            <a:r>
              <a:rPr kumimoji="0" lang="it-IT" sz="18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1800" b="1" i="0" u="none" strike="noStrike" kern="1200" cap="none" spc="0" normalizeH="0" baseline="0" noProof="0" dirty="0" err="1" smtClean="0">
                <a:ln>
                  <a:noFill/>
                </a:ln>
                <a:solidFill>
                  <a:srgbClr val="1F497D"/>
                </a:solidFill>
                <a:effectLst/>
                <a:uLnTx/>
                <a:uFillTx/>
                <a:latin typeface="Calibri"/>
                <a:ea typeface="+mn-ea"/>
                <a:cs typeface="+mn-cs"/>
              </a:rPr>
              <a:t>Capacity</a:t>
            </a:r>
            <a:r>
              <a:rPr kumimoji="0" lang="it-IT" sz="1800" b="1" i="0" u="none" strike="noStrike" kern="1200" cap="none" spc="0" normalizeH="0" baseline="0" noProof="0" dirty="0" smtClean="0">
                <a:ln>
                  <a:noFill/>
                </a:ln>
                <a:solidFill>
                  <a:srgbClr val="1F497D"/>
                </a:solidFill>
                <a:effectLst/>
                <a:uLnTx/>
                <a:uFillTx/>
                <a:latin typeface="Calibri"/>
                <a:ea typeface="+mn-ea"/>
                <a:cs typeface="+mn-cs"/>
              </a:rPr>
              <a:t> ). </a:t>
            </a:r>
            <a:r>
              <a:rPr kumimoji="0" lang="it-IT" sz="1800" b="0" i="0" u="none" strike="noStrike" kern="1200" cap="none" spc="0" normalizeH="0" baseline="0" noProof="0" dirty="0" smtClean="0">
                <a:ln>
                  <a:noFill/>
                </a:ln>
                <a:solidFill>
                  <a:srgbClr val="1F497D"/>
                </a:solidFill>
                <a:effectLst/>
                <a:uLnTx/>
                <a:uFillTx/>
                <a:latin typeface="Calibri"/>
                <a:ea typeface="+mn-ea"/>
                <a:cs typeface="+mn-cs"/>
              </a:rPr>
              <a:t>Con il trascorrere del tempo e dei Cicli Carica/Scarica, lo SOH tenderà a ridursi.</a:t>
            </a:r>
            <a:endParaRPr kumimoji="0" lang="it-IT" sz="18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TR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Thermal</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Runaway</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Un processo di incremento progressivo della</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Temperatura delle Celle (indotto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eventulmente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da anomalie  meccaniche/</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Termiche/ Chimiche) determinato da una sorta di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reazione a Catena , in quanto il calore dissipato,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velocizza a sua volta la reazione esotermica. La reazione in se non conduce necessariamente a incendio ma le particelle rilasciate nella reazione potrebbero essere fonte di innesco</a:t>
            </a:r>
            <a:endParaRPr kumimoji="0" lang="it-IT" sz="2000" b="0"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12290" name="Picture 2" descr="Risultati immagini per thermal runaway"/>
          <p:cNvPicPr>
            <a:picLocks noChangeAspect="1" noChangeArrowheads="1"/>
          </p:cNvPicPr>
          <p:nvPr/>
        </p:nvPicPr>
        <p:blipFill>
          <a:blip r:embed="rId4" cstate="print"/>
          <a:srcRect/>
          <a:stretch>
            <a:fillRect/>
          </a:stretch>
        </p:blipFill>
        <p:spPr bwMode="auto">
          <a:xfrm>
            <a:off x="6357950" y="3500438"/>
            <a:ext cx="2095500" cy="2143140"/>
          </a:xfrm>
          <a:prstGeom prst="rect">
            <a:avLst/>
          </a:prstGeom>
          <a:noFill/>
        </p:spPr>
      </p:pic>
    </p:spTree>
    <p:extLst>
      <p:ext uri="{BB962C8B-B14F-4D97-AF65-F5344CB8AC3E}">
        <p14:creationId xmlns:p14="http://schemas.microsoft.com/office/powerpoint/2010/main" val="4150963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pic>
        <p:nvPicPr>
          <p:cNvPr id="7" name="Immagine 6"/>
          <p:cNvPicPr>
            <a:picLocks noChangeAspect="1"/>
          </p:cNvPicPr>
          <p:nvPr/>
        </p:nvPicPr>
        <p:blipFill>
          <a:blip r:embed="rId2"/>
          <a:stretch>
            <a:fillRect/>
          </a:stretch>
        </p:blipFill>
        <p:spPr>
          <a:xfrm>
            <a:off x="130841" y="67694"/>
            <a:ext cx="619159" cy="742991"/>
          </a:xfrm>
          <a:prstGeom prst="rect">
            <a:avLst/>
          </a:prstGeom>
        </p:spPr>
      </p:pic>
      <p:sp>
        <p:nvSpPr>
          <p:cNvPr id="2" name="CasellaDiTesto 1"/>
          <p:cNvSpPr txBox="1"/>
          <p:nvPr/>
        </p:nvSpPr>
        <p:spPr>
          <a:xfrm>
            <a:off x="561302" y="1196752"/>
            <a:ext cx="8164028" cy="2369880"/>
          </a:xfrm>
          <a:prstGeom prst="rect">
            <a:avLst/>
          </a:prstGeom>
          <a:noFill/>
        </p:spPr>
        <p:txBody>
          <a:bodyPr wrap="square" rtlCol="0">
            <a:spAutoFit/>
          </a:bodyPr>
          <a:lstStyle/>
          <a:p>
            <a:r>
              <a:rPr lang="it-IT" sz="2400" u="sng" dirty="0" smtClean="0">
                <a:solidFill>
                  <a:schemeClr val="tx2"/>
                </a:solidFill>
              </a:rPr>
              <a:t>E’ costituito da 2 moduli:</a:t>
            </a:r>
          </a:p>
          <a:p>
            <a:r>
              <a:rPr lang="it-IT" sz="2000" dirty="0" smtClean="0">
                <a:solidFill>
                  <a:schemeClr val="tx2"/>
                </a:solidFill>
              </a:rPr>
              <a:t>Uno interfacciato alla MSB lato sinistro, l’altro interfacciato alla MSB lato diritta.</a:t>
            </a:r>
          </a:p>
          <a:p>
            <a:endParaRPr lang="it-IT" sz="2000" dirty="0">
              <a:solidFill>
                <a:schemeClr val="tx2"/>
              </a:solidFill>
            </a:endParaRPr>
          </a:p>
          <a:p>
            <a:r>
              <a:rPr lang="it-IT" sz="2400" dirty="0" smtClean="0">
                <a:solidFill>
                  <a:schemeClr val="tx2"/>
                </a:solidFill>
              </a:rPr>
              <a:t>Ogni modulo è composto da:</a:t>
            </a:r>
          </a:p>
          <a:p>
            <a:pPr marL="285750" indent="-285750">
              <a:buFont typeface="Arial" panose="020B0604020202020204" pitchFamily="34" charset="0"/>
              <a:buChar char="•"/>
            </a:pPr>
            <a:r>
              <a:rPr lang="it-IT" sz="2000" u="sng" dirty="0" smtClean="0">
                <a:solidFill>
                  <a:schemeClr val="tx2"/>
                </a:solidFill>
              </a:rPr>
              <a:t>1 Trasformatore con sistema di precarica e trasduttore di temperatura.</a:t>
            </a:r>
          </a:p>
          <a:p>
            <a:pPr marL="285750" indent="-285750">
              <a:buFont typeface="Arial" panose="020B0604020202020204" pitchFamily="34" charset="0"/>
              <a:buChar char="•"/>
            </a:pPr>
            <a:endParaRPr lang="it-IT" sz="2000" dirty="0">
              <a:solidFill>
                <a:schemeClr val="tx2"/>
              </a:solidFill>
            </a:endParaRPr>
          </a:p>
        </p:txBody>
      </p:sp>
      <p:pic>
        <p:nvPicPr>
          <p:cNvPr id="6" name="Immagine 5"/>
          <p:cNvPicPr>
            <a:picLocks noChangeAspect="1"/>
          </p:cNvPicPr>
          <p:nvPr/>
        </p:nvPicPr>
        <p:blipFill>
          <a:blip r:embed="rId3"/>
          <a:stretch>
            <a:fillRect/>
          </a:stretch>
        </p:blipFill>
        <p:spPr>
          <a:xfrm>
            <a:off x="1033069" y="3645024"/>
            <a:ext cx="7220495" cy="2829045"/>
          </a:xfrm>
          <a:prstGeom prst="rect">
            <a:avLst/>
          </a:prstGeom>
        </p:spPr>
      </p:pic>
    </p:spTree>
    <p:extLst>
      <p:ext uri="{BB962C8B-B14F-4D97-AF65-F5344CB8AC3E}">
        <p14:creationId xmlns:p14="http://schemas.microsoft.com/office/powerpoint/2010/main" val="3222683311"/>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NOMENCLATURA</a:t>
            </a:r>
          </a:p>
        </p:txBody>
      </p:sp>
      <p:sp>
        <p:nvSpPr>
          <p:cNvPr id="7" name="CasellaDiTesto 6"/>
          <p:cNvSpPr txBox="1"/>
          <p:nvPr/>
        </p:nvSpPr>
        <p:spPr>
          <a:xfrm>
            <a:off x="785786" y="1428736"/>
            <a:ext cx="7715304" cy="132343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TR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Thermal</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Runaway</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I moduli sono di conseguenza sigillati e provvisti di un condotto diaframmato che consente il rilascio di eventuali gas derivati dalla brusca reazione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TR</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289793" name="Picture 1"/>
          <p:cNvPicPr>
            <a:picLocks noChangeAspect="1" noChangeArrowheads="1"/>
          </p:cNvPicPr>
          <p:nvPr/>
        </p:nvPicPr>
        <p:blipFill>
          <a:blip r:embed="rId4" cstate="print"/>
          <a:srcRect/>
          <a:stretch>
            <a:fillRect/>
          </a:stretch>
        </p:blipFill>
        <p:spPr bwMode="auto">
          <a:xfrm>
            <a:off x="3541705" y="2571744"/>
            <a:ext cx="5349883" cy="3552831"/>
          </a:xfrm>
          <a:prstGeom prst="rect">
            <a:avLst/>
          </a:prstGeom>
          <a:noFill/>
          <a:ln w="9525">
            <a:noFill/>
            <a:miter lim="800000"/>
            <a:headEnd/>
            <a:tailEnd/>
          </a:ln>
          <a:effectLst/>
        </p:spPr>
      </p:pic>
    </p:spTree>
    <p:extLst>
      <p:ext uri="{BB962C8B-B14F-4D97-AF65-F5344CB8AC3E}">
        <p14:creationId xmlns:p14="http://schemas.microsoft.com/office/powerpoint/2010/main" val="66982795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TR DUCT – Collettore Gas per effetto TR</a:t>
            </a:r>
          </a:p>
        </p:txBody>
      </p:sp>
      <p:sp>
        <p:nvSpPr>
          <p:cNvPr id="7" name="CasellaDiTesto 6"/>
          <p:cNvSpPr txBox="1"/>
          <p:nvPr/>
        </p:nvSpPr>
        <p:spPr>
          <a:xfrm>
            <a:off x="785786" y="1428736"/>
            <a:ext cx="7715304" cy="501675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Collettori TR hanno necessità di verifica di integrità nella fase di istallazione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Pressure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Test) . Particolare attenzione nella fase di pressatura ai Diaframmi di sicurezza, ponendo delle flange cieche in prossimità di essi.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collettori devono essere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assemblati in maniera tale che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l’uscita esterna non convogli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acqua verso l’interno del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collettore, e oltretutto alla base</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sarebbe opportuno che tali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collettori siano provvisti di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Tappi/Valvole spurgo per eventuali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controlli  presenza acqua.</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289793" name="Picture 1"/>
          <p:cNvPicPr>
            <a:picLocks noChangeAspect="1" noChangeArrowheads="1"/>
          </p:cNvPicPr>
          <p:nvPr/>
        </p:nvPicPr>
        <p:blipFill>
          <a:blip r:embed="rId4" cstate="print"/>
          <a:srcRect/>
          <a:stretch>
            <a:fillRect/>
          </a:stretch>
        </p:blipFill>
        <p:spPr bwMode="auto">
          <a:xfrm>
            <a:off x="4857752" y="2643182"/>
            <a:ext cx="4089394" cy="3000396"/>
          </a:xfrm>
          <a:prstGeom prst="rect">
            <a:avLst/>
          </a:prstGeom>
          <a:noFill/>
          <a:ln w="9525">
            <a:noFill/>
            <a:miter lim="800000"/>
            <a:headEnd/>
            <a:tailEnd/>
          </a:ln>
          <a:effectLst/>
        </p:spPr>
      </p:pic>
    </p:spTree>
    <p:extLst>
      <p:ext uri="{BB962C8B-B14F-4D97-AF65-F5344CB8AC3E}">
        <p14:creationId xmlns:p14="http://schemas.microsoft.com/office/powerpoint/2010/main" val="179856730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&amp; ARRAY</a:t>
            </a:r>
          </a:p>
        </p:txBody>
      </p:sp>
      <p:sp>
        <p:nvSpPr>
          <p:cNvPr id="7" name="CasellaDiTesto 6"/>
          <p:cNvSpPr txBox="1"/>
          <p:nvPr/>
        </p:nvSpPr>
        <p:spPr>
          <a:xfrm>
            <a:off x="785786" y="1428736"/>
            <a:ext cx="7715304" cy="101566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L’Impianto è suddiviso in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4 ARRAY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(Filari-Insiemi), 2 per ogni lato SWBD , ognuno alimentato da una colonna della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Power</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Unit</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(PU)</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Ogni ARRAY è composto da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11 BATTERY PACKS in </a:t>
            </a:r>
            <a:r>
              <a:rPr kumimoji="0" lang="it-IT" sz="2000" b="0" i="0" u="none" strike="noStrike" kern="1200" cap="none" spc="0" normalizeH="0" baseline="0" noProof="0" dirty="0" smtClean="0">
                <a:ln>
                  <a:noFill/>
                </a:ln>
                <a:solidFill>
                  <a:srgbClr val="FF0000"/>
                </a:solidFill>
                <a:effectLst/>
                <a:uLnTx/>
                <a:uFillTx/>
                <a:latin typeface="Calibri"/>
                <a:ea typeface="+mn-ea"/>
                <a:cs typeface="+mn-cs"/>
              </a:rPr>
              <a:t>Parallelo su DC bus</a:t>
            </a:r>
          </a:p>
        </p:txBody>
      </p:sp>
      <p:pic>
        <p:nvPicPr>
          <p:cNvPr id="297986" name="Picture 2"/>
          <p:cNvPicPr>
            <a:picLocks noChangeAspect="1" noChangeArrowheads="1"/>
          </p:cNvPicPr>
          <p:nvPr/>
        </p:nvPicPr>
        <p:blipFill>
          <a:blip r:embed="rId4" cstate="print"/>
          <a:srcRect t="5795"/>
          <a:stretch>
            <a:fillRect/>
          </a:stretch>
        </p:blipFill>
        <p:spPr bwMode="auto">
          <a:xfrm>
            <a:off x="6429388" y="2500306"/>
            <a:ext cx="2335817" cy="3649666"/>
          </a:xfrm>
          <a:prstGeom prst="rect">
            <a:avLst/>
          </a:prstGeom>
          <a:noFill/>
          <a:ln w="9525">
            <a:noFill/>
            <a:miter lim="800000"/>
            <a:headEnd/>
            <a:tailEnd/>
          </a:ln>
          <a:effectLst/>
        </p:spPr>
      </p:pic>
      <p:sp>
        <p:nvSpPr>
          <p:cNvPr id="9" name="CasellaDiTesto 8"/>
          <p:cNvSpPr txBox="1"/>
          <p:nvPr/>
        </p:nvSpPr>
        <p:spPr>
          <a:xfrm>
            <a:off x="785786" y="2571744"/>
            <a:ext cx="5214974" cy="34778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Le attuali istallazioni prevedono la Collocazione di 2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Array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per lato con PU relativa nello stesso locale.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Ad ogni modo 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appartenenti ad un ARRAY possono essere anche dislocati in locali differenti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appartenenti ad un ARRAY sono interconnessi via Ethernet al fine di comunicazione e condivisione dati; questo evita l’inserimento in rete di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con SOC medio o Tensione globale troppo discrepanti</a:t>
            </a:r>
            <a:endParaRPr kumimoji="0" lang="it-IT" sz="2000" b="0" i="0" u="none" strike="noStrike" kern="1200" cap="none" spc="0" normalizeH="0" baseline="0" noProof="0" dirty="0" smtClean="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23006838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70788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&amp; ARRAY – MODBUS Network</a:t>
            </a:r>
          </a:p>
        </p:txBody>
      </p:sp>
      <p:sp>
        <p:nvSpPr>
          <p:cNvPr id="7" name="CasellaDiTesto 6"/>
          <p:cNvSpPr txBox="1"/>
          <p:nvPr/>
        </p:nvSpPr>
        <p:spPr>
          <a:xfrm>
            <a:off x="785786" y="1571612"/>
            <a:ext cx="7715304" cy="70788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Per sistemi non soggetti ad approvazioni di Classe, sarebbe sufficiente una sola connessione a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Modbus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per ogni Pack in un ARRAY</a:t>
            </a:r>
            <a:endParaRPr kumimoji="0" lang="it-IT" sz="2000" b="0"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297986" name="Picture 2"/>
          <p:cNvPicPr>
            <a:picLocks noChangeAspect="1" noChangeArrowheads="1"/>
          </p:cNvPicPr>
          <p:nvPr/>
        </p:nvPicPr>
        <p:blipFill>
          <a:blip r:embed="rId4" cstate="print"/>
          <a:srcRect t="5795"/>
          <a:stretch>
            <a:fillRect/>
          </a:stretch>
        </p:blipFill>
        <p:spPr bwMode="auto">
          <a:xfrm>
            <a:off x="6429388" y="2500306"/>
            <a:ext cx="2335817" cy="3649666"/>
          </a:xfrm>
          <a:prstGeom prst="rect">
            <a:avLst/>
          </a:prstGeom>
          <a:noFill/>
          <a:ln w="9525">
            <a:noFill/>
            <a:miter lim="800000"/>
            <a:headEnd/>
            <a:tailEnd/>
          </a:ln>
          <a:effectLst/>
        </p:spPr>
      </p:pic>
      <p:sp>
        <p:nvSpPr>
          <p:cNvPr id="10" name="CasellaDiTesto 9"/>
          <p:cNvSpPr txBox="1"/>
          <p:nvPr/>
        </p:nvSpPr>
        <p:spPr>
          <a:xfrm>
            <a:off x="714348" y="2500306"/>
            <a:ext cx="5786478" cy="34778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di un ARRAY condividono dati, quindi la maggioranza delle informazioni sono disponibili da ogni Pack nell’ARRAY</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Alcune specifiche di Classe impongono la condivisone di informazioni non condivise tra i Pack,</a:t>
            </a:r>
            <a:r>
              <a:rPr kumimoji="0" lang="it-IT" sz="2000" b="0" i="0" u="none" strike="noStrike" kern="1200" cap="none" spc="0" normalizeH="0" baseline="0" noProof="0" dirty="0" smtClean="0">
                <a:ln>
                  <a:noFill/>
                </a:ln>
                <a:solidFill>
                  <a:srgbClr val="FF0000"/>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come la Tensione Media Celle, la Temperatura media Celle.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Le connessioni tra 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di un ARRAY possono essere disposte in linea, a stella o ad anello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 disposizione ad Anello richiede Hardware specifico per supportare il Protocollo di Rete RTSP</a:t>
            </a:r>
          </a:p>
        </p:txBody>
      </p:sp>
    </p:spTree>
    <p:extLst>
      <p:ext uri="{BB962C8B-B14F-4D97-AF65-F5344CB8AC3E}">
        <p14:creationId xmlns:p14="http://schemas.microsoft.com/office/powerpoint/2010/main" val="170507933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 Struttura</a:t>
            </a:r>
          </a:p>
        </p:txBody>
      </p:sp>
      <p:sp>
        <p:nvSpPr>
          <p:cNvPr id="7" name="CasellaDiTesto 6"/>
          <p:cNvSpPr txBox="1"/>
          <p:nvPr/>
        </p:nvSpPr>
        <p:spPr>
          <a:xfrm>
            <a:off x="714348" y="1571612"/>
            <a:ext cx="7715304" cy="255454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Ogni BATTERY PACK si compone di quanto segue:</a:t>
            </a:r>
          </a:p>
          <a:p>
            <a:pPr marL="914400" marR="0" lvl="1"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22 Moduli </a:t>
            </a:r>
          </a:p>
          <a:p>
            <a:pPr marL="914400" marR="0" lvl="1"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1 PDM</a:t>
            </a:r>
          </a:p>
          <a:p>
            <a:pPr marL="914400" marR="0" lvl="1"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1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MCM</a:t>
            </a: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914400" marR="0" lvl="1"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1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Rack</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Base</a:t>
            </a:r>
          </a:p>
          <a:p>
            <a:pPr marL="914400" marR="0" lvl="1"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1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Rack</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Spine</a:t>
            </a:r>
          </a:p>
          <a:p>
            <a:pPr marL="914400" marR="0" lvl="1"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914400" marR="0" lvl="1"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297986" name="Picture 2"/>
          <p:cNvPicPr>
            <a:picLocks noChangeAspect="1" noChangeArrowheads="1"/>
          </p:cNvPicPr>
          <p:nvPr/>
        </p:nvPicPr>
        <p:blipFill>
          <a:blip r:embed="rId4" cstate="print"/>
          <a:srcRect t="5795"/>
          <a:stretch>
            <a:fillRect/>
          </a:stretch>
        </p:blipFill>
        <p:spPr bwMode="auto">
          <a:xfrm>
            <a:off x="6072198" y="2000240"/>
            <a:ext cx="2571769" cy="4006856"/>
          </a:xfrm>
          <a:prstGeom prst="rect">
            <a:avLst/>
          </a:prstGeom>
          <a:noFill/>
          <a:ln w="9525">
            <a:noFill/>
            <a:miter lim="800000"/>
            <a:headEnd/>
            <a:tailEnd/>
          </a:ln>
          <a:effectLst/>
        </p:spPr>
      </p:pic>
      <p:pic>
        <p:nvPicPr>
          <p:cNvPr id="3074" name="Picture 2"/>
          <p:cNvPicPr>
            <a:picLocks noChangeAspect="1" noChangeArrowheads="1"/>
          </p:cNvPicPr>
          <p:nvPr/>
        </p:nvPicPr>
        <p:blipFill>
          <a:blip r:embed="rId5" cstate="print"/>
          <a:srcRect/>
          <a:stretch>
            <a:fillRect/>
          </a:stretch>
        </p:blipFill>
        <p:spPr bwMode="auto">
          <a:xfrm>
            <a:off x="857224" y="3643314"/>
            <a:ext cx="5248281" cy="2581145"/>
          </a:xfrm>
          <a:prstGeom prst="rect">
            <a:avLst/>
          </a:prstGeom>
          <a:noFill/>
          <a:ln w="9525">
            <a:solidFill>
              <a:schemeClr val="bg1">
                <a:lumMod val="65000"/>
              </a:schemeClr>
            </a:solidFill>
            <a:miter lim="800000"/>
            <a:headEnd/>
            <a:tailEnd/>
          </a:ln>
          <a:effectLst/>
        </p:spPr>
      </p:pic>
    </p:spTree>
    <p:extLst>
      <p:ext uri="{BB962C8B-B14F-4D97-AF65-F5344CB8AC3E}">
        <p14:creationId xmlns:p14="http://schemas.microsoft.com/office/powerpoint/2010/main" val="285196084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 MODULI</a:t>
            </a:r>
          </a:p>
        </p:txBody>
      </p:sp>
      <p:sp>
        <p:nvSpPr>
          <p:cNvPr id="7" name="CasellaDiTesto 6"/>
          <p:cNvSpPr txBox="1"/>
          <p:nvPr/>
        </p:nvSpPr>
        <p:spPr>
          <a:xfrm>
            <a:off x="714348" y="1571612"/>
            <a:ext cx="7715304" cy="40934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Ogni MODULO si compone di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24</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celle al Litio, poste in serie di 12 coppie parallele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Ogni Cella ha una Tensione di Massima Carica di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4.2 V,</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di conseguenza l’intero Modulo avrà una Tensione a massima Carica di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50 V</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Considerando che ogni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Rack</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ha 22 Moduli in serie, la Tensione massima di esercizio DC sarà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1100 V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(massima carica) fino a un minimo di circa 3.2 V (soglia minima di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failure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per una Tensione Globale di circa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845-850 V</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Moduli sono dotati di un indice visivo a Led che indica la STATUS del Modulo (descritto più avanti)</a:t>
            </a:r>
          </a:p>
        </p:txBody>
      </p:sp>
      <p:pic>
        <p:nvPicPr>
          <p:cNvPr id="299010" name="Picture 2"/>
          <p:cNvPicPr>
            <a:picLocks noChangeAspect="1" noChangeArrowheads="1"/>
          </p:cNvPicPr>
          <p:nvPr/>
        </p:nvPicPr>
        <p:blipFill>
          <a:blip r:embed="rId4" cstate="print"/>
          <a:srcRect/>
          <a:stretch>
            <a:fillRect/>
          </a:stretch>
        </p:blipFill>
        <p:spPr bwMode="auto">
          <a:xfrm>
            <a:off x="5500694" y="4286256"/>
            <a:ext cx="3391887" cy="1428760"/>
          </a:xfrm>
          <a:prstGeom prst="rect">
            <a:avLst/>
          </a:prstGeom>
          <a:noFill/>
          <a:ln w="9525">
            <a:noFill/>
            <a:miter lim="800000"/>
            <a:headEnd/>
            <a:tailEnd/>
          </a:ln>
          <a:effectLst/>
        </p:spPr>
      </p:pic>
    </p:spTree>
    <p:extLst>
      <p:ext uri="{BB962C8B-B14F-4D97-AF65-F5344CB8AC3E}">
        <p14:creationId xmlns:p14="http://schemas.microsoft.com/office/powerpoint/2010/main" val="261053560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 MODULI</a:t>
            </a:r>
          </a:p>
        </p:txBody>
      </p:sp>
      <p:sp>
        <p:nvSpPr>
          <p:cNvPr id="7" name="CasellaDiTesto 6"/>
          <p:cNvSpPr txBox="1"/>
          <p:nvPr/>
        </p:nvSpPr>
        <p:spPr>
          <a:xfrm>
            <a:off x="714348" y="1571612"/>
            <a:ext cx="7715304" cy="501675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Moduli sono equipaggiati con PCB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Printed</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Circuit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Board</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che monitorano la Temperatura delle Celle e la Tensione delle Coppie di Celle</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BMS effettua il monitoraggio di Sicurezza delle Temperature e Tensione Celle e garantisce la continuità di monitoraggio a mezzo di Back up hardware</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moduli sono dotati di BLIND MATE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Connector</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(Connettori di accoppiamento cieco), descritti in seguito conferiscono una maggiore sicurezza nell’estrazione dei Moduli dai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Come descritto in precedenza, i Moduli sono equipaggiati con il condotto TR , che è provvisto di Diaframma di Sicurezza , e in caso di Evento TR in un modulo dello stesso Pack, il fenomeno non intacca altri moduli grazie allo stesso Diaframma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Burst</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Disc).</a:t>
            </a:r>
          </a:p>
        </p:txBody>
      </p:sp>
    </p:spTree>
    <p:extLst>
      <p:ext uri="{BB962C8B-B14F-4D97-AF65-F5344CB8AC3E}">
        <p14:creationId xmlns:p14="http://schemas.microsoft.com/office/powerpoint/2010/main" val="426775913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 MODULI</a:t>
            </a:r>
          </a:p>
        </p:txBody>
      </p:sp>
      <p:sp>
        <p:nvSpPr>
          <p:cNvPr id="7" name="CasellaDiTesto 6"/>
          <p:cNvSpPr txBox="1"/>
          <p:nvPr/>
        </p:nvSpPr>
        <p:spPr>
          <a:xfrm>
            <a:off x="714348" y="1571612"/>
            <a:ext cx="7715304" cy="501675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IMMAGAZZINAMENTO di MODULI SPARE</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Lo stoccaggio dei Moduli deve essere fatto in ambienti a Temperature moderate; alte temperature accelerano la auto scarica</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Moduli non in Servizio si auto scaricano con un rateo di 1.5%/mese a una Temperatura di 25 °C</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moduli in un Pack con i soli LED accesi scaricano mediamente  </a:t>
            </a:r>
          </a:p>
          <a:p>
            <a:pPr marL="457200" marR="0" lvl="0" indent="-45720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1% SOC/Giorno . Se tale rateo di Discarica diventa un problema da gestire occorre implementare la modalità di Stand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(low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power</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mode) o disconnettere il BMS/ESS se non in utilizzo</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maggior consumo (auto discarica) è dovuto al fatto che il BMS (PDM-MCM-PCB nei Moduli) sono auto alimentati dalle Celle stesse dei Moduli (DC) e non dalla rete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Main</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Aux</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t>
            </a:r>
          </a:p>
        </p:txBody>
      </p:sp>
    </p:spTree>
    <p:extLst>
      <p:ext uri="{BB962C8B-B14F-4D97-AF65-F5344CB8AC3E}">
        <p14:creationId xmlns:p14="http://schemas.microsoft.com/office/powerpoint/2010/main" val="396071329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 PDM/MCM</a:t>
            </a:r>
          </a:p>
        </p:txBody>
      </p:sp>
      <p:sp>
        <p:nvSpPr>
          <p:cNvPr id="7" name="CasellaDiTesto 6"/>
          <p:cNvSpPr txBox="1"/>
          <p:nvPr/>
        </p:nvSpPr>
        <p:spPr>
          <a:xfrm>
            <a:off x="714348" y="1571612"/>
            <a:ext cx="7715304" cy="470898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MCM (Master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Control</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Module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L’unità di controllo , monitoraggio e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comunicazione interna tra i MODULI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del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 e l’ </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EMS</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L’MCM è cablato ai Moduli a mezzo di Rete Ottica, per evitare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disturbi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(rumori) elettrici ed ottenere accuratezza nei segnali </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 provvisto delle interconnessioni per il controllo esterno (da EMS)</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Immagazzina il dati relativi alla Performance dei Moduli dal Pack</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Ogni ARRAY ha un elemento centrale di smistamento Dati MCM, definito come LIGHTHOUSE.</a:t>
            </a: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5429256" y="1643050"/>
            <a:ext cx="2683776" cy="1214446"/>
          </a:xfrm>
          <a:prstGeom prst="rect">
            <a:avLst/>
          </a:prstGeom>
          <a:noFill/>
          <a:ln w="9525">
            <a:noFill/>
            <a:miter lim="800000"/>
            <a:headEnd/>
            <a:tailEnd/>
          </a:ln>
          <a:effectLst/>
        </p:spPr>
      </p:pic>
    </p:spTree>
    <p:extLst>
      <p:ext uri="{BB962C8B-B14F-4D97-AF65-F5344CB8AC3E}">
        <p14:creationId xmlns:p14="http://schemas.microsoft.com/office/powerpoint/2010/main" val="335819091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70788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–MCM/</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Lighthouse</a:t>
            </a:r>
            <a:endParaRPr kumimoji="0" lang="it-IT" sz="2000" b="1" i="0" u="none" strike="noStrike" kern="1200" cap="none" spc="0" normalizeH="0" baseline="0" noProof="0" dirty="0" smtClean="0">
              <a:ln>
                <a:noFill/>
              </a:ln>
              <a:solidFill>
                <a:srgbClr val="0070C0"/>
              </a:solidFill>
              <a:effectLst/>
              <a:uLnTx/>
              <a:uFillTx/>
              <a:latin typeface="Calibri"/>
              <a:ea typeface="+mn-ea"/>
              <a:cs typeface="+mn-cs"/>
            </a:endParaRPr>
          </a:p>
        </p:txBody>
      </p:sp>
      <p:sp>
        <p:nvSpPr>
          <p:cNvPr id="7" name="CasellaDiTesto 6"/>
          <p:cNvSpPr txBox="1"/>
          <p:nvPr/>
        </p:nvSpPr>
        <p:spPr>
          <a:xfrm>
            <a:off x="714348" y="1571612"/>
            <a:ext cx="7715304" cy="40934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Lightouse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sono provvisti di 2 Porte  Ethernet</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Una porta è utilizzata come Output solo, per esportare i DATI verso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IoT</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Cloud</a:t>
            </a: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1" u="none" strike="noStrike" kern="1200" cap="none" spc="0" normalizeH="0" baseline="0" noProof="0" dirty="0" smtClean="0">
                <a:ln>
                  <a:noFill/>
                </a:ln>
                <a:solidFill>
                  <a:schemeClr val="tx2"/>
                </a:solidFill>
                <a:effectLst/>
                <a:uLnTx/>
                <a:uFillTx/>
                <a:latin typeface="Calibri"/>
                <a:ea typeface="+mn-ea"/>
                <a:cs typeface="+mn-cs"/>
              </a:rPr>
              <a:t>Internet </a:t>
            </a:r>
            <a:r>
              <a:rPr kumimoji="0" lang="it-IT" sz="2000" b="1" i="1" u="none" strike="noStrike" kern="1200" cap="none" spc="0" normalizeH="0" baseline="0" noProof="0" dirty="0" err="1" smtClean="0">
                <a:ln>
                  <a:noFill/>
                </a:ln>
                <a:solidFill>
                  <a:schemeClr val="tx2"/>
                </a:solidFill>
                <a:effectLst/>
                <a:uLnTx/>
                <a:uFillTx/>
                <a:latin typeface="Calibri"/>
                <a:ea typeface="+mn-ea"/>
                <a:cs typeface="+mn-cs"/>
              </a:rPr>
              <a:t>of</a:t>
            </a:r>
            <a:r>
              <a:rPr kumimoji="0" lang="it-IT" sz="2000" b="1" i="1" u="none" strike="noStrike" kern="1200" cap="none" spc="0" normalizeH="0" baseline="0" noProof="0" dirty="0" smtClean="0">
                <a:ln>
                  <a:noFill/>
                </a:ln>
                <a:solidFill>
                  <a:schemeClr val="tx2"/>
                </a:solidFill>
                <a:effectLst/>
                <a:uLnTx/>
                <a:uFillTx/>
                <a:latin typeface="Calibri"/>
                <a:ea typeface="+mn-ea"/>
                <a:cs typeface="+mn-cs"/>
              </a:rPr>
              <a:t> </a:t>
            </a:r>
            <a:r>
              <a:rPr kumimoji="0" lang="it-IT" sz="2000" b="1" i="1" u="none" strike="noStrike" kern="1200" cap="none" spc="0" normalizeH="0" baseline="0" noProof="0" dirty="0" err="1" smtClean="0">
                <a:ln>
                  <a:noFill/>
                </a:ln>
                <a:solidFill>
                  <a:schemeClr val="tx2"/>
                </a:solidFill>
                <a:effectLst/>
                <a:uLnTx/>
                <a:uFillTx/>
                <a:latin typeface="Calibri"/>
                <a:ea typeface="+mn-ea"/>
                <a:cs typeface="+mn-cs"/>
              </a:rPr>
              <a:t>Things</a:t>
            </a:r>
            <a:r>
              <a:rPr kumimoji="0" lang="it-IT" sz="2000" b="1" i="1" u="none" strike="noStrike" kern="1200" cap="none" spc="0" normalizeH="0" baseline="0" noProof="0" dirty="0" smtClean="0">
                <a:ln>
                  <a:noFill/>
                </a:ln>
                <a:solidFill>
                  <a:schemeClr val="tx2"/>
                </a:solidFill>
                <a:effectLst/>
                <a:uLnTx/>
                <a:uFillTx/>
                <a:latin typeface="Calibri"/>
                <a:ea typeface="+mn-ea"/>
                <a:cs typeface="+mn-cs"/>
              </a:rPr>
              <a:t> (</a:t>
            </a:r>
            <a:r>
              <a:rPr kumimoji="0" lang="it-IT" sz="2000" b="1" i="1" u="none" strike="noStrike" kern="1200" cap="none" spc="0" normalizeH="0" baseline="0" noProof="0" dirty="0" err="1" smtClean="0">
                <a:ln>
                  <a:noFill/>
                </a:ln>
                <a:solidFill>
                  <a:schemeClr val="tx2"/>
                </a:solidFill>
                <a:effectLst/>
                <a:uLnTx/>
                <a:uFillTx/>
                <a:latin typeface="Calibri"/>
                <a:ea typeface="+mn-ea"/>
                <a:cs typeface="+mn-cs"/>
              </a:rPr>
              <a:t>IoT</a:t>
            </a:r>
            <a:r>
              <a:rPr kumimoji="0" lang="it-IT" sz="2000" b="1" i="1" u="none" strike="noStrike" kern="1200" cap="none" spc="0" normalizeH="0" baseline="0" noProof="0" dirty="0" smtClean="0">
                <a:ln>
                  <a:noFill/>
                </a:ln>
                <a:solidFill>
                  <a:schemeClr val="tx2"/>
                </a:solidFill>
                <a:effectLst/>
                <a:uLnTx/>
                <a:uFillTx/>
                <a:latin typeface="Calibri"/>
                <a:ea typeface="+mn-ea"/>
                <a:cs typeface="+mn-cs"/>
              </a:rPr>
              <a:t>) </a:t>
            </a:r>
            <a:r>
              <a:rPr kumimoji="0" lang="it-IT" sz="2000" b="0" i="1" u="none" strike="noStrike" kern="1200" cap="none" spc="0" normalizeH="0" baseline="0" noProof="0" dirty="0" smtClean="0">
                <a:ln>
                  <a:noFill/>
                </a:ln>
                <a:solidFill>
                  <a:schemeClr val="tx2"/>
                </a:solidFill>
                <a:effectLst/>
                <a:uLnTx/>
                <a:uFillTx/>
                <a:latin typeface="Calibri"/>
                <a:ea typeface="+mn-ea"/>
                <a:cs typeface="+mn-cs"/>
              </a:rPr>
              <a:t>è un neologismo utilizzato in telecomunicazioni, un termine di nuovo conio nato dall’esigenza di dare un nome agli oggetti reali connessi ad internet. Il significato di </a:t>
            </a:r>
            <a:r>
              <a:rPr kumimoji="0" lang="it-IT" sz="2000" b="0" i="1" u="none" strike="noStrike" kern="1200" cap="none" spc="0" normalizeH="0" baseline="0" noProof="0" dirty="0" err="1" smtClean="0">
                <a:ln>
                  <a:noFill/>
                </a:ln>
                <a:solidFill>
                  <a:schemeClr val="tx2"/>
                </a:solidFill>
                <a:effectLst/>
                <a:uLnTx/>
                <a:uFillTx/>
                <a:latin typeface="Calibri"/>
                <a:ea typeface="+mn-ea"/>
                <a:cs typeface="+mn-cs"/>
              </a:rPr>
              <a:t>IoT</a:t>
            </a:r>
            <a:r>
              <a:rPr kumimoji="0" lang="it-IT" sz="2000" b="0" i="1" u="none" strike="noStrike" kern="1200" cap="none" spc="0" normalizeH="0" baseline="0" noProof="0" dirty="0" smtClean="0">
                <a:ln>
                  <a:noFill/>
                </a:ln>
                <a:solidFill>
                  <a:schemeClr val="tx2"/>
                </a:solidFill>
                <a:effectLst/>
                <a:uLnTx/>
                <a:uFillTx/>
                <a:latin typeface="Calibri"/>
                <a:ea typeface="+mn-ea"/>
                <a:cs typeface="+mn-cs"/>
              </a:rPr>
              <a:t> si esprime bene con degli esempi: </a:t>
            </a:r>
            <a:r>
              <a:rPr kumimoji="0" lang="it-IT" sz="2000" b="0" i="1" u="none" strike="noStrike" kern="1200" cap="none" spc="0" normalizeH="0" baseline="0" noProof="0" dirty="0" err="1" smtClean="0">
                <a:ln>
                  <a:noFill/>
                </a:ln>
                <a:solidFill>
                  <a:schemeClr val="tx2"/>
                </a:solidFill>
                <a:effectLst/>
                <a:uLnTx/>
                <a:uFillTx/>
                <a:latin typeface="Calibri"/>
                <a:ea typeface="+mn-ea"/>
                <a:cs typeface="+mn-cs"/>
              </a:rPr>
              <a:t>IoT</a:t>
            </a:r>
            <a:r>
              <a:rPr kumimoji="0" lang="it-IT" sz="2000" b="0" i="1" u="none" strike="noStrike" kern="1200" cap="none" spc="0" normalizeH="0" baseline="0" noProof="0" dirty="0" smtClean="0">
                <a:ln>
                  <a:noFill/>
                </a:ln>
                <a:solidFill>
                  <a:schemeClr val="tx2"/>
                </a:solidFill>
                <a:effectLst/>
                <a:uLnTx/>
                <a:uFillTx/>
                <a:latin typeface="Calibri"/>
                <a:ea typeface="+mn-ea"/>
                <a:cs typeface="+mn-cs"/>
              </a:rPr>
              <a:t> è ad esempio un frigorifero che ordina il latte quando “si accorge” che è finito.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L’altra porta interagisce con l’intero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Array</a:t>
            </a: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1591633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sp>
        <p:nvSpPr>
          <p:cNvPr id="2" name="CasellaDiTesto 1"/>
          <p:cNvSpPr txBox="1"/>
          <p:nvPr/>
        </p:nvSpPr>
        <p:spPr>
          <a:xfrm>
            <a:off x="561994" y="1484784"/>
            <a:ext cx="8164028" cy="4770537"/>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1 Quadro elettrico nel quale sono presenti:</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r>
              <a:rPr lang="it-IT" sz="2400" dirty="0" smtClean="0">
                <a:solidFill>
                  <a:schemeClr val="tx2"/>
                </a:solidFill>
              </a:rPr>
              <a:t>Circuiti ausiliari per Batterie</a:t>
            </a:r>
          </a:p>
          <a:p>
            <a:pPr marL="800100" lvl="1" indent="-342900">
              <a:buFont typeface="Arial" panose="020B0604020202020204" pitchFamily="34" charset="0"/>
              <a:buChar char="•"/>
            </a:pPr>
            <a:r>
              <a:rPr lang="it-IT" sz="2400" dirty="0" smtClean="0">
                <a:solidFill>
                  <a:schemeClr val="tx2"/>
                </a:solidFill>
              </a:rPr>
              <a:t>Circuiti ausiliari per </a:t>
            </a:r>
            <a:r>
              <a:rPr lang="it-IT" sz="2400" dirty="0" err="1" smtClean="0">
                <a:solidFill>
                  <a:schemeClr val="tx2"/>
                </a:solidFill>
              </a:rPr>
              <a:t>Converters</a:t>
            </a:r>
            <a:endParaRPr lang="it-IT" sz="2400" dirty="0" smtClean="0">
              <a:solidFill>
                <a:schemeClr val="tx2"/>
              </a:solidFill>
            </a:endParaRPr>
          </a:p>
          <a:p>
            <a:pPr marL="800100" lvl="1" indent="-342900">
              <a:buFont typeface="Arial" panose="020B0604020202020204" pitchFamily="34" charset="0"/>
              <a:buChar char="•"/>
            </a:pPr>
            <a:r>
              <a:rPr lang="it-IT" sz="2400" dirty="0" smtClean="0">
                <a:solidFill>
                  <a:schemeClr val="tx2"/>
                </a:solidFill>
              </a:rPr>
              <a:t>Circuiti ausiliari per Impianto di raffreddamento</a:t>
            </a:r>
          </a:p>
          <a:p>
            <a:pPr marL="800100" lvl="1" indent="-342900">
              <a:buFont typeface="Arial" panose="020B0604020202020204" pitchFamily="34" charset="0"/>
              <a:buChar char="•"/>
            </a:pPr>
            <a:r>
              <a:rPr lang="it-IT" sz="2400" dirty="0" smtClean="0">
                <a:solidFill>
                  <a:schemeClr val="tx2"/>
                </a:solidFill>
              </a:rPr>
              <a:t>Misuratori di resistenza di isolamento</a:t>
            </a:r>
          </a:p>
          <a:p>
            <a:pPr marL="800100" lvl="1" indent="-342900">
              <a:buFont typeface="Arial" panose="020B0604020202020204" pitchFamily="34" charset="0"/>
              <a:buChar char="•"/>
            </a:pPr>
            <a:r>
              <a:rPr lang="it-IT" sz="2400" dirty="0" smtClean="0">
                <a:solidFill>
                  <a:schemeClr val="tx2"/>
                </a:solidFill>
              </a:rPr>
              <a:t>Interruttori lato AC</a:t>
            </a:r>
          </a:p>
          <a:p>
            <a:pPr marL="800100" lvl="1" indent="-342900">
              <a:buFont typeface="Arial" panose="020B0604020202020204" pitchFamily="34" charset="0"/>
              <a:buChar char="•"/>
            </a:pPr>
            <a:r>
              <a:rPr lang="it-IT" sz="2400" dirty="0" err="1" smtClean="0">
                <a:solidFill>
                  <a:schemeClr val="tx2"/>
                </a:solidFill>
              </a:rPr>
              <a:t>Converters</a:t>
            </a:r>
            <a:endParaRPr lang="it-IT" sz="2400" dirty="0" smtClean="0">
              <a:solidFill>
                <a:schemeClr val="tx2"/>
              </a:solidFill>
            </a:endParaRPr>
          </a:p>
          <a:p>
            <a:pPr marL="800100" lvl="1" indent="-342900">
              <a:buFont typeface="Arial" panose="020B0604020202020204" pitchFamily="34" charset="0"/>
              <a:buChar char="•"/>
            </a:pPr>
            <a:r>
              <a:rPr lang="it-IT" sz="2400" dirty="0" smtClean="0">
                <a:solidFill>
                  <a:schemeClr val="tx2"/>
                </a:solidFill>
              </a:rPr>
              <a:t>Sezionatori lato DC</a:t>
            </a:r>
          </a:p>
          <a:p>
            <a:pPr marL="800100" lvl="1" indent="-342900">
              <a:buFont typeface="Arial" panose="020B0604020202020204" pitchFamily="34" charset="0"/>
              <a:buChar char="•"/>
            </a:pPr>
            <a:r>
              <a:rPr lang="it-IT" sz="2400" dirty="0" smtClean="0">
                <a:solidFill>
                  <a:schemeClr val="tx2"/>
                </a:solidFill>
              </a:rPr>
              <a:t>Filtri Passa-Banda </a:t>
            </a:r>
            <a:r>
              <a:rPr lang="it-IT" sz="2400" dirty="0" smtClean="0">
                <a:solidFill>
                  <a:schemeClr val="tx2"/>
                </a:solidFill>
              </a:rPr>
              <a:t>LC</a:t>
            </a:r>
            <a:endParaRPr lang="it-IT" sz="2400" dirty="0" smtClean="0">
              <a:solidFill>
                <a:schemeClr val="tx2"/>
              </a:solidFill>
            </a:endParaRPr>
          </a:p>
          <a:p>
            <a:pPr marL="800100" lvl="1" indent="-342900">
              <a:buFont typeface="Arial" panose="020B0604020202020204" pitchFamily="34" charset="0"/>
              <a:buChar char="•"/>
            </a:pPr>
            <a:r>
              <a:rPr lang="it-IT" sz="2400" dirty="0" smtClean="0">
                <a:solidFill>
                  <a:schemeClr val="tx2"/>
                </a:solidFill>
              </a:rPr>
              <a:t>Filtri </a:t>
            </a:r>
            <a:r>
              <a:rPr lang="it-IT" sz="2400" dirty="0" smtClean="0">
                <a:solidFill>
                  <a:schemeClr val="tx2"/>
                </a:solidFill>
              </a:rPr>
              <a:t>C</a:t>
            </a:r>
            <a:endParaRPr lang="it-IT" sz="2400"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sp>
        <p:nvSpPr>
          <p:cNvPr id="5" name="CasellaDiTesto 4"/>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2796468771"/>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 PDM/MCM</a:t>
            </a:r>
          </a:p>
        </p:txBody>
      </p:sp>
      <p:sp>
        <p:nvSpPr>
          <p:cNvPr id="7" name="CasellaDiTesto 6"/>
          <p:cNvSpPr txBox="1"/>
          <p:nvPr/>
        </p:nvSpPr>
        <p:spPr>
          <a:xfrm>
            <a:off x="714348" y="1571612"/>
            <a:ext cx="4286280" cy="193899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PDM (Pack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Disconnect</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Module</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L’unità presente alla base di ogni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 che contiene Contattori,fusibili 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sensoristica</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relativi al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p>
        </p:txBody>
      </p:sp>
      <p:pic>
        <p:nvPicPr>
          <p:cNvPr id="4098" name="Picture 2"/>
          <p:cNvPicPr>
            <a:picLocks noChangeAspect="1" noChangeArrowheads="1"/>
          </p:cNvPicPr>
          <p:nvPr/>
        </p:nvPicPr>
        <p:blipFill>
          <a:blip r:embed="rId4" cstate="print"/>
          <a:srcRect/>
          <a:stretch>
            <a:fillRect/>
          </a:stretch>
        </p:blipFill>
        <p:spPr bwMode="auto">
          <a:xfrm>
            <a:off x="5072066" y="1428736"/>
            <a:ext cx="3582987" cy="1727200"/>
          </a:xfrm>
          <a:prstGeom prst="rect">
            <a:avLst/>
          </a:prstGeom>
          <a:noFill/>
          <a:ln w="9525">
            <a:noFill/>
            <a:miter lim="800000"/>
            <a:headEnd/>
            <a:tailEnd/>
          </a:ln>
          <a:effectLst/>
        </p:spPr>
      </p:pic>
      <p:sp>
        <p:nvSpPr>
          <p:cNvPr id="9" name="CasellaDiTesto 8"/>
          <p:cNvSpPr txBox="1"/>
          <p:nvPr/>
        </p:nvSpPr>
        <p:spPr>
          <a:xfrm>
            <a:off x="857224" y="3571877"/>
            <a:ext cx="7358114" cy="317009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Contiene Contattori, Fusibili, filtri DC e sensori Corrente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Unisce i Moduli al DC Bus (tramite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Rack</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Base)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 equipaggiato con indicazioni a Led che informano sullo STATUS del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Insieme PDM 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MCM</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si definiscono come PACK CONTROLLER e sono l’elemento cruciale del BMS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Management System)</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p>
        </p:txBody>
      </p:sp>
    </p:spTree>
    <p:extLst>
      <p:ext uri="{BB962C8B-B14F-4D97-AF65-F5344CB8AC3E}">
        <p14:creationId xmlns:p14="http://schemas.microsoft.com/office/powerpoint/2010/main" val="193033970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Rack</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Base</a:t>
            </a:r>
          </a:p>
        </p:txBody>
      </p:sp>
      <p:sp>
        <p:nvSpPr>
          <p:cNvPr id="7" name="CasellaDiTesto 6"/>
          <p:cNvSpPr txBox="1"/>
          <p:nvPr/>
        </p:nvSpPr>
        <p:spPr>
          <a:xfrm>
            <a:off x="714348" y="1571612"/>
            <a:ext cx="4286280" cy="286232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RACK BASE: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Posto alla base della colonna del Pack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 l’area di Ingresso cavi DC Bus e relativa connessione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 il punto di congiunzione tra le canalizzazioni TR interne e quelle Esterne ai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p>
        </p:txBody>
      </p:sp>
      <p:sp>
        <p:nvSpPr>
          <p:cNvPr id="9" name="CasellaDiTesto 8"/>
          <p:cNvSpPr txBox="1"/>
          <p:nvPr/>
        </p:nvSpPr>
        <p:spPr>
          <a:xfrm>
            <a:off x="714348" y="4286256"/>
            <a:ext cx="7500990" cy="101566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l’elemento dei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 che viene istallato per prima per finalizzare tutte le terminazioni elettriche/</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piping</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per poi Istallare tutto il resto dei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a:t>
            </a:r>
          </a:p>
        </p:txBody>
      </p:sp>
      <p:pic>
        <p:nvPicPr>
          <p:cNvPr id="5122" name="Picture 2"/>
          <p:cNvPicPr>
            <a:picLocks noChangeAspect="1" noChangeArrowheads="1"/>
          </p:cNvPicPr>
          <p:nvPr/>
        </p:nvPicPr>
        <p:blipFill>
          <a:blip r:embed="rId4" cstate="print"/>
          <a:srcRect/>
          <a:stretch>
            <a:fillRect/>
          </a:stretch>
        </p:blipFill>
        <p:spPr bwMode="auto">
          <a:xfrm>
            <a:off x="5286380" y="1285860"/>
            <a:ext cx="3566131" cy="2143140"/>
          </a:xfrm>
          <a:prstGeom prst="rect">
            <a:avLst/>
          </a:prstGeom>
          <a:noFill/>
          <a:ln w="9525">
            <a:noFill/>
            <a:miter lim="800000"/>
            <a:headEnd/>
            <a:tailEnd/>
          </a:ln>
          <a:effectLst/>
        </p:spPr>
      </p:pic>
    </p:spTree>
    <p:extLst>
      <p:ext uri="{BB962C8B-B14F-4D97-AF65-F5344CB8AC3E}">
        <p14:creationId xmlns:p14="http://schemas.microsoft.com/office/powerpoint/2010/main" val="113391182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STRUTTURA del ESS (Energy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Storage</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System) – PACKS –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Rack</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Spine</a:t>
            </a:r>
          </a:p>
        </p:txBody>
      </p:sp>
      <p:sp>
        <p:nvSpPr>
          <p:cNvPr id="7" name="CasellaDiTesto 6"/>
          <p:cNvSpPr txBox="1"/>
          <p:nvPr/>
        </p:nvSpPr>
        <p:spPr>
          <a:xfrm>
            <a:off x="714348" y="1571612"/>
            <a:ext cx="6572296" cy="286232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RACK SPINE: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Morsettiera (verticale)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 l’interfaccia fisica di connessione tra Moduli e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PDM / MCM</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Contiene tutti cavi di potenza DC tra Moduli e PDM</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Contiene la rete Ottica di connessione tra Moduli 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MCM</a:t>
            </a: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p>
        </p:txBody>
      </p:sp>
      <p:sp>
        <p:nvSpPr>
          <p:cNvPr id="9" name="CasellaDiTesto 8"/>
          <p:cNvSpPr txBox="1"/>
          <p:nvPr/>
        </p:nvSpPr>
        <p:spPr>
          <a:xfrm>
            <a:off x="714348" y="4286256"/>
            <a:ext cx="6000792" cy="101566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 provvisto di HVIL 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Blind</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Mate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Connector</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per Moduli e PDM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p:txBody>
      </p:sp>
      <p:pic>
        <p:nvPicPr>
          <p:cNvPr id="6146" name="Picture 2"/>
          <p:cNvPicPr>
            <a:picLocks noChangeAspect="1" noChangeArrowheads="1"/>
          </p:cNvPicPr>
          <p:nvPr/>
        </p:nvPicPr>
        <p:blipFill>
          <a:blip r:embed="rId4" cstate="print"/>
          <a:srcRect/>
          <a:stretch>
            <a:fillRect/>
          </a:stretch>
        </p:blipFill>
        <p:spPr bwMode="auto">
          <a:xfrm>
            <a:off x="7143768" y="1357298"/>
            <a:ext cx="1519877" cy="4668835"/>
          </a:xfrm>
          <a:prstGeom prst="rect">
            <a:avLst/>
          </a:prstGeom>
          <a:noFill/>
          <a:ln w="9525">
            <a:noFill/>
            <a:miter lim="800000"/>
            <a:headEnd/>
            <a:tailEnd/>
          </a:ln>
          <a:effectLst/>
        </p:spPr>
      </p:pic>
      <p:sp>
        <p:nvSpPr>
          <p:cNvPr id="10" name="Rettangolo 9"/>
          <p:cNvSpPr/>
          <p:nvPr/>
        </p:nvSpPr>
        <p:spPr>
          <a:xfrm>
            <a:off x="7143768" y="1357298"/>
            <a:ext cx="642942" cy="2643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404711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SICUREZZA delle CELLE</a:t>
            </a:r>
          </a:p>
        </p:txBody>
      </p:sp>
      <p:sp>
        <p:nvSpPr>
          <p:cNvPr id="7" name="CasellaDiTesto 6"/>
          <p:cNvSpPr txBox="1"/>
          <p:nvPr/>
        </p:nvSpPr>
        <p:spPr>
          <a:xfrm>
            <a:off x="785786" y="1428736"/>
            <a:ext cx="7715304" cy="517064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Le celle sono sottoposte a TEST intensivi prima di essere istallate nei Moduli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2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Isolamento TERMICO tra le Celle, per confinare il fenomeno TR alla singola Cella</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2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In condizioni Normali le Celle non producono Gas e se il fenomeno TR si genera, le conseguenze sono contenute dal sistema di Condotte come precedentemente descritto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2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Litio presente nelle Celle si trova nella forma ionizzata e non solida in modo che una rottura accidentale di una cella con esposizione all’aria non genera combustione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4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Separatore ANODO-CATODO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è rinforzato al fine di evitare TR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dovuto a impatti o difetti di costruzione</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FF0000"/>
              </a:solidFill>
              <a:effectLst/>
              <a:uLnTx/>
              <a:uFillTx/>
              <a:latin typeface="Calibri"/>
              <a:ea typeface="+mn-ea"/>
              <a:cs typeface="+mn-cs"/>
            </a:endParaRPr>
          </a:p>
        </p:txBody>
      </p:sp>
      <p:pic>
        <p:nvPicPr>
          <p:cNvPr id="282627" name="Picture 3"/>
          <p:cNvPicPr>
            <a:picLocks noChangeAspect="1" noChangeArrowheads="1"/>
          </p:cNvPicPr>
          <p:nvPr/>
        </p:nvPicPr>
        <p:blipFill>
          <a:blip r:embed="rId4" cstate="print"/>
          <a:srcRect/>
          <a:stretch>
            <a:fillRect/>
          </a:stretch>
        </p:blipFill>
        <p:spPr bwMode="auto">
          <a:xfrm>
            <a:off x="5286380" y="4857760"/>
            <a:ext cx="3500462" cy="1428760"/>
          </a:xfrm>
          <a:prstGeom prst="rect">
            <a:avLst/>
          </a:prstGeom>
          <a:noFill/>
          <a:ln w="9525">
            <a:noFill/>
            <a:miter lim="800000"/>
            <a:headEnd/>
            <a:tailEnd/>
          </a:ln>
          <a:effectLst/>
        </p:spPr>
      </p:pic>
    </p:spTree>
    <p:extLst>
      <p:ext uri="{BB962C8B-B14F-4D97-AF65-F5344CB8AC3E}">
        <p14:creationId xmlns:p14="http://schemas.microsoft.com/office/powerpoint/2010/main" val="74316141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SICUREZZA del BMS</a:t>
            </a:r>
          </a:p>
        </p:txBody>
      </p:sp>
      <p:sp>
        <p:nvSpPr>
          <p:cNvPr id="7" name="CasellaDiTesto 6"/>
          <p:cNvSpPr txBox="1"/>
          <p:nvPr/>
        </p:nvSpPr>
        <p:spPr>
          <a:xfrm>
            <a:off x="785786" y="1428736"/>
            <a:ext cx="7715304" cy="317009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Software di monitoraggio dei Parametri critici delle Celle (Sovra Temperatura , Sovraccarico V , o Sotto scarica V) con hardware ridondanti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Safety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Loop</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di comunicazione per il monitoraggio e comunicazione dei Moduli</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Segnale di Massimo livello di potenza per mantenere l’Operatività delle Batterie nei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range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operativi di sicurezza.</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12017887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SICUREZZA del BMS</a:t>
            </a:r>
          </a:p>
        </p:txBody>
      </p:sp>
      <p:sp>
        <p:nvSpPr>
          <p:cNvPr id="7" name="CasellaDiTesto 6"/>
          <p:cNvSpPr txBox="1"/>
          <p:nvPr/>
        </p:nvSpPr>
        <p:spPr>
          <a:xfrm>
            <a:off x="785786" y="1428736"/>
            <a:ext cx="7715304" cy="470898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Sistema HVIL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(High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Voltage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Interlock</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Loop</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Sistema di Interblocco alimentazione in caso di Estrazione Moduli o PDM da un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L’estrazione di un Modulo o del PDM possono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essere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effettuati in sicurezza anche se il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 è alimentato . Comunque è preferibile effettuare la disconnessione tramite i comandi su HMI del EMS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In caso di Estrazione di un modulo occorre prestare attenzione al riposizionamento corretto sugli appositi binari. Particolare attenzione anche al PDM che se riposizionato in maniera non corretta può portare ad un avaria dei Contatti HVIL nella fase di reinserimento</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70604155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SICUREZZA del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Battery</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Pack</a:t>
            </a:r>
          </a:p>
        </p:txBody>
      </p:sp>
      <p:sp>
        <p:nvSpPr>
          <p:cNvPr id="7" name="CasellaDiTesto 6"/>
          <p:cNvSpPr txBox="1"/>
          <p:nvPr/>
        </p:nvSpPr>
        <p:spPr>
          <a:xfrm>
            <a:off x="785786" y="1428736"/>
            <a:ext cx="7715304" cy="34778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Collettore integrato per l’innesto delle condotte dei Moduli per convogliare i Gas in caso di Evento TR, verso l’esterno (Top Ciminiera)</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Protezione fusibili, per proteggere da sovracorrenti o sovra temperature derivate da Corti circuiti esterni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BLIND MATE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Connector</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(Connettori di accoppiamento cieco).</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Offrono praticità di accoppiamento delle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componenti, riducendo errori di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allineamento tra le parti da connettere</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e evitando corti circuito o archi voltaici </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Immagine 8" descr="SlimDrawer-1.jpg"/>
          <p:cNvPicPr>
            <a:picLocks noChangeAspect="1"/>
          </p:cNvPicPr>
          <p:nvPr/>
        </p:nvPicPr>
        <p:blipFill>
          <a:blip r:embed="rId4" cstate="print"/>
          <a:stretch>
            <a:fillRect/>
          </a:stretch>
        </p:blipFill>
        <p:spPr>
          <a:xfrm>
            <a:off x="5715008" y="4071942"/>
            <a:ext cx="2271714" cy="1246288"/>
          </a:xfrm>
          <a:prstGeom prst="rect">
            <a:avLst/>
          </a:prstGeom>
        </p:spPr>
      </p:pic>
    </p:spTree>
    <p:extLst>
      <p:ext uri="{BB962C8B-B14F-4D97-AF65-F5344CB8AC3E}">
        <p14:creationId xmlns:p14="http://schemas.microsoft.com/office/powerpoint/2010/main" val="155540368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SICUREZZA del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Battery</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Pack</a:t>
            </a:r>
          </a:p>
        </p:txBody>
      </p:sp>
      <p:sp>
        <p:nvSpPr>
          <p:cNvPr id="7" name="CasellaDiTesto 6"/>
          <p:cNvSpPr txBox="1"/>
          <p:nvPr/>
        </p:nvSpPr>
        <p:spPr>
          <a:xfrm>
            <a:off x="785786" y="1428736"/>
            <a:ext cx="7715304" cy="40934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Emergency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STOP per la disconnessione rapida di un Pack in caso sia rilevato un evento prima che il BMS intervenga</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Tutti 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 in un ARRAY possono condividere un singolo E. Stop Button</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Al fine di preservare la vita del contattore attivato dall’E. Stop, che la disconnessione non avvenga a correnti troppo elevate (&gt;500 A)</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Nella configurazione in cui l’ E. Stop arresta tutti 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 di un ARRAY, è da considerare lo sbilanciamento di carico in caso di attivazione dell’E. Stop; di conseguenza si può impostare una serie di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Time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relay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ritardatori per consentire all’EMS il riequilibrio del Carico</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97826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SICUREZZA del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Battery</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Pack</a:t>
            </a:r>
          </a:p>
        </p:txBody>
      </p:sp>
      <p:sp>
        <p:nvSpPr>
          <p:cNvPr id="7" name="CasellaDiTesto 6"/>
          <p:cNvSpPr txBox="1"/>
          <p:nvPr/>
        </p:nvSpPr>
        <p:spPr>
          <a:xfrm>
            <a:off x="785786" y="1428736"/>
            <a:ext cx="7715304" cy="132343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MODULE SERVICE POSITION</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PDM e MODULI sono estraibili e posizionabili nella posizione </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SERVICE, interbloccati,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per agevolare le operazioni di manutenzione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2866" name="Picture 2"/>
          <p:cNvPicPr>
            <a:picLocks noChangeAspect="1" noChangeArrowheads="1"/>
          </p:cNvPicPr>
          <p:nvPr/>
        </p:nvPicPr>
        <p:blipFill>
          <a:blip r:embed="rId4" cstate="print"/>
          <a:srcRect/>
          <a:stretch>
            <a:fillRect/>
          </a:stretch>
        </p:blipFill>
        <p:spPr bwMode="auto">
          <a:xfrm>
            <a:off x="6286512" y="2143116"/>
            <a:ext cx="2357454" cy="4286280"/>
          </a:xfrm>
          <a:prstGeom prst="rect">
            <a:avLst/>
          </a:prstGeom>
          <a:noFill/>
          <a:ln w="9525">
            <a:noFill/>
            <a:miter lim="800000"/>
            <a:headEnd/>
            <a:tailEnd/>
          </a:ln>
          <a:effectLst/>
        </p:spPr>
      </p:pic>
      <p:sp>
        <p:nvSpPr>
          <p:cNvPr id="10" name="CasellaDiTesto 9"/>
          <p:cNvSpPr txBox="1"/>
          <p:nvPr/>
        </p:nvSpPr>
        <p:spPr>
          <a:xfrm>
            <a:off x="857224" y="2714620"/>
            <a:ext cx="5429288" cy="317009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Per l’estrazione occorre l’Attrezzo CORVUS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1009941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oppure ventosa da Vetri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NON rimuovere o forzare la Piastra frontale per muovere il modulo sui binari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 prossima versione dei Moduli sarà fornita senza binari , ma con distanziali e perni per il bloccaggio nella SERVICE Position</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Sbloccare l’interblocco sulla parete di mezzeria dei Moduli con il PIN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Tool</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1010028</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o un Cacciavite  a lama lunga</a:t>
            </a:r>
            <a:endParaRPr kumimoji="0" lang="it-IT" sz="2000" b="0" i="0" u="none" strike="noStrike" kern="1200" cap="none" spc="0" normalizeH="0" baseline="0" noProof="0" dirty="0" smtClean="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29269252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SICUREZZA del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Battery</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Pack</a:t>
            </a:r>
          </a:p>
        </p:txBody>
      </p:sp>
      <p:sp>
        <p:nvSpPr>
          <p:cNvPr id="7" name="CasellaDiTesto 6"/>
          <p:cNvSpPr txBox="1"/>
          <p:nvPr/>
        </p:nvSpPr>
        <p:spPr>
          <a:xfrm>
            <a:off x="785786" y="1428736"/>
            <a:ext cx="7715304" cy="132343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Moduli pesano circa 60 Kg, quindi opportuni mezzi di sollevamento devono essere provveduti.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L’ideale e’ l’utilizzo di Carrelli per il sollevamento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2866" name="Picture 2"/>
          <p:cNvPicPr>
            <a:picLocks noChangeAspect="1" noChangeArrowheads="1"/>
          </p:cNvPicPr>
          <p:nvPr/>
        </p:nvPicPr>
        <p:blipFill>
          <a:blip r:embed="rId4" cstate="print"/>
          <a:srcRect/>
          <a:stretch>
            <a:fillRect/>
          </a:stretch>
        </p:blipFill>
        <p:spPr bwMode="auto">
          <a:xfrm>
            <a:off x="6286512" y="2143116"/>
            <a:ext cx="2357454" cy="4286280"/>
          </a:xfrm>
          <a:prstGeom prst="rect">
            <a:avLst/>
          </a:prstGeom>
          <a:noFill/>
          <a:ln w="9525">
            <a:noFill/>
            <a:miter lim="800000"/>
            <a:headEnd/>
            <a:tailEnd/>
          </a:ln>
          <a:effectLst/>
        </p:spPr>
      </p:pic>
      <p:sp>
        <p:nvSpPr>
          <p:cNvPr id="10" name="CasellaDiTesto 9"/>
          <p:cNvSpPr txBox="1"/>
          <p:nvPr/>
        </p:nvSpPr>
        <p:spPr>
          <a:xfrm>
            <a:off x="785786" y="2428868"/>
            <a:ext cx="5429288" cy="193899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e la movimentazione per l’inserimento o l’estrazione dal Pack, è da effettuarsi dal di sopra</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Nel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riassemblaggio</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alla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bulleneria</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dovrebbe essere applicato un prodotto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bloccafiletti</a:t>
            </a: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3222003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pic>
        <p:nvPicPr>
          <p:cNvPr id="3" name="Immagine 2"/>
          <p:cNvPicPr>
            <a:picLocks noChangeAspect="1"/>
          </p:cNvPicPr>
          <p:nvPr/>
        </p:nvPicPr>
        <p:blipFill>
          <a:blip r:embed="rId3"/>
          <a:stretch>
            <a:fillRect/>
          </a:stretch>
        </p:blipFill>
        <p:spPr>
          <a:xfrm>
            <a:off x="750000" y="1052736"/>
            <a:ext cx="7992888" cy="5400600"/>
          </a:xfrm>
          <a:prstGeom prst="rect">
            <a:avLst/>
          </a:prstGeom>
        </p:spPr>
      </p:pic>
      <p:sp>
        <p:nvSpPr>
          <p:cNvPr id="5" name="CasellaDiTesto 4"/>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1047792523"/>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SICUREZZA GENERALE - Divieti </a:t>
            </a:r>
          </a:p>
        </p:txBody>
      </p:sp>
      <p:sp>
        <p:nvSpPr>
          <p:cNvPr id="7" name="CasellaDiTesto 6"/>
          <p:cNvSpPr txBox="1"/>
          <p:nvPr/>
        </p:nvSpPr>
        <p:spPr>
          <a:xfrm>
            <a:off x="785786" y="1428736"/>
            <a:ext cx="7715304" cy="470898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MAI</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Essere superficiali con la Sicurezza. Ogni MODULO può erogare fino a 14000 A di corrente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MAI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Accedere il retro di un Vano MODULO vuoto (con modulo estratto) senza che il modulo sia nella </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SERVICE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Position</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MAI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Effettuare un lavoro nell’Area di alloggiamento di un PDM senza aver estratto i Moduli Inferiori della colonna Dritta e Sinistra e SENZA aver isolato completamente il DC BUS relativo ai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dello stesso ARRAY.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Lock</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Out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-Tag</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OUT (LOTO)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MAI</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Istallare un modulo su cui c’e’ sospetto di danno, caduta, tracce di surriscaldamento anomalo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MAI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tentare di aprire un MODULO salvo istruzioni specifiche dalla CORVUS (Maker) , specialmente se non in posizione SERVICE o completamente estratto dal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Battery</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Pack</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MAI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lasciar operare personale inesperto o non autorizzato sull’Impianto BMS  (</a:t>
            </a:r>
            <a:r>
              <a:rPr kumimoji="0" lang="it-IT" sz="2000" b="1" i="1" u="none" strike="noStrike" kern="1200" cap="none" spc="0" normalizeH="0" baseline="0" noProof="0" dirty="0" smtClean="0">
                <a:ln>
                  <a:noFill/>
                </a:ln>
                <a:solidFill>
                  <a:srgbClr val="FF0000"/>
                </a:solidFill>
                <a:effectLst/>
                <a:uLnTx/>
                <a:uFillTx/>
                <a:latin typeface="Calibri"/>
                <a:ea typeface="+mn-ea"/>
                <a:cs typeface="+mn-cs"/>
              </a:rPr>
              <a:t>vale per qualunque altro IMPIANTO</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t>
            </a: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88571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TECNOLOGIA delle CELLE a IONI di LITIO</a:t>
            </a:r>
          </a:p>
        </p:txBody>
      </p:sp>
      <p:sp>
        <p:nvSpPr>
          <p:cNvPr id="7" name="CasellaDiTesto 6"/>
          <p:cNvSpPr txBox="1"/>
          <p:nvPr/>
        </p:nvSpPr>
        <p:spPr>
          <a:xfrm>
            <a:off x="785786" y="1428736"/>
            <a:ext cx="7715304" cy="501675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Esistono differenti tipi di Batterie a Ioni di Litio che offrono diverse Tensioni (V), vantaggi sui costi, energia e potenza specifiche, durata, sicurezza , affidabilità, in base alla selezione del tipo di Catodo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Litio idealmente rimane in forma ionizzata nell’Elettrolita o come anodo o come catodo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Le Celle CORVUS sono in NMC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Nikel-Manganese-Cobalto</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questi identificano i materiali ossidanti nel catodo , insieme alla Grafite nell’Anodo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composto NMC risulta tra i più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Efficienti in quanto offre una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bassa resistenza  (ridotto effetto</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Joule) e quindi uno sviluppo di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Potenza Media migliore</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3890" name="Picture 2"/>
          <p:cNvPicPr>
            <a:picLocks noChangeAspect="1" noChangeArrowheads="1"/>
          </p:cNvPicPr>
          <p:nvPr/>
        </p:nvPicPr>
        <p:blipFill>
          <a:blip r:embed="rId4" cstate="print"/>
          <a:srcRect/>
          <a:stretch>
            <a:fillRect/>
          </a:stretch>
        </p:blipFill>
        <p:spPr bwMode="auto">
          <a:xfrm>
            <a:off x="4572000" y="4786322"/>
            <a:ext cx="4009972" cy="1629051"/>
          </a:xfrm>
          <a:prstGeom prst="rect">
            <a:avLst/>
          </a:prstGeom>
          <a:noFill/>
          <a:ln w="9525">
            <a:noFill/>
            <a:miter lim="800000"/>
            <a:headEnd/>
            <a:tailEnd/>
          </a:ln>
          <a:effectLst/>
        </p:spPr>
      </p:pic>
    </p:spTree>
    <p:extLst>
      <p:ext uri="{BB962C8B-B14F-4D97-AF65-F5344CB8AC3E}">
        <p14:creationId xmlns:p14="http://schemas.microsoft.com/office/powerpoint/2010/main" val="87716287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TECNOLOGIA delle CELLE a IONI di LITIO</a:t>
            </a:r>
          </a:p>
        </p:txBody>
      </p:sp>
      <p:sp>
        <p:nvSpPr>
          <p:cNvPr id="7" name="CasellaDiTesto 6"/>
          <p:cNvSpPr txBox="1"/>
          <p:nvPr/>
        </p:nvSpPr>
        <p:spPr>
          <a:xfrm>
            <a:off x="785786" y="1428736"/>
            <a:ext cx="7715304" cy="501675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sistema BMS deve essere regolato in base al tipo di Celle utilizzate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Canali interni di dissipazione termica conferiscono alle Celle sia Sicurezza che Perfomance, evitando surriscaldamenti localizzati (hot Spot) e permettendo di operare in condizioni gravose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 durata nel tempo delle Batterie è estesa dalle canalizzazioni per la circolazione dell’Aria tra i Moduli, mantenendo così le temperature medie di esercizio nei limiti ottimali, garantendo quindi un numero elevato di Cicli di scarica</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BMS indica le massime correnti (A) per</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Evitare di sottoporre le Celle a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sollecitazione che ne abbreviano</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la vita utile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1"/>
          <p:cNvPicPr>
            <a:picLocks noChangeAspect="1" noChangeArrowheads="1"/>
          </p:cNvPicPr>
          <p:nvPr/>
        </p:nvPicPr>
        <p:blipFill>
          <a:blip r:embed="rId4" cstate="print"/>
          <a:srcRect/>
          <a:stretch>
            <a:fillRect/>
          </a:stretch>
        </p:blipFill>
        <p:spPr bwMode="auto">
          <a:xfrm>
            <a:off x="5429256" y="4286256"/>
            <a:ext cx="3143240" cy="2306201"/>
          </a:xfrm>
          <a:prstGeom prst="rect">
            <a:avLst/>
          </a:prstGeom>
          <a:noFill/>
          <a:ln w="9525">
            <a:noFill/>
            <a:miter lim="800000"/>
            <a:headEnd/>
            <a:tailEnd/>
          </a:ln>
          <a:effectLst/>
        </p:spPr>
      </p:pic>
    </p:spTree>
    <p:extLst>
      <p:ext uri="{BB962C8B-B14F-4D97-AF65-F5344CB8AC3E}">
        <p14:creationId xmlns:p14="http://schemas.microsoft.com/office/powerpoint/2010/main" val="204075166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TECNOLOGIA delle CELLE a IONI di LITIO</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4914" name="Picture 2"/>
          <p:cNvPicPr>
            <a:picLocks noChangeAspect="1" noChangeArrowheads="1"/>
          </p:cNvPicPr>
          <p:nvPr/>
        </p:nvPicPr>
        <p:blipFill>
          <a:blip r:embed="rId4" cstate="print"/>
          <a:srcRect/>
          <a:stretch>
            <a:fillRect/>
          </a:stretch>
        </p:blipFill>
        <p:spPr bwMode="auto">
          <a:xfrm>
            <a:off x="714348" y="1928802"/>
            <a:ext cx="7541724" cy="4071966"/>
          </a:xfrm>
          <a:prstGeom prst="rect">
            <a:avLst/>
          </a:prstGeom>
          <a:noFill/>
          <a:ln w="9525">
            <a:noFill/>
            <a:miter lim="800000"/>
            <a:headEnd/>
            <a:tailEnd/>
          </a:ln>
          <a:effectLst/>
        </p:spPr>
      </p:pic>
    </p:spTree>
    <p:extLst>
      <p:ext uri="{BB962C8B-B14F-4D97-AF65-F5344CB8AC3E}">
        <p14:creationId xmlns:p14="http://schemas.microsoft.com/office/powerpoint/2010/main" val="72593246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SOC – State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CHARGE</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101566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Le Celle delle Batterie non sono a Tensione costante, e non c’e’ proporzionalità tra Tensione (V) e Capacità(%)</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pic>
        <p:nvPicPr>
          <p:cNvPr id="295939" name="Picture 3"/>
          <p:cNvPicPr>
            <a:picLocks noChangeAspect="1" noChangeArrowheads="1"/>
          </p:cNvPicPr>
          <p:nvPr/>
        </p:nvPicPr>
        <p:blipFill>
          <a:blip r:embed="rId4" cstate="print"/>
          <a:srcRect/>
          <a:stretch>
            <a:fillRect/>
          </a:stretch>
        </p:blipFill>
        <p:spPr bwMode="auto">
          <a:xfrm>
            <a:off x="1142976" y="2285992"/>
            <a:ext cx="7410464" cy="4072927"/>
          </a:xfrm>
          <a:prstGeom prst="rect">
            <a:avLst/>
          </a:prstGeom>
          <a:noFill/>
          <a:ln w="9525">
            <a:noFill/>
            <a:miter lim="800000"/>
            <a:headEnd/>
            <a:tailEnd/>
          </a:ln>
          <a:effectLst/>
        </p:spPr>
      </p:pic>
    </p:spTree>
    <p:extLst>
      <p:ext uri="{BB962C8B-B14F-4D97-AF65-F5344CB8AC3E}">
        <p14:creationId xmlns:p14="http://schemas.microsoft.com/office/powerpoint/2010/main" val="331014198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SOC – State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CHARGE</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40934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Le Celle delle Batterie non sono a Tensione costante, e non c’e’ proporzionalità tra Tensione (V) e Capacità(%)</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 curva Tensione(V)/ Capacità (%-Ah-Kwh) trasla durante la fase di carica/discarica, quindi la sola Tensione delle Celle non è in grado di fornire il dato di Carica (non essendoci linearità)</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Inoltre c’e’ anche un ritardo nella traslazione della Curva V/% al decrescere dell’intensità di corrente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Tutti questi fattori fanno in modo che il valore SOC sia una stima che l’impianto ESS effettua interpolando i vari fattori descritti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132458377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BILANCIAMENTO della CARICA </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224676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Le Celle in ogni modulo e in generale nei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sono a livelli di SOC differenti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Se tali differenze non vengono ridotte, col passare del tempo la differenza tra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Min</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e Max SOC tra cella e cella aumenta riducendo così il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DoD</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ovvero il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Range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di Carica/Scarica dell’intero modulo/Pack</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pic>
        <p:nvPicPr>
          <p:cNvPr id="296962" name="Picture 2"/>
          <p:cNvPicPr>
            <a:picLocks noChangeAspect="1" noChangeArrowheads="1"/>
          </p:cNvPicPr>
          <p:nvPr/>
        </p:nvPicPr>
        <p:blipFill>
          <a:blip r:embed="rId4" cstate="print"/>
          <a:srcRect/>
          <a:stretch>
            <a:fillRect/>
          </a:stretch>
        </p:blipFill>
        <p:spPr bwMode="auto">
          <a:xfrm>
            <a:off x="3428992" y="3143248"/>
            <a:ext cx="5715008" cy="3087571"/>
          </a:xfrm>
          <a:prstGeom prst="rect">
            <a:avLst/>
          </a:prstGeom>
          <a:noFill/>
          <a:ln w="9525">
            <a:noFill/>
            <a:miter lim="800000"/>
            <a:headEnd/>
            <a:tailEnd/>
          </a:ln>
          <a:effectLst/>
        </p:spPr>
      </p:pic>
      <p:sp>
        <p:nvSpPr>
          <p:cNvPr id="9" name="CasellaDiTesto 8"/>
          <p:cNvSpPr txBox="1"/>
          <p:nvPr/>
        </p:nvSpPr>
        <p:spPr>
          <a:xfrm>
            <a:off x="428596" y="3214687"/>
            <a:ext cx="3286148" cy="224676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Una Cella con elevato SOC limita la carica delle altre nel Modulo/Pack</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Una Cella con Basso SOC limita la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scarica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delle altre nel Modulo/Pack </a:t>
            </a:r>
          </a:p>
        </p:txBody>
      </p:sp>
    </p:spTree>
    <p:extLst>
      <p:ext uri="{BB962C8B-B14F-4D97-AF65-F5344CB8AC3E}">
        <p14:creationId xmlns:p14="http://schemas.microsoft.com/office/powerpoint/2010/main" val="50177793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BILANCIAMENTO della CARICA </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40934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Lo sbilanciamento del SOC in una Cella non è da sottovalutare, perché può condurre alla necessità di sostituire un Modulo in un Pack</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Quando Viene sostituito un Modulo in un Pack, potrebbe avere un SOC delle proprie Celle diverso dal Pack, e quindi determinare uno sbilanciamento. Ad ogni modo il Pack può funzionare anche se con una limitazione di Capacità dovuta al ridotto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range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di SOC , fino a che il Pack ripristina l’equilibrio del SOC</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Anche nella fase iniziale (post-istallazione) , i moduli potrebbero avere condizioni di sbilanciamento di SOC (dovuti a provenienza da lotti e produzioni differenti) il che richiede una fase iniziale di riallineamento per poi ottenere il massimo SOC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range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 rendimento</a:t>
            </a:r>
          </a:p>
        </p:txBody>
      </p:sp>
    </p:spTree>
    <p:extLst>
      <p:ext uri="{BB962C8B-B14F-4D97-AF65-F5344CB8AC3E}">
        <p14:creationId xmlns:p14="http://schemas.microsoft.com/office/powerpoint/2010/main" val="131845188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SOH – State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HEALT</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501675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BMS, come precedentemente descritto, effettua un stima costante sul SOH delle Celle/Moduli/Pack , in fase di Carica e Scarica</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Valore viene analizzato su una interpolazione di dati su periodo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medio-lungo</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(1settimana) , il che conferisce all’analisi un basso margine di errore. Allo stesso tempo se viene sostituito un elemento (modulo) occorre del tempo per la valutazione precisa del SOH e il sistema imposta il Valore 100% di default.</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In alternativa i valori iniziali di SOH possono essere impostati come quelli derivati da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Commissioning</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Test</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Non esiste un valore impostato MINIMO di SOH , al di sotto della quale occorre sostituire le Batterie. Dipende dalle aspettative imposte o dai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Maintenance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Plan</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degli utilizzatori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38777823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SOH – State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HEALT TESTING</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378565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Un Banco prove per un accurata valutazione del SOH a bordo di una nave avrebbe un ampio margine di approssimazione dovuto a vari fattori ambientali.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L’ideale per un TEST preciso è solo presso una Struttura/Laboratorio, che è in grado di effettuare il TEST in condizioni Standard :</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Temperatura 25°C</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Discarica a  0.5C</a:t>
            </a:r>
          </a:p>
          <a:p>
            <a:pPr marL="742950" marR="0" lvl="1"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 durata del Test richiede la rimozione dal Servizio degli elementi da testare per circa 4-8 ore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1833696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7701" y="2350891"/>
            <a:ext cx="5605241" cy="3152948"/>
          </a:xfrm>
          <a:prstGeom prst="rect">
            <a:avLst/>
          </a:prstGeom>
        </p:spPr>
      </p:pic>
      <p:sp>
        <p:nvSpPr>
          <p:cNvPr id="6" name="CasellaDiTesto 5"/>
          <p:cNvSpPr txBox="1"/>
          <p:nvPr/>
        </p:nvSpPr>
        <p:spPr>
          <a:xfrm>
            <a:off x="611560" y="908720"/>
            <a:ext cx="8164028" cy="1815882"/>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Quadro </a:t>
            </a:r>
          </a:p>
          <a:p>
            <a:r>
              <a:rPr lang="it-IT" sz="2400" u="sng" dirty="0" err="1" smtClean="0">
                <a:solidFill>
                  <a:schemeClr val="tx2"/>
                </a:solidFill>
              </a:rPr>
              <a:t>Power</a:t>
            </a:r>
            <a:r>
              <a:rPr lang="it-IT" sz="2400" u="sng" dirty="0">
                <a:solidFill>
                  <a:schemeClr val="tx2"/>
                </a:solidFill>
              </a:rPr>
              <a:t> </a:t>
            </a:r>
            <a:r>
              <a:rPr lang="it-IT" sz="2400" u="sng" dirty="0" smtClean="0">
                <a:solidFill>
                  <a:schemeClr val="tx2"/>
                </a:solidFill>
              </a:rPr>
              <a:t>Unit</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sp>
        <p:nvSpPr>
          <p:cNvPr id="3" name="Rettangolo 2"/>
          <p:cNvSpPr/>
          <p:nvPr/>
        </p:nvSpPr>
        <p:spPr>
          <a:xfrm>
            <a:off x="3114742" y="3244334"/>
            <a:ext cx="2914516" cy="369332"/>
          </a:xfrm>
          <a:prstGeom prst="rect">
            <a:avLst/>
          </a:prstGeom>
        </p:spPr>
        <p:txBody>
          <a:bodyPr wrap="none">
            <a:spAutoFit/>
          </a:bodyPr>
          <a:lstStyle/>
          <a:p>
            <a:r>
              <a:rPr lang="it-IT" dirty="0"/>
              <a:t>	Quadro Power Unit</a:t>
            </a:r>
          </a:p>
        </p:txBody>
      </p:sp>
      <p:sp>
        <p:nvSpPr>
          <p:cNvPr id="8" name="CasellaDiTesto 7"/>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3123745872"/>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SOH – State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HEALT – Cicli Carica/Scarica - Deterioramento</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40934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 ripetizione ciclica della Carica-Scarica delle Batterie ha effetti sulla riduzione del SOH.</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Maggiore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DoD</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range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tra Max SOC 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Min</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SOC) nei Cicli, e minore e il numero di Cicli dopo i quali si riduce l’ SOH .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Ottimale SOC </a:t>
            </a:r>
            <a:r>
              <a:rPr kumimoji="0" lang="it-IT" sz="2000" b="1" i="0" u="none" strike="noStrike" kern="1200" cap="none" spc="0" normalizeH="0" baseline="0" noProof="0" dirty="0" err="1" smtClean="0">
                <a:ln>
                  <a:noFill/>
                </a:ln>
                <a:solidFill>
                  <a:srgbClr val="FF0000"/>
                </a:solidFill>
                <a:effectLst/>
                <a:uLnTx/>
                <a:uFillTx/>
                <a:latin typeface="Calibri"/>
                <a:ea typeface="+mn-ea"/>
                <a:cs typeface="+mn-cs"/>
              </a:rPr>
              <a:t>range</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 &lt; 50%</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Non esiste una proporzionalità lineare </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tra </a:t>
            </a: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DoD</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e SOH ;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ad ogni modo una riduzione del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DoD</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garantisce una minore riduzione del SOH</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Eccedendo nei Cicli (come numero o come eccessivo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DoD</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rispetto alle specifiche per le quali il sistema è Strutturato, risulta in una riduzione nel ciclo vitale rispetto alle aspettative</a:t>
            </a:r>
          </a:p>
        </p:txBody>
      </p:sp>
    </p:spTree>
    <p:extLst>
      <p:ext uri="{BB962C8B-B14F-4D97-AF65-F5344CB8AC3E}">
        <p14:creationId xmlns:p14="http://schemas.microsoft.com/office/powerpoint/2010/main" val="41142339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SOH – State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HEALT – Temperatura - Deterioramento</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40934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Operando a elevate temperature si generano effetti collaterali indipendenti dalle condizioni di Carica-Scarica, deteriorando le Batterie.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Massima Temperatura di esercizio: &lt; 40°C</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Miglior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Range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operativo : 15-35 °C ;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ottimale </a:t>
            </a:r>
            <a:r>
              <a:rPr kumimoji="0" lang="it-IT" sz="2000" b="1" i="0" u="none" strike="noStrike" kern="1200" cap="none" spc="0" normalizeH="0" baseline="0" noProof="0" dirty="0" err="1" smtClean="0">
                <a:ln>
                  <a:noFill/>
                </a:ln>
                <a:solidFill>
                  <a:srgbClr val="FF0000"/>
                </a:solidFill>
                <a:effectLst/>
                <a:uLnTx/>
                <a:uFillTx/>
                <a:latin typeface="Calibri"/>
                <a:ea typeface="+mn-ea"/>
                <a:cs typeface="+mn-cs"/>
              </a:rPr>
              <a:t>T°</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 &lt; 25 °C</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Oltre che fattori ambientali, la temperatura è innalzata da un superamento dei limiti di correnti di carica imposto dal BMS.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Se questo si verifica e non solo sporadicamente, determina un rapido deterioramento del sistema.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Rispettare sempre i limiti definiti dalle Specifiche del Sistema</a:t>
            </a:r>
          </a:p>
        </p:txBody>
      </p:sp>
    </p:spTree>
    <p:extLst>
      <p:ext uri="{BB962C8B-B14F-4D97-AF65-F5344CB8AC3E}">
        <p14:creationId xmlns:p14="http://schemas.microsoft.com/office/powerpoint/2010/main" val="53910011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5143504" y="3429000"/>
            <a:ext cx="3319456" cy="2520752"/>
          </a:xfrm>
          <a:prstGeom prst="rect">
            <a:avLst/>
          </a:prstGeom>
          <a:noFill/>
          <a:ln w="9525">
            <a:noFill/>
            <a:miter lim="800000"/>
            <a:headEnd/>
            <a:tailEnd/>
          </a:ln>
          <a:effectLst/>
        </p:spPr>
      </p:pic>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4"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SOH – State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HEALT – Temperatura - Deterioramento</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193899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1" u="none" strike="noStrike" kern="1200" cap="none" spc="0" normalizeH="0" baseline="0" noProof="0" dirty="0" smtClean="0">
                <a:ln>
                  <a:noFill/>
                </a:ln>
                <a:solidFill>
                  <a:srgbClr val="1F497D"/>
                </a:solidFill>
                <a:effectLst/>
                <a:uLnTx/>
                <a:uFillTx/>
                <a:latin typeface="Calibri"/>
                <a:ea typeface="+mn-ea"/>
                <a:cs typeface="+mn-cs"/>
              </a:rPr>
              <a:t>La resistività di un conduttore metallico è piccola e generalmente cresce linearmente con la temperatura</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1" u="none" strike="noStrike" kern="1200" cap="none" spc="0" normalizeH="0" baseline="0" noProof="0" dirty="0" smtClean="0">
                <a:ln>
                  <a:noFill/>
                </a:ln>
                <a:solidFill>
                  <a:srgbClr val="1F497D"/>
                </a:solidFill>
                <a:effectLst/>
                <a:uLnTx/>
                <a:uFillTx/>
                <a:latin typeface="Calibri"/>
                <a:ea typeface="+mn-ea"/>
                <a:cs typeface="+mn-cs"/>
              </a:rPr>
              <a:t>La grande resistività dei semiconduttori e degli isolanti decresce per riscaldamento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1" u="none" strike="noStrike" kern="1200" cap="none" spc="0" normalizeH="0" baseline="0" noProof="0" dirty="0" smtClean="0">
              <a:ln>
                <a:noFill/>
              </a:ln>
              <a:solidFill>
                <a:srgbClr val="1F497D"/>
              </a:solidFill>
              <a:effectLst/>
              <a:uLnTx/>
              <a:uFillTx/>
              <a:latin typeface="Calibri"/>
              <a:ea typeface="+mn-ea"/>
              <a:cs typeface="+mn-cs"/>
            </a:endParaRPr>
          </a:p>
        </p:txBody>
      </p:sp>
      <p:pic>
        <p:nvPicPr>
          <p:cNvPr id="1026" name="Picture 2"/>
          <p:cNvPicPr>
            <a:picLocks noChangeAspect="1" noChangeArrowheads="1"/>
          </p:cNvPicPr>
          <p:nvPr/>
        </p:nvPicPr>
        <p:blipFill>
          <a:blip r:embed="rId5" cstate="print"/>
          <a:srcRect/>
          <a:stretch>
            <a:fillRect/>
          </a:stretch>
        </p:blipFill>
        <p:spPr bwMode="auto">
          <a:xfrm>
            <a:off x="928662" y="3429000"/>
            <a:ext cx="3852862" cy="2534898"/>
          </a:xfrm>
          <a:prstGeom prst="rect">
            <a:avLst/>
          </a:prstGeom>
          <a:noFill/>
          <a:ln w="9525">
            <a:noFill/>
            <a:miter lim="800000"/>
            <a:headEnd/>
            <a:tailEnd/>
          </a:ln>
          <a:effectLst/>
        </p:spPr>
      </p:pic>
      <p:sp>
        <p:nvSpPr>
          <p:cNvPr id="9" name="CasellaDiTesto 8"/>
          <p:cNvSpPr txBox="1"/>
          <p:nvPr/>
        </p:nvSpPr>
        <p:spPr>
          <a:xfrm>
            <a:off x="2357422" y="3357562"/>
            <a:ext cx="1643074" cy="369332"/>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Conduttore - Ni</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5715008" y="3214686"/>
            <a:ext cx="2214578" cy="369332"/>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Semi Conduttore - Ge</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22352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SOH – State </a:t>
            </a:r>
            <a:r>
              <a:rPr kumimoji="0" lang="it-IT" sz="2000" b="1" i="0" u="none" strike="noStrike" kern="1200" cap="none" spc="0" normalizeH="0" baseline="0" noProof="0" dirty="0" err="1" smtClean="0">
                <a:ln>
                  <a:noFill/>
                </a:ln>
                <a:solidFill>
                  <a:srgbClr val="0070C0"/>
                </a:solidFill>
                <a:effectLst/>
                <a:uLnTx/>
                <a:uFillTx/>
                <a:latin typeface="Calibri"/>
                <a:ea typeface="+mn-ea"/>
                <a:cs typeface="+mn-cs"/>
              </a:rPr>
              <a:t>of</a:t>
            </a: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 HEALT – Inutilizzo - Deterioramento</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85786" y="1428736"/>
            <a:ext cx="7715304" cy="193899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Le Batterie inutilizzate per un certo tempo, sono oggetto di deterioramento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 condizione inerte favorisce l’Ispessimento del SEI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Solid</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Electrolyte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Interface) , con aumento della resistenza della Cella e riduzione del SOH</a:t>
            </a:r>
          </a:p>
        </p:txBody>
      </p:sp>
      <p:pic>
        <p:nvPicPr>
          <p:cNvPr id="7" name="Picture 2"/>
          <p:cNvPicPr>
            <a:picLocks noChangeAspect="1" noChangeArrowheads="1"/>
          </p:cNvPicPr>
          <p:nvPr/>
        </p:nvPicPr>
        <p:blipFill>
          <a:blip r:embed="rId4" cstate="print"/>
          <a:srcRect r="46064"/>
          <a:stretch>
            <a:fillRect/>
          </a:stretch>
        </p:blipFill>
        <p:spPr bwMode="auto">
          <a:xfrm>
            <a:off x="4786314" y="3429000"/>
            <a:ext cx="3775224" cy="2843497"/>
          </a:xfrm>
          <a:prstGeom prst="rect">
            <a:avLst/>
          </a:prstGeom>
          <a:noFill/>
          <a:ln w="9525">
            <a:noFill/>
            <a:miter lim="800000"/>
            <a:headEnd/>
            <a:tailEnd/>
          </a:ln>
          <a:effectLst/>
        </p:spPr>
      </p:pic>
    </p:spTree>
    <p:extLst>
      <p:ext uri="{BB962C8B-B14F-4D97-AF65-F5344CB8AC3E}">
        <p14:creationId xmlns:p14="http://schemas.microsoft.com/office/powerpoint/2010/main" val="232994678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BMS - CARICA – DISCARICA : Limiti</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714348" y="1285860"/>
            <a:ext cx="7715304" cy="532453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BMS fornisce i limiti per le Correnti di Carica-Scarica in base alle condizioni operative dell’Impianto e alla richiesta.</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fattori di riferimento per il calcolo dei Limiti sono Temperatura , SOC e Utilizzo recente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La temperatura è un fattore negativo anche quando troppo bassa e si combina con elevate correnti di carica, danneggiando così le Celle;</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 temperature prossime o al disotto di 0 °C non bisogna effettuare operazioni Carica-Scarica</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Un elevato SOC combinato con un elevata Corrente di Carica può condurre la Cella/Modulo a Sovratensione di guasto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failure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Un basso SOC combinato con un elevata Corrente di Discarica può condurre la Cella/Modulo a Tensioni sotto il livello di Guasto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failure</a:t>
            </a: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Seguire sempre i limiti di Potenza forniti dal BMS </a:t>
            </a:r>
          </a:p>
        </p:txBody>
      </p:sp>
    </p:spTree>
    <p:extLst>
      <p:ext uri="{BB962C8B-B14F-4D97-AF65-F5344CB8AC3E}">
        <p14:creationId xmlns:p14="http://schemas.microsoft.com/office/powerpoint/2010/main" val="184497053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ARRAY – PACKS –  INDICAZIONI VISIVE e ALLARMI dei MODULI</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1142976" y="1857364"/>
            <a:ext cx="6069030" cy="3866527"/>
          </a:xfrm>
          <a:prstGeom prst="rect">
            <a:avLst/>
          </a:prstGeom>
          <a:noFill/>
          <a:ln w="9525">
            <a:noFill/>
            <a:miter lim="800000"/>
            <a:headEnd/>
            <a:tailEnd/>
          </a:ln>
          <a:effectLst/>
        </p:spPr>
      </p:pic>
      <p:sp>
        <p:nvSpPr>
          <p:cNvPr id="9" name="CasellaDiTesto 8"/>
          <p:cNvSpPr txBox="1"/>
          <p:nvPr/>
        </p:nvSpPr>
        <p:spPr>
          <a:xfrm>
            <a:off x="714348" y="1285860"/>
            <a:ext cx="771530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Moduli sono provvisti di Led, indice dello Status del Modulo  </a:t>
            </a:r>
          </a:p>
        </p:txBody>
      </p:sp>
      <p:sp>
        <p:nvSpPr>
          <p:cNvPr id="11" name="Ovale 10"/>
          <p:cNvSpPr/>
          <p:nvPr/>
        </p:nvSpPr>
        <p:spPr>
          <a:xfrm>
            <a:off x="3786182" y="3643314"/>
            <a:ext cx="1071570" cy="50006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9095416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ARRAY – PACKS – INDICAZIONI VISIVE e ALLARMI dei MODULI</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asellaDiTesto 8"/>
          <p:cNvSpPr txBox="1"/>
          <p:nvPr/>
        </p:nvSpPr>
        <p:spPr>
          <a:xfrm>
            <a:off x="4000496" y="1571612"/>
            <a:ext cx="3714776" cy="70788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Di seguito sono riportati i possibili stati del Modulo:</a:t>
            </a:r>
          </a:p>
        </p:txBody>
      </p:sp>
      <p:pic>
        <p:nvPicPr>
          <p:cNvPr id="8194" name="Picture 2"/>
          <p:cNvPicPr>
            <a:picLocks noChangeAspect="1" noChangeArrowheads="1"/>
          </p:cNvPicPr>
          <p:nvPr/>
        </p:nvPicPr>
        <p:blipFill>
          <a:blip r:embed="rId4" cstate="print">
            <a:lum contrast="-31000"/>
          </a:blip>
          <a:srcRect/>
          <a:stretch>
            <a:fillRect/>
          </a:stretch>
        </p:blipFill>
        <p:spPr bwMode="auto">
          <a:xfrm>
            <a:off x="714348" y="1285860"/>
            <a:ext cx="2403822" cy="1357322"/>
          </a:xfrm>
          <a:prstGeom prst="rect">
            <a:avLst/>
          </a:prstGeom>
          <a:solidFill>
            <a:schemeClr val="bg1">
              <a:lumMod val="75000"/>
            </a:schemeClr>
          </a:solidFill>
          <a:ln w="9525">
            <a:noFill/>
            <a:miter lim="800000"/>
            <a:headEnd/>
            <a:tailEnd/>
          </a:ln>
          <a:effectLst/>
        </p:spPr>
      </p:pic>
      <p:pic>
        <p:nvPicPr>
          <p:cNvPr id="8195" name="Picture 3"/>
          <p:cNvPicPr>
            <a:picLocks noChangeAspect="1" noChangeArrowheads="1"/>
          </p:cNvPicPr>
          <p:nvPr/>
        </p:nvPicPr>
        <p:blipFill>
          <a:blip r:embed="rId5" cstate="print"/>
          <a:srcRect/>
          <a:stretch>
            <a:fillRect/>
          </a:stretch>
        </p:blipFill>
        <p:spPr bwMode="auto">
          <a:xfrm>
            <a:off x="714348" y="2786058"/>
            <a:ext cx="4214842" cy="3251200"/>
          </a:xfrm>
          <a:prstGeom prst="rect">
            <a:avLst/>
          </a:prstGeom>
          <a:noFill/>
          <a:ln w="9525">
            <a:noFill/>
            <a:miter lim="800000"/>
            <a:headEnd/>
            <a:tailEnd/>
          </a:ln>
          <a:effectLst/>
        </p:spPr>
      </p:pic>
      <p:sp>
        <p:nvSpPr>
          <p:cNvPr id="12" name="CasellaDiTesto 11"/>
          <p:cNvSpPr txBox="1"/>
          <p:nvPr/>
        </p:nvSpPr>
        <p:spPr>
          <a:xfrm>
            <a:off x="4643438" y="3000372"/>
            <a:ext cx="3786214" cy="327782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2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3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300" b="1" i="0" u="none" strike="noStrike" kern="1200" cap="none" spc="0" normalizeH="0" baseline="0" noProof="0" dirty="0" smtClean="0">
                <a:ln>
                  <a:noFill/>
                </a:ln>
                <a:solidFill>
                  <a:srgbClr val="FF0000"/>
                </a:solidFill>
                <a:effectLst/>
                <a:uLnTx/>
                <a:uFillTx/>
                <a:latin typeface="Calibri"/>
                <a:ea typeface="+mn-ea"/>
                <a:cs typeface="+mn-cs"/>
              </a:rPr>
              <a:t>Spento</a:t>
            </a: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1300" b="0" i="0" u="none" strike="noStrike" kern="1200" cap="none" spc="0" normalizeH="0" baseline="0" noProof="0" dirty="0" err="1" smtClean="0">
                <a:ln>
                  <a:noFill/>
                </a:ln>
                <a:solidFill>
                  <a:srgbClr val="1F497D"/>
                </a:solidFill>
                <a:effectLst/>
                <a:uLnTx/>
                <a:uFillTx/>
                <a:latin typeface="Calibri"/>
                <a:ea typeface="+mn-ea"/>
                <a:cs typeface="+mn-cs"/>
              </a:rPr>
              <a:t>Sleep</a:t>
            </a: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 Mode (stand </a:t>
            </a:r>
            <a:r>
              <a:rPr kumimoji="0" lang="it-IT" sz="1300" b="0" i="0" u="none" strike="noStrike" kern="1200" cap="none" spc="0" normalizeH="0" baseline="0" noProof="0" dirty="0" err="1" smtClean="0">
                <a:ln>
                  <a:noFill/>
                </a:ln>
                <a:solidFill>
                  <a:srgbClr val="1F497D"/>
                </a:solidFill>
                <a:effectLst/>
                <a:uLnTx/>
                <a:uFillTx/>
                <a:latin typeface="Calibri"/>
                <a:ea typeface="+mn-ea"/>
                <a:cs typeface="+mn-cs"/>
              </a:rPr>
              <a:t>by</a:t>
            </a: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 o spento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3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300" b="1" i="0" u="none" strike="noStrike" kern="1200" cap="none" spc="0" normalizeH="0" baseline="0" noProof="0" dirty="0" smtClean="0">
                <a:ln>
                  <a:noFill/>
                </a:ln>
                <a:solidFill>
                  <a:srgbClr val="FF0000"/>
                </a:solidFill>
                <a:effectLst/>
                <a:uLnTx/>
                <a:uFillTx/>
                <a:latin typeface="Calibri"/>
                <a:ea typeface="+mn-ea"/>
                <a:cs typeface="+mn-cs"/>
              </a:rPr>
              <a:t>BLU</a:t>
            </a: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 In operazione Normale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3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300" b="1" i="0" u="none" strike="noStrike" kern="1200" cap="none" spc="0" normalizeH="0" baseline="0" noProof="0" dirty="0" smtClean="0">
                <a:ln>
                  <a:noFill/>
                </a:ln>
                <a:solidFill>
                  <a:srgbClr val="FF0000"/>
                </a:solidFill>
                <a:effectLst/>
                <a:uLnTx/>
                <a:uFillTx/>
                <a:latin typeface="Calibri"/>
                <a:ea typeface="+mn-ea"/>
                <a:cs typeface="+mn-cs"/>
              </a:rPr>
              <a:t>BLU Lampeggiante veloce</a:t>
            </a:r>
            <a:r>
              <a:rPr kumimoji="0" lang="it-IT" sz="13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(2 flash al secondo)</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        Modulo in Fault</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13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300" b="1" i="0" u="none" strike="noStrike" kern="1200" cap="none" spc="0" normalizeH="0" baseline="0" noProof="0" dirty="0" smtClean="0">
                <a:ln>
                  <a:noFill/>
                </a:ln>
                <a:solidFill>
                  <a:srgbClr val="FF0000"/>
                </a:solidFill>
                <a:effectLst/>
                <a:uLnTx/>
                <a:uFillTx/>
                <a:latin typeface="Calibri"/>
                <a:ea typeface="+mn-ea"/>
                <a:cs typeface="+mn-cs"/>
              </a:rPr>
              <a:t>BLU Lampeggiante Lento </a:t>
            </a: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(1 Flash ogni 2 secondi)</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        Network in fault</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13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300" b="1" i="0" u="none" strike="noStrike" kern="1200" cap="none" spc="0" normalizeH="0" baseline="0" noProof="0" dirty="0" smtClean="0">
                <a:ln>
                  <a:noFill/>
                </a:ln>
                <a:solidFill>
                  <a:srgbClr val="FF0000"/>
                </a:solidFill>
                <a:effectLst/>
                <a:uLnTx/>
                <a:uFillTx/>
                <a:latin typeface="Calibri"/>
                <a:ea typeface="+mn-ea"/>
                <a:cs typeface="+mn-cs"/>
              </a:rPr>
              <a:t>BLU Lampeggiante</a:t>
            </a:r>
            <a:r>
              <a:rPr kumimoji="0" lang="it-IT" sz="1300" b="0" i="0" u="none" strike="noStrike" kern="1200" cap="none" spc="0" normalizeH="0" baseline="0" noProof="0" dirty="0" smtClean="0">
                <a:ln>
                  <a:noFill/>
                </a:ln>
                <a:solidFill>
                  <a:srgbClr val="FF0000"/>
                </a:solidFill>
                <a:effectLst/>
                <a:uLnTx/>
                <a:uFillTx/>
                <a:latin typeface="Calibri"/>
                <a:ea typeface="+mn-ea"/>
                <a:cs typeface="+mn-cs"/>
              </a:rPr>
              <a:t> </a:t>
            </a: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(1 flash ogni 15 minuti)</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        Accensione rapida durante lo </a:t>
            </a:r>
            <a:r>
              <a:rPr kumimoji="0" lang="it-IT" sz="1300" b="0" i="0" u="none" strike="noStrike" kern="1200" cap="none" spc="0" normalizeH="0" baseline="0" noProof="0" dirty="0" err="1" smtClean="0">
                <a:ln>
                  <a:noFill/>
                </a:ln>
                <a:solidFill>
                  <a:srgbClr val="1F497D"/>
                </a:solidFill>
                <a:effectLst/>
                <a:uLnTx/>
                <a:uFillTx/>
                <a:latin typeface="Calibri"/>
                <a:ea typeface="+mn-ea"/>
                <a:cs typeface="+mn-cs"/>
              </a:rPr>
              <a:t>Sleep</a:t>
            </a:r>
            <a:r>
              <a:rPr kumimoji="0" lang="it-IT" sz="1300" b="0" i="0" u="none" strike="noStrike" kern="1200" cap="none" spc="0" normalizeH="0" baseline="0" noProof="0" dirty="0" smtClean="0">
                <a:ln>
                  <a:noFill/>
                </a:ln>
                <a:solidFill>
                  <a:srgbClr val="1F497D"/>
                </a:solidFill>
                <a:effectLst/>
                <a:uLnTx/>
                <a:uFillTx/>
                <a:latin typeface="Calibri"/>
                <a:ea typeface="+mn-ea"/>
                <a:cs typeface="+mn-cs"/>
              </a:rPr>
              <a:t> mode per verifica automatica interna</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300" b="0" i="0" u="none" strike="noStrike" kern="1200" cap="none" spc="0" normalizeH="0" baseline="0" noProof="0" dirty="0" smtClean="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158868372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ARRAY – PACKS – INDICAZIONI VISIVE e ALLARMI dei PDM</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asellaDiTesto 8"/>
          <p:cNvSpPr txBox="1"/>
          <p:nvPr/>
        </p:nvSpPr>
        <p:spPr>
          <a:xfrm>
            <a:off x="928662" y="1428736"/>
            <a:ext cx="3714776" cy="501675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Come già descritto,i PDM sono provvisti di indicatore Led (2) che definisce lo STATUS dell’Intero PACK</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Guardando Frontalmente il PDM ,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il LED di Sinistra</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indica lo STATUS del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BATTERY PACK</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LED di Destra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indica lo STATUS del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Contattore DC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del PACK</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p>
        </p:txBody>
      </p:sp>
      <p:pic>
        <p:nvPicPr>
          <p:cNvPr id="9218" name="Picture 2"/>
          <p:cNvPicPr>
            <a:picLocks noChangeAspect="1" noChangeArrowheads="1"/>
          </p:cNvPicPr>
          <p:nvPr/>
        </p:nvPicPr>
        <p:blipFill>
          <a:blip r:embed="rId4" cstate="print"/>
          <a:srcRect/>
          <a:stretch>
            <a:fillRect/>
          </a:stretch>
        </p:blipFill>
        <p:spPr bwMode="auto">
          <a:xfrm>
            <a:off x="4857752" y="1643050"/>
            <a:ext cx="3760785" cy="1857388"/>
          </a:xfrm>
          <a:prstGeom prst="rect">
            <a:avLst/>
          </a:prstGeom>
          <a:noFill/>
          <a:ln w="9525">
            <a:noFill/>
            <a:miter lim="800000"/>
            <a:headEnd/>
            <a:tailEnd/>
          </a:ln>
          <a:effectLst/>
        </p:spPr>
      </p:pic>
    </p:spTree>
    <p:extLst>
      <p:ext uri="{BB962C8B-B14F-4D97-AF65-F5344CB8AC3E}">
        <p14:creationId xmlns:p14="http://schemas.microsoft.com/office/powerpoint/2010/main" val="102016790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ARRAY – PACKS – INDICAZIONI VISIVE e ALLARMI dei PDM</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asellaDiTesto 8"/>
          <p:cNvSpPr txBox="1"/>
          <p:nvPr/>
        </p:nvSpPr>
        <p:spPr>
          <a:xfrm>
            <a:off x="928662" y="1428736"/>
            <a:ext cx="6357982"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Di sotto è descritto il dettaglio degli STATUS</a:t>
            </a:r>
          </a:p>
        </p:txBody>
      </p:sp>
      <p:pic>
        <p:nvPicPr>
          <p:cNvPr id="10" name="Picture 2"/>
          <p:cNvPicPr>
            <a:picLocks noGrp="1" noChangeAspect="1" noChangeArrowheads="1"/>
          </p:cNvPicPr>
          <p:nvPr>
            <p:ph idx="1"/>
          </p:nvPr>
        </p:nvPicPr>
        <p:blipFill>
          <a:blip r:embed="rId4" cstate="print"/>
          <a:srcRect/>
          <a:stretch>
            <a:fillRect/>
          </a:stretch>
        </p:blipFill>
        <p:spPr bwMode="auto">
          <a:xfrm>
            <a:off x="500034" y="2143116"/>
            <a:ext cx="8229600" cy="3869689"/>
          </a:xfrm>
          <a:prstGeom prst="rect">
            <a:avLst/>
          </a:prstGeom>
          <a:noFill/>
          <a:ln w="9525">
            <a:noFill/>
            <a:miter lim="800000"/>
            <a:headEnd/>
            <a:tailEnd/>
          </a:ln>
          <a:effectLst/>
        </p:spPr>
      </p:pic>
    </p:spTree>
    <p:extLst>
      <p:ext uri="{BB962C8B-B14F-4D97-AF65-F5344CB8AC3E}">
        <p14:creationId xmlns:p14="http://schemas.microsoft.com/office/powerpoint/2010/main" val="308199262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ARRAY – PACKS – INDICAZIONI VISIVE e ALLARMI </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asellaDiTesto 8"/>
          <p:cNvSpPr txBox="1"/>
          <p:nvPr/>
        </p:nvSpPr>
        <p:spPr>
          <a:xfrm>
            <a:off x="642910" y="1428736"/>
            <a:ext cx="7715304" cy="378565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Allarmi</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Basso isolamento verso Terra</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non è costantemente monitorato. Il  Pack verifica che la caduta di Tensione tra positivo e negativo verso Terra sia equipotenziale; la verifica viene effettuata al comando di chiusura del PACK DC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breaker</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 prima che inserisca il PACK in rete DC.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err="1" smtClean="0">
                <a:ln>
                  <a:noFill/>
                </a:ln>
                <a:solidFill>
                  <a:srgbClr val="1F497D"/>
                </a:solidFill>
                <a:effectLst/>
                <a:uLnTx/>
                <a:uFillTx/>
                <a:latin typeface="Calibri"/>
                <a:ea typeface="+mn-ea"/>
                <a:cs typeface="+mn-cs"/>
              </a:rPr>
              <a:t>Netrwork</a:t>
            </a: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 / Errore di comunicazione: </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Potrebbe essere dovuto a interruzione o difetto di segnale tra Moduli 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MCM</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o PDM e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MCM</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o tra i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PACKs</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dell’ARRAY</a:t>
            </a: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1911714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77679" y="2102522"/>
            <a:ext cx="5861269" cy="3296964"/>
          </a:xfrm>
          <a:prstGeom prst="rect">
            <a:avLst/>
          </a:prstGeom>
        </p:spPr>
      </p:pic>
      <p:sp>
        <p:nvSpPr>
          <p:cNvPr id="6" name="CasellaDiTesto 5"/>
          <p:cNvSpPr txBox="1"/>
          <p:nvPr/>
        </p:nvSpPr>
        <p:spPr>
          <a:xfrm>
            <a:off x="611560" y="908720"/>
            <a:ext cx="8164028" cy="1815882"/>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Interruttore</a:t>
            </a:r>
          </a:p>
          <a:p>
            <a:r>
              <a:rPr lang="it-IT" sz="2400" u="sng" dirty="0" smtClean="0">
                <a:solidFill>
                  <a:schemeClr val="tx2"/>
                </a:solidFill>
              </a:rPr>
              <a:t>Trasformatore</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sp>
        <p:nvSpPr>
          <p:cNvPr id="8" name="CasellaDiTesto 7"/>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2940671358"/>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ARRAY – PACKS – INDICAZIONI VISIVE e ALLARMI </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asellaDiTesto 8"/>
          <p:cNvSpPr txBox="1"/>
          <p:nvPr/>
        </p:nvSpPr>
        <p:spPr>
          <a:xfrm>
            <a:off x="642910" y="1428737"/>
            <a:ext cx="7715304" cy="514353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Allarmi di TENSIONE CELLE</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BMS effettua il monitoraggio di Tensione di ogni coppia di Celle (x 12)  in ogni Modulo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8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Gli allarmi imposti sono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Alta Tensione (V)</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4,210 V </a:t>
            </a:r>
            <a:r>
              <a:rPr kumimoji="0" lang="it-IT" sz="2000" b="1" i="0" u="none" strike="noStrike" kern="1200" cap="none" spc="0" normalizeH="0" baseline="0" noProof="0" dirty="0" smtClean="0">
                <a:ln>
                  <a:noFill/>
                </a:ln>
                <a:solidFill>
                  <a:srgbClr val="FFC000"/>
                </a:solidFill>
                <a:effectLst/>
                <a:uLnTx/>
                <a:uFillTx/>
                <a:latin typeface="Calibri"/>
                <a:ea typeface="+mn-ea"/>
                <a:cs typeface="+mn-cs"/>
              </a:rPr>
              <a:t>WARNING</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4,225 V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FAULT</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200" b="1"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Bassa Tensione (V)</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3,200 V </a:t>
            </a:r>
            <a:r>
              <a:rPr kumimoji="0" lang="it-IT" sz="2000" b="1" i="0" u="none" strike="noStrike" kern="1200" cap="none" spc="0" normalizeH="0" baseline="0" noProof="0" dirty="0" smtClean="0">
                <a:ln>
                  <a:noFill/>
                </a:ln>
                <a:solidFill>
                  <a:srgbClr val="FFC000"/>
                </a:solidFill>
                <a:effectLst/>
                <a:uLnTx/>
                <a:uFillTx/>
                <a:latin typeface="Calibri"/>
                <a:ea typeface="+mn-ea"/>
                <a:cs typeface="+mn-cs"/>
              </a:rPr>
              <a:t>WARNING</a:t>
            </a: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3,000 V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FAULT</a:t>
            </a:r>
            <a:endParaRPr kumimoji="0" lang="it-IT" sz="2000" b="1" i="0" u="none" strike="noStrike" kern="1200" cap="none" spc="0" normalizeH="0" baseline="0" noProof="0" dirty="0" smtClean="0">
              <a:ln>
                <a:noFill/>
              </a:ln>
              <a:solidFill>
                <a:srgbClr val="FFC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FFC000"/>
                </a:solidFill>
                <a:effectLst/>
                <a:uLnTx/>
                <a:uFillTx/>
                <a:latin typeface="Calibri"/>
                <a:ea typeface="+mn-ea"/>
                <a:cs typeface="+mn-cs"/>
              </a:rPr>
              <a:t>     </a:t>
            </a: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Le soglie degli allarmi possono essere impostate anche più restrittive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Seguendo i limiti imposti dal BMS non si arriva all’attivazione di allarmi</a:t>
            </a:r>
          </a:p>
        </p:txBody>
      </p:sp>
    </p:spTree>
    <p:extLst>
      <p:ext uri="{BB962C8B-B14F-4D97-AF65-F5344CB8AC3E}">
        <p14:creationId xmlns:p14="http://schemas.microsoft.com/office/powerpoint/2010/main" val="118889920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ARRAY – PACKS – INDICAZIONI VISIVE e ALLARMI </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asellaDiTesto 8"/>
          <p:cNvSpPr txBox="1"/>
          <p:nvPr/>
        </p:nvSpPr>
        <p:spPr>
          <a:xfrm>
            <a:off x="642910" y="1428737"/>
            <a:ext cx="7715304" cy="517064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Allarmi di TEMPERATURE CELLE</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BMS effettua il monitoraggio di Temperatura di ogni coppia di Celle (x 12)  in ogni Modulo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8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Gli allarmi imposti sono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Alta Temperatura</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60°C  </a:t>
            </a:r>
            <a:r>
              <a:rPr kumimoji="0" lang="it-IT" sz="2000" b="1" i="0" u="none" strike="noStrike" kern="1200" cap="none" spc="0" normalizeH="0" baseline="0" noProof="0" dirty="0" smtClean="0">
                <a:ln>
                  <a:noFill/>
                </a:ln>
                <a:solidFill>
                  <a:srgbClr val="FFC000"/>
                </a:solidFill>
                <a:effectLst/>
                <a:uLnTx/>
                <a:uFillTx/>
                <a:latin typeface="Calibri"/>
                <a:ea typeface="+mn-ea"/>
                <a:cs typeface="+mn-cs"/>
              </a:rPr>
              <a:t>WARNING</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65°C  </a:t>
            </a:r>
            <a:r>
              <a:rPr kumimoji="0" lang="it-IT" sz="2000" b="1" i="0" u="none" strike="noStrike" kern="1200" cap="none" spc="0" normalizeH="0" baseline="0" noProof="0" dirty="0" smtClean="0">
                <a:ln>
                  <a:noFill/>
                </a:ln>
                <a:solidFill>
                  <a:srgbClr val="FF0000"/>
                </a:solidFill>
                <a:effectLst/>
                <a:uLnTx/>
                <a:uFillTx/>
                <a:latin typeface="Calibri"/>
                <a:ea typeface="+mn-ea"/>
                <a:cs typeface="+mn-cs"/>
              </a:rPr>
              <a:t>FAULT</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200" b="1"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 basse temperature, in particolare al di sotto dei 10°C, le Correnti vengono limitate dal BMS</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Al di sotto di 0°C la Carica può essere effettuata solo a impulsi .</a:t>
            </a:r>
            <a:endParaRPr kumimoji="0" lang="it-IT" sz="1200" b="0" i="0" u="none" strike="noStrike" kern="1200" cap="none" spc="0" normalizeH="0" baseline="0" noProof="0" dirty="0" smtClean="0">
              <a:ln>
                <a:noFill/>
              </a:ln>
              <a:solidFill>
                <a:srgbClr val="FF0000"/>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Le soglie degli allarmi possono essere impostate anche più restrittive</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Seguendo i limiti di correnti imposti dal BMS non si arriva all’attivazione di allarmi (ad eccezione di avarie o fattori ambientali non inerenti l’ESS</a:t>
            </a:r>
          </a:p>
        </p:txBody>
      </p:sp>
    </p:spTree>
    <p:extLst>
      <p:ext uri="{BB962C8B-B14F-4D97-AF65-F5344CB8AC3E}">
        <p14:creationId xmlns:p14="http://schemas.microsoft.com/office/powerpoint/2010/main" val="341885121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ARRAY – PACKS – INDICAZIONI VISIVE e ALLARMI </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asellaDiTesto 8"/>
          <p:cNvSpPr txBox="1"/>
          <p:nvPr/>
        </p:nvSpPr>
        <p:spPr>
          <a:xfrm>
            <a:off x="642910" y="1428737"/>
            <a:ext cx="7715304" cy="40934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1F497D"/>
                </a:solidFill>
                <a:effectLst/>
                <a:uLnTx/>
                <a:uFillTx/>
                <a:latin typeface="Calibri"/>
                <a:ea typeface="+mn-ea"/>
                <a:cs typeface="+mn-cs"/>
              </a:rPr>
              <a:t>LIMITAZIONE delle CORRENTI</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Se c’è una o più celle sbilanciate in un modulo, la Cella a Tensione maggiore può indurre il BMS a inviare una riduzione del Limite di corrente di carica , anche se il SOC apparentemente indicherebbe la possibilità di poter effettuare la carica a correnti maggiori</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Il SOC riportato dal BMS è quello della Cella di valore più basso, </a:t>
            </a:r>
          </a:p>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di conseguenza la Capacità residua sarà sufficiente a soddisfare la richiesta, senza incorrere in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failure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warning</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inaspettati (si riserva un miglior margine)</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12144883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ESS - Energy STORAGE System</a:t>
            </a:r>
            <a:endParaRPr kumimoji="0" lang="it-IT" sz="2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8" name="Immagine 7"/>
          <p:cNvPicPr>
            <a:picLocks noChangeAspect="1"/>
          </p:cNvPicPr>
          <p:nvPr/>
        </p:nvPicPr>
        <p:blipFill>
          <a:blip r:embed="rId3" cstate="print"/>
          <a:stretch>
            <a:fillRect/>
          </a:stretch>
        </p:blipFill>
        <p:spPr>
          <a:xfrm>
            <a:off x="130841" y="67694"/>
            <a:ext cx="619159" cy="742991"/>
          </a:xfrm>
          <a:prstGeom prst="rect">
            <a:avLst/>
          </a:prstGeom>
        </p:spPr>
      </p:pic>
      <p:sp>
        <p:nvSpPr>
          <p:cNvPr id="2" name="CasellaDiTesto 1"/>
          <p:cNvSpPr txBox="1"/>
          <p:nvPr/>
        </p:nvSpPr>
        <p:spPr>
          <a:xfrm>
            <a:off x="750000" y="810685"/>
            <a:ext cx="7638424" cy="4001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0070C0"/>
                </a:solidFill>
                <a:effectLst/>
                <a:uLnTx/>
                <a:uFillTx/>
                <a:latin typeface="Calibri"/>
                <a:ea typeface="+mn-ea"/>
                <a:cs typeface="+mn-cs"/>
              </a:rPr>
              <a:t>SERVICE CODE</a:t>
            </a:r>
          </a:p>
        </p:txBody>
      </p:sp>
      <p:sp>
        <p:nvSpPr>
          <p:cNvPr id="284674" name="AutoShape 2" descr="Risultati immagini per blind mate conn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asellaDiTesto 8"/>
          <p:cNvSpPr txBox="1"/>
          <p:nvPr/>
        </p:nvSpPr>
        <p:spPr>
          <a:xfrm>
            <a:off x="642910" y="1428737"/>
            <a:ext cx="7715304" cy="532453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I Service CODE sono codici generati dal BMS ad indicare condizioni avaria non critiche su elementi  non critici</a:t>
            </a:r>
          </a:p>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Lo scopo è una volta effettuata la diagnosi, inviare al SERVICE di CORVUS (Maker) il Service Code generato dal BMS, in modo che l’assistenza possa recepire in pieno il guasto e la posizione dell’elemento in avaria , ad esempio </a:t>
            </a:r>
            <a:r>
              <a:rPr kumimoji="0" lang="it-IT" sz="2000" b="1" i="1" u="none" strike="noStrike" kern="1200" cap="none" spc="0" normalizeH="0" baseline="0" noProof="0" dirty="0" smtClean="0">
                <a:ln>
                  <a:noFill/>
                </a:ln>
                <a:solidFill>
                  <a:srgbClr val="1F497D"/>
                </a:solidFill>
                <a:effectLst/>
                <a:uLnTx/>
                <a:uFillTx/>
                <a:latin typeface="Calibri"/>
                <a:ea typeface="+mn-ea"/>
                <a:cs typeface="+mn-cs"/>
              </a:rPr>
              <a:t>il Sensore di Temperatura nel Modulo 14 del Pack 2 – ARRAY 2 PS</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000" b="1" i="1" u="none" strike="noStrike" kern="1200" cap="none" spc="0" normalizeH="0" baseline="0" noProof="0" dirty="0" smtClean="0">
              <a:ln>
                <a:noFill/>
              </a:ln>
              <a:solidFill>
                <a:srgbClr val="1F497D"/>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Se non si è abilitati alla Diagnostica occorre comunicare al Maker (CORVUS) il dettaglio dell’avaria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failure</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0" u="none" strike="noStrike" kern="1200" cap="none" spc="0" normalizeH="0" baseline="0" noProof="0" dirty="0" err="1" smtClean="0">
                <a:ln>
                  <a:noFill/>
                </a:ln>
                <a:solidFill>
                  <a:srgbClr val="1F497D"/>
                </a:solidFill>
                <a:effectLst/>
                <a:uLnTx/>
                <a:uFillTx/>
                <a:latin typeface="Calibri"/>
                <a:ea typeface="+mn-ea"/>
                <a:cs typeface="+mn-cs"/>
              </a:rPr>
              <a:t>includento</a:t>
            </a:r>
            <a:r>
              <a:rPr kumimoji="0" lang="it-IT" sz="2000" b="0" i="0" u="none" strike="noStrike" kern="1200" cap="none" spc="0" normalizeH="0" baseline="0" noProof="0" dirty="0" smtClean="0">
                <a:ln>
                  <a:noFill/>
                </a:ln>
                <a:solidFill>
                  <a:srgbClr val="1F497D"/>
                </a:solidFill>
                <a:effectLst/>
                <a:uLnTx/>
                <a:uFillTx/>
                <a:latin typeface="Calibri"/>
                <a:ea typeface="+mn-ea"/>
                <a:cs typeface="+mn-cs"/>
              </a:rPr>
              <a:t> tutte le info necessarie :</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1" u="none" strike="noStrike" kern="1200" cap="none" spc="0" normalizeH="0" baseline="0" noProof="0" dirty="0" smtClean="0">
                <a:ln>
                  <a:noFill/>
                </a:ln>
                <a:solidFill>
                  <a:srgbClr val="1F497D"/>
                </a:solidFill>
                <a:effectLst/>
                <a:uLnTx/>
                <a:uFillTx/>
                <a:latin typeface="Calibri"/>
                <a:ea typeface="+mn-ea"/>
                <a:cs typeface="+mn-cs"/>
              </a:rPr>
              <a:t>Un riassunto della sequenza eventi che ha condotto al </a:t>
            </a:r>
            <a:r>
              <a:rPr kumimoji="0" lang="it-IT" sz="2000" b="0" i="1" u="none" strike="noStrike" kern="1200" cap="none" spc="0" normalizeH="0" baseline="0" noProof="0" dirty="0" err="1" smtClean="0">
                <a:ln>
                  <a:noFill/>
                </a:ln>
                <a:solidFill>
                  <a:srgbClr val="1F497D"/>
                </a:solidFill>
                <a:effectLst/>
                <a:uLnTx/>
                <a:uFillTx/>
                <a:latin typeface="Calibri"/>
                <a:ea typeface="+mn-ea"/>
                <a:cs typeface="+mn-cs"/>
              </a:rPr>
              <a:t>failure</a:t>
            </a:r>
            <a:endParaRPr kumimoji="0" lang="it-IT" sz="2000" b="0" i="1" u="none" strike="noStrike" kern="1200" cap="none" spc="0" normalizeH="0" baseline="0" noProof="0" dirty="0" smtClean="0">
              <a:ln>
                <a:noFill/>
              </a:ln>
              <a:solidFill>
                <a:srgbClr val="1F497D"/>
              </a:solidFill>
              <a:effectLst/>
              <a:uLnTx/>
              <a:uFillTx/>
              <a:latin typeface="Calibri"/>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1" u="none" strike="noStrike" kern="1200" cap="none" spc="0" normalizeH="0" baseline="0" noProof="0" dirty="0" err="1" smtClean="0">
                <a:ln>
                  <a:noFill/>
                </a:ln>
                <a:solidFill>
                  <a:srgbClr val="1F497D"/>
                </a:solidFill>
                <a:effectLst/>
                <a:uLnTx/>
                <a:uFillTx/>
                <a:latin typeface="Calibri"/>
                <a:ea typeface="+mn-ea"/>
                <a:cs typeface="+mn-cs"/>
              </a:rPr>
              <a:t>Alarm</a:t>
            </a:r>
            <a:r>
              <a:rPr kumimoji="0" lang="it-IT" sz="2000" b="0" i="1"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1" u="none" strike="noStrike" kern="1200" cap="none" spc="0" normalizeH="0" baseline="0" noProof="0" dirty="0" err="1" smtClean="0">
                <a:ln>
                  <a:noFill/>
                </a:ln>
                <a:solidFill>
                  <a:srgbClr val="1F497D"/>
                </a:solidFill>
                <a:effectLst/>
                <a:uLnTx/>
                <a:uFillTx/>
                <a:latin typeface="Calibri"/>
                <a:ea typeface="+mn-ea"/>
                <a:cs typeface="+mn-cs"/>
              </a:rPr>
              <a:t>List</a:t>
            </a:r>
            <a:r>
              <a:rPr kumimoji="0" lang="it-IT" sz="2000" b="0" i="1" u="none" strike="noStrike" kern="1200" cap="none" spc="0" normalizeH="0" baseline="0" noProof="0" dirty="0" smtClean="0">
                <a:ln>
                  <a:noFill/>
                </a:ln>
                <a:solidFill>
                  <a:srgbClr val="1F497D"/>
                </a:solidFill>
                <a:effectLst/>
                <a:uLnTx/>
                <a:uFillTx/>
                <a:latin typeface="Calibri"/>
                <a:ea typeface="+mn-ea"/>
                <a:cs typeface="+mn-cs"/>
              </a:rPr>
              <a:t> dal PMS</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1" u="none" strike="noStrike" kern="1200" cap="none" spc="0" normalizeH="0" baseline="0" noProof="0" dirty="0" err="1" smtClean="0">
                <a:ln>
                  <a:noFill/>
                </a:ln>
                <a:solidFill>
                  <a:srgbClr val="1F497D"/>
                </a:solidFill>
                <a:effectLst/>
                <a:uLnTx/>
                <a:uFillTx/>
                <a:latin typeface="Calibri"/>
                <a:ea typeface="+mn-ea"/>
                <a:cs typeface="+mn-cs"/>
              </a:rPr>
              <a:t>Alarm</a:t>
            </a:r>
            <a:r>
              <a:rPr kumimoji="0" lang="it-IT" sz="2000" b="0" i="1" u="none" strike="noStrike" kern="1200" cap="none" spc="0" normalizeH="0" baseline="0" noProof="0" dirty="0" smtClean="0">
                <a:ln>
                  <a:noFill/>
                </a:ln>
                <a:solidFill>
                  <a:srgbClr val="1F497D"/>
                </a:solidFill>
                <a:effectLst/>
                <a:uLnTx/>
                <a:uFillTx/>
                <a:latin typeface="Calibri"/>
                <a:ea typeface="+mn-ea"/>
                <a:cs typeface="+mn-cs"/>
              </a:rPr>
              <a:t> </a:t>
            </a:r>
            <a:r>
              <a:rPr kumimoji="0" lang="it-IT" sz="2000" b="0" i="1" u="none" strike="noStrike" kern="1200" cap="none" spc="0" normalizeH="0" baseline="0" noProof="0" dirty="0" err="1" smtClean="0">
                <a:ln>
                  <a:noFill/>
                </a:ln>
                <a:solidFill>
                  <a:srgbClr val="1F497D"/>
                </a:solidFill>
                <a:effectLst/>
                <a:uLnTx/>
                <a:uFillTx/>
                <a:latin typeface="Calibri"/>
                <a:ea typeface="+mn-ea"/>
                <a:cs typeface="+mn-cs"/>
              </a:rPr>
              <a:t>List</a:t>
            </a:r>
            <a:r>
              <a:rPr kumimoji="0" lang="it-IT" sz="2000" b="0" i="1" u="none" strike="noStrike" kern="1200" cap="none" spc="0" normalizeH="0" baseline="0" noProof="0" dirty="0" smtClean="0">
                <a:ln>
                  <a:noFill/>
                </a:ln>
                <a:solidFill>
                  <a:srgbClr val="1F497D"/>
                </a:solidFill>
                <a:effectLst/>
                <a:uLnTx/>
                <a:uFillTx/>
                <a:latin typeface="Calibri"/>
                <a:ea typeface="+mn-ea"/>
                <a:cs typeface="+mn-cs"/>
              </a:rPr>
              <a:t> dal EMS</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1" u="none" strike="noStrike" kern="1200" cap="none" spc="0" normalizeH="0" baseline="0" noProof="0" dirty="0" smtClean="0">
                <a:ln>
                  <a:noFill/>
                </a:ln>
                <a:solidFill>
                  <a:srgbClr val="1F497D"/>
                </a:solidFill>
                <a:effectLst/>
                <a:uLnTx/>
                <a:uFillTx/>
                <a:latin typeface="Calibri"/>
                <a:ea typeface="+mn-ea"/>
                <a:cs typeface="+mn-cs"/>
              </a:rPr>
              <a:t>Indicazioni di Status del PDM e dei Moduli</a:t>
            </a:r>
          </a:p>
          <a:p>
            <a:pPr marL="742950" marR="0" lvl="1"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2000" b="0" i="1" u="none" strike="noStrike" kern="1200" cap="none" spc="0" normalizeH="0" baseline="0" noProof="0" dirty="0" smtClean="0">
                <a:ln>
                  <a:noFill/>
                </a:ln>
                <a:solidFill>
                  <a:srgbClr val="1F497D"/>
                </a:solidFill>
                <a:effectLst/>
                <a:uLnTx/>
                <a:uFillTx/>
                <a:latin typeface="Calibri"/>
                <a:ea typeface="+mn-ea"/>
                <a:cs typeface="+mn-cs"/>
              </a:rPr>
              <a:t>Foto di EMS HMI , PMS e parti fisiche sulle quali è emerso il fault.</a:t>
            </a:r>
          </a:p>
        </p:txBody>
      </p:sp>
    </p:spTree>
    <p:extLst>
      <p:ext uri="{BB962C8B-B14F-4D97-AF65-F5344CB8AC3E}">
        <p14:creationId xmlns:p14="http://schemas.microsoft.com/office/powerpoint/2010/main" val="35218314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a:p>
            <a:endParaRPr lang="it-IT" dirty="0"/>
          </a:p>
        </p:txBody>
      </p:sp>
      <p:pic>
        <p:nvPicPr>
          <p:cNvPr id="1026" name="Picture 2" descr="Risultati immagini per verification">
            <a:hlinkClick r:id="rId2"/>
          </p:cNvPr>
          <p:cNvPicPr>
            <a:picLocks noChangeAspect="1" noChangeArrowheads="1"/>
          </p:cNvPicPr>
          <p:nvPr/>
        </p:nvPicPr>
        <p:blipFill>
          <a:blip r:embed="rId3" cstate="print"/>
          <a:srcRect/>
          <a:stretch>
            <a:fillRect/>
          </a:stretch>
        </p:blipFill>
        <p:spPr bwMode="auto">
          <a:xfrm>
            <a:off x="251520" y="1628800"/>
            <a:ext cx="8780282" cy="3672408"/>
          </a:xfrm>
          <a:prstGeom prst="rect">
            <a:avLst/>
          </a:prstGeom>
          <a:noFill/>
        </p:spPr>
      </p:pic>
      <p:pic>
        <p:nvPicPr>
          <p:cNvPr id="5" name="Immagine 4"/>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242346205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0"/>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bg1"/>
                </a:solidFill>
              </a:rPr>
              <a:t>IMAT – Training Center &amp; </a:t>
            </a:r>
            <a:r>
              <a:rPr lang="it-IT" dirty="0" err="1" smtClean="0">
                <a:solidFill>
                  <a:schemeClr val="bg1"/>
                </a:solidFill>
              </a:rPr>
              <a:t>Nautical</a:t>
            </a:r>
            <a:r>
              <a:rPr lang="it-IT" dirty="0" smtClean="0">
                <a:solidFill>
                  <a:schemeClr val="bg1"/>
                </a:solidFill>
              </a:rPr>
              <a:t> College</a:t>
            </a:r>
            <a:endParaRPr lang="it-IT" dirty="0">
              <a:solidFill>
                <a:schemeClr val="bg1"/>
              </a:solidFill>
            </a:endParaRP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pic>
        <p:nvPicPr>
          <p:cNvPr id="8" name="Immagine 7"/>
          <p:cNvPicPr>
            <a:picLocks noChangeAspect="1"/>
          </p:cNvPicPr>
          <p:nvPr/>
        </p:nvPicPr>
        <p:blipFill>
          <a:blip r:embed="rId5"/>
          <a:stretch>
            <a:fillRect/>
          </a:stretch>
        </p:blipFill>
        <p:spPr>
          <a:xfrm>
            <a:off x="130841" y="67694"/>
            <a:ext cx="619159" cy="742991"/>
          </a:xfrm>
          <a:prstGeom prst="rect">
            <a:avLst/>
          </a:prstGeom>
        </p:spPr>
      </p:pic>
      <p:pic>
        <p:nvPicPr>
          <p:cNvPr id="9" name="Immagine 8"/>
          <p:cNvPicPr>
            <a:picLocks noChangeAspect="1"/>
          </p:cNvPicPr>
          <p:nvPr/>
        </p:nvPicPr>
        <p:blipFill>
          <a:blip r:embed="rId6"/>
          <a:stretch>
            <a:fillRect/>
          </a:stretch>
        </p:blipFill>
        <p:spPr>
          <a:xfrm>
            <a:off x="440420" y="2654042"/>
            <a:ext cx="8486775" cy="1933575"/>
          </a:xfrm>
          <a:prstGeom prst="rect">
            <a:avLst/>
          </a:prstGeom>
        </p:spPr>
      </p:pic>
      <p:sp>
        <p:nvSpPr>
          <p:cNvPr id="3" name="CasellaDiTesto 2"/>
          <p:cNvSpPr txBox="1"/>
          <p:nvPr/>
        </p:nvSpPr>
        <p:spPr>
          <a:xfrm>
            <a:off x="1619672" y="1288992"/>
            <a:ext cx="6912768" cy="769441"/>
          </a:xfrm>
          <a:prstGeom prst="rect">
            <a:avLst/>
          </a:prstGeom>
          <a:noFill/>
        </p:spPr>
        <p:txBody>
          <a:bodyPr wrap="square" rtlCol="0">
            <a:spAutoFit/>
          </a:bodyPr>
          <a:lstStyle/>
          <a:p>
            <a:r>
              <a:rPr lang="it-IT" sz="4400" b="1" u="sng" dirty="0" smtClean="0">
                <a:solidFill>
                  <a:srgbClr val="00B0F0"/>
                </a:solidFill>
                <a:effectLst>
                  <a:outerShdw blurRad="38100" dist="38100" dir="2700000" algn="tl">
                    <a:srgbClr val="000000">
                      <a:alpha val="43137"/>
                    </a:srgbClr>
                  </a:outerShdw>
                </a:effectLst>
              </a:rPr>
              <a:t>GRAZIE PER L’ATTENZIONE</a:t>
            </a:r>
            <a:endParaRPr lang="it-IT" sz="4400" b="1" u="sng" dirty="0">
              <a:solidFill>
                <a:srgbClr val="00B0F0"/>
              </a:solidFill>
              <a:effectLst>
                <a:outerShdw blurRad="38100" dist="38100" dir="2700000" algn="tl">
                  <a:srgbClr val="000000">
                    <a:alpha val="43137"/>
                  </a:srgbClr>
                </a:outerShdw>
              </a:effectLst>
            </a:endParaRPr>
          </a:p>
        </p:txBody>
      </p:sp>
      <p:sp>
        <p:nvSpPr>
          <p:cNvPr id="11" name="Rectangle 1"/>
          <p:cNvSpPr>
            <a:spLocks noChangeArrowheads="1"/>
          </p:cNvSpPr>
          <p:nvPr/>
        </p:nvSpPr>
        <p:spPr bwMode="auto">
          <a:xfrm>
            <a:off x="1881638" y="5013176"/>
            <a:ext cx="6391782" cy="584727"/>
          </a:xfrm>
          <a:prstGeom prst="rect">
            <a:avLst/>
          </a:prstGeom>
          <a:noFill/>
          <a:ln w="9525">
            <a:noFill/>
            <a:miter lim="800000"/>
            <a:headEnd/>
            <a:tailEnd/>
          </a:ln>
          <a:effectLst/>
        </p:spPr>
        <p:txBody>
          <a:bodyPr vert="horz" wrap="square" lIns="215832" tIns="76176" rIns="9144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lang="it-IT" sz="2800" b="1" u="sng" dirty="0" err="1">
                <a:solidFill>
                  <a:srgbClr val="00B0F0"/>
                </a:solidFill>
                <a:effectLst>
                  <a:outerShdw blurRad="38100" dist="38100" dir="2700000" algn="tl">
                    <a:srgbClr val="000000">
                      <a:alpha val="43137"/>
                    </a:srgbClr>
                  </a:outerShdw>
                </a:effectLst>
              </a:rPr>
              <a:t>Keep</a:t>
            </a:r>
            <a:r>
              <a:rPr lang="it-IT" sz="2800" b="1" u="sng" dirty="0">
                <a:solidFill>
                  <a:srgbClr val="00B0F0"/>
                </a:solidFill>
                <a:effectLst>
                  <a:outerShdw blurRad="38100" dist="38100" dir="2700000" algn="tl">
                    <a:srgbClr val="000000">
                      <a:alpha val="43137"/>
                    </a:srgbClr>
                  </a:outerShdw>
                </a:effectLst>
              </a:rPr>
              <a:t> in </a:t>
            </a:r>
            <a:r>
              <a:rPr lang="it-IT" sz="2800" b="1" u="sng" dirty="0" err="1">
                <a:solidFill>
                  <a:srgbClr val="00B0F0"/>
                </a:solidFill>
                <a:effectLst>
                  <a:outerShdw blurRad="38100" dist="38100" dir="2700000" algn="tl">
                    <a:srgbClr val="000000">
                      <a:alpha val="43137"/>
                    </a:srgbClr>
                  </a:outerShdw>
                </a:effectLst>
              </a:rPr>
              <a:t>mind</a:t>
            </a:r>
            <a:r>
              <a:rPr lang="it-IT" sz="2800" b="1" u="sng" dirty="0">
                <a:solidFill>
                  <a:srgbClr val="00B0F0"/>
                </a:solidFill>
                <a:effectLst>
                  <a:outerShdw blurRad="38100" dist="38100" dir="2700000" algn="tl">
                    <a:srgbClr val="000000">
                      <a:alpha val="43137"/>
                    </a:srgbClr>
                  </a:outerShdw>
                </a:effectLst>
              </a:rPr>
              <a:t>: </a:t>
            </a:r>
            <a:r>
              <a:rPr lang="it-IT" sz="2800" b="1" u="sng" dirty="0" err="1">
                <a:solidFill>
                  <a:srgbClr val="00B0F0"/>
                </a:solidFill>
                <a:effectLst>
                  <a:outerShdw blurRad="38100" dist="38100" dir="2700000" algn="tl">
                    <a:srgbClr val="000000">
                      <a:alpha val="43137"/>
                    </a:srgbClr>
                  </a:outerShdw>
                </a:effectLst>
              </a:rPr>
              <a:t>failure</a:t>
            </a:r>
            <a:r>
              <a:rPr lang="it-IT" sz="2800" b="1" u="sng" dirty="0">
                <a:solidFill>
                  <a:srgbClr val="00B0F0"/>
                </a:solidFill>
                <a:effectLst>
                  <a:outerShdw blurRad="38100" dist="38100" dir="2700000" algn="tl">
                    <a:srgbClr val="000000">
                      <a:alpha val="43137"/>
                    </a:srgbClr>
                  </a:outerShdw>
                </a:effectLst>
              </a:rPr>
              <a:t> </a:t>
            </a:r>
            <a:r>
              <a:rPr lang="it-IT" sz="2800" b="1" u="sng" dirty="0" err="1">
                <a:solidFill>
                  <a:srgbClr val="00B0F0"/>
                </a:solidFill>
                <a:effectLst>
                  <a:outerShdw blurRad="38100" dist="38100" dir="2700000" algn="tl">
                    <a:srgbClr val="000000">
                      <a:alpha val="43137"/>
                    </a:srgbClr>
                  </a:outerShdw>
                </a:effectLst>
              </a:rPr>
              <a:t>is</a:t>
            </a:r>
            <a:r>
              <a:rPr lang="it-IT" sz="2800" b="1" u="sng" dirty="0">
                <a:solidFill>
                  <a:srgbClr val="00B0F0"/>
                </a:solidFill>
                <a:effectLst>
                  <a:outerShdw blurRad="38100" dist="38100" dir="2700000" algn="tl">
                    <a:srgbClr val="000000">
                      <a:alpha val="43137"/>
                    </a:srgbClr>
                  </a:outerShdw>
                </a:effectLst>
              </a:rPr>
              <a:t> </a:t>
            </a:r>
            <a:r>
              <a:rPr lang="it-IT" sz="2800" b="1" u="sng" dirty="0" err="1">
                <a:solidFill>
                  <a:srgbClr val="00B0F0"/>
                </a:solidFill>
                <a:effectLst>
                  <a:outerShdw blurRad="38100" dist="38100" dir="2700000" algn="tl">
                    <a:srgbClr val="000000">
                      <a:alpha val="43137"/>
                    </a:srgbClr>
                  </a:outerShdw>
                </a:effectLst>
              </a:rPr>
              <a:t>not</a:t>
            </a:r>
            <a:r>
              <a:rPr lang="it-IT" sz="2800" b="1" u="sng" dirty="0">
                <a:solidFill>
                  <a:srgbClr val="00B0F0"/>
                </a:solidFill>
                <a:effectLst>
                  <a:outerShdw blurRad="38100" dist="38100" dir="2700000" algn="tl">
                    <a:srgbClr val="000000">
                      <a:alpha val="43137"/>
                    </a:srgbClr>
                  </a:outerShdw>
                </a:effectLst>
              </a:rPr>
              <a:t> an option </a:t>
            </a:r>
          </a:p>
        </p:txBody>
      </p:sp>
    </p:spTree>
    <p:extLst>
      <p:ext uri="{BB962C8B-B14F-4D97-AF65-F5344CB8AC3E}">
        <p14:creationId xmlns:p14="http://schemas.microsoft.com/office/powerpoint/2010/main" val="757866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23827" y="2168861"/>
            <a:ext cx="5760640" cy="3240359"/>
          </a:xfrm>
          <a:prstGeom prst="rect">
            <a:avLst/>
          </a:prstGeom>
        </p:spPr>
      </p:pic>
      <p:sp>
        <p:nvSpPr>
          <p:cNvPr id="6" name="CasellaDiTesto 5"/>
          <p:cNvSpPr txBox="1"/>
          <p:nvPr/>
        </p:nvSpPr>
        <p:spPr>
          <a:xfrm>
            <a:off x="611560" y="908720"/>
            <a:ext cx="8164028" cy="1200329"/>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Interruttore</a:t>
            </a:r>
          </a:p>
          <a:p>
            <a:r>
              <a:rPr lang="it-IT" sz="2400" u="sng" dirty="0" smtClean="0">
                <a:solidFill>
                  <a:schemeClr val="tx2"/>
                </a:solidFill>
              </a:rPr>
              <a:t>Premagnetizzazione</a:t>
            </a:r>
            <a:endParaRPr lang="it-IT" sz="2400" u="sng" dirty="0">
              <a:solidFill>
                <a:schemeClr val="tx2"/>
              </a:solidFill>
            </a:endParaRPr>
          </a:p>
          <a:p>
            <a:r>
              <a:rPr lang="it-IT" sz="2400" u="sng" dirty="0" smtClean="0">
                <a:solidFill>
                  <a:schemeClr val="tx2"/>
                </a:solidFill>
              </a:rPr>
              <a:t>Trasformatore</a:t>
            </a:r>
          </a:p>
        </p:txBody>
      </p:sp>
      <p:sp>
        <p:nvSpPr>
          <p:cNvPr id="8" name="CasellaDiTesto 7"/>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322135908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172656"/>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bg1"/>
                </a:solidFill>
              </a:rPr>
              <a:t>IMAT – Training Center &amp; </a:t>
            </a:r>
            <a:r>
              <a:rPr lang="it-IT" dirty="0" err="1" smtClean="0">
                <a:solidFill>
                  <a:schemeClr val="bg1"/>
                </a:solidFill>
              </a:rPr>
              <a:t>Nautical</a:t>
            </a:r>
            <a:r>
              <a:rPr lang="it-IT" dirty="0" smtClean="0">
                <a:solidFill>
                  <a:schemeClr val="bg1"/>
                </a:solidFill>
              </a:rPr>
              <a:t> College</a:t>
            </a:r>
            <a:endParaRPr lang="it-IT" dirty="0">
              <a:solidFill>
                <a:schemeClr val="bg1"/>
              </a:solidFill>
            </a:endParaRP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sp>
        <p:nvSpPr>
          <p:cNvPr id="8" name="CasellaDiTesto 7"/>
          <p:cNvSpPr txBox="1"/>
          <p:nvPr/>
        </p:nvSpPr>
        <p:spPr>
          <a:xfrm>
            <a:off x="755576" y="157210"/>
            <a:ext cx="7632848" cy="523220"/>
          </a:xfrm>
          <a:prstGeom prst="rect">
            <a:avLst/>
          </a:prstGeom>
          <a:noFill/>
        </p:spPr>
        <p:txBody>
          <a:bodyPr wrap="square" rtlCol="0">
            <a:spAutoFit/>
          </a:bodyPr>
          <a:lstStyle/>
          <a:p>
            <a:pPr algn="ctr"/>
            <a:r>
              <a:rPr lang="it-IT" sz="2800" b="1" dirty="0" smtClean="0">
                <a:solidFill>
                  <a:schemeClr val="tx2"/>
                </a:solidFill>
              </a:rPr>
              <a:t>Autori – Approvazioni – Aggiornamenti</a:t>
            </a:r>
          </a:p>
        </p:txBody>
      </p:sp>
      <p:graphicFrame>
        <p:nvGraphicFramePr>
          <p:cNvPr id="2" name="Tabella 1"/>
          <p:cNvGraphicFramePr>
            <a:graphicFrameLocks noGrp="1"/>
          </p:cNvGraphicFramePr>
          <p:nvPr>
            <p:extLst>
              <p:ext uri="{D42A27DB-BD31-4B8C-83A1-F6EECF244321}">
                <p14:modId xmlns:p14="http://schemas.microsoft.com/office/powerpoint/2010/main" val="606318758"/>
              </p:ext>
            </p:extLst>
          </p:nvPr>
        </p:nvGraphicFramePr>
        <p:xfrm>
          <a:off x="467545" y="933675"/>
          <a:ext cx="8352927" cy="2097278"/>
        </p:xfrm>
        <a:graphic>
          <a:graphicData uri="http://schemas.openxmlformats.org/drawingml/2006/table">
            <a:tbl>
              <a:tblPr firstRow="1" bandRow="1">
                <a:tableStyleId>{5C22544A-7EE6-4342-B048-85BDC9FD1C3A}</a:tableStyleId>
              </a:tblPr>
              <a:tblGrid>
                <a:gridCol w="1129888">
                  <a:extLst>
                    <a:ext uri="{9D8B030D-6E8A-4147-A177-3AD203B41FA5}">
                      <a16:colId xmlns:a16="http://schemas.microsoft.com/office/drawing/2014/main" val="20000"/>
                    </a:ext>
                  </a:extLst>
                </a:gridCol>
                <a:gridCol w="1413203">
                  <a:extLst>
                    <a:ext uri="{9D8B030D-6E8A-4147-A177-3AD203B41FA5}">
                      <a16:colId xmlns:a16="http://schemas.microsoft.com/office/drawing/2014/main" val="20001"/>
                    </a:ext>
                  </a:extLst>
                </a:gridCol>
                <a:gridCol w="2276828">
                  <a:extLst>
                    <a:ext uri="{9D8B030D-6E8A-4147-A177-3AD203B41FA5}">
                      <a16:colId xmlns:a16="http://schemas.microsoft.com/office/drawing/2014/main" val="20002"/>
                    </a:ext>
                  </a:extLst>
                </a:gridCol>
                <a:gridCol w="1491714">
                  <a:extLst>
                    <a:ext uri="{9D8B030D-6E8A-4147-A177-3AD203B41FA5}">
                      <a16:colId xmlns:a16="http://schemas.microsoft.com/office/drawing/2014/main" val="20003"/>
                    </a:ext>
                  </a:extLst>
                </a:gridCol>
                <a:gridCol w="2041294">
                  <a:extLst>
                    <a:ext uri="{9D8B030D-6E8A-4147-A177-3AD203B41FA5}">
                      <a16:colId xmlns:a16="http://schemas.microsoft.com/office/drawing/2014/main" val="20004"/>
                    </a:ext>
                  </a:extLst>
                </a:gridCol>
              </a:tblGrid>
              <a:tr h="370840">
                <a:tc>
                  <a:txBody>
                    <a:bodyPr/>
                    <a:lstStyle/>
                    <a:p>
                      <a:pPr algn="ctr"/>
                      <a:r>
                        <a:rPr lang="it-IT" sz="1100" b="1" kern="1200" dirty="0" smtClean="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EDIZIONE</a:t>
                      </a:r>
                      <a:endParaRPr lang="it-IT" sz="11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DATA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RUOLO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STRUTTURA DI APPARTENENZA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smtClean="0">
                          <a:effectLst/>
                          <a:latin typeface="Times New Roman" panose="02020603050405020304" pitchFamily="18" charset="0"/>
                          <a:ea typeface="Calibri" panose="020F0502020204030204" pitchFamily="34" charset="0"/>
                          <a:cs typeface="Times New Roman" panose="02020603050405020304" pitchFamily="18" charset="0"/>
                        </a:rPr>
                        <a:t>AUTORE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FIRMA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0000"/>
                  </a:ext>
                </a:extLst>
              </a:tr>
              <a:tr h="370840">
                <a:tc>
                  <a:txBody>
                    <a:bodyPr/>
                    <a:lstStyle/>
                    <a:p>
                      <a:pPr algn="ctr"/>
                      <a:r>
                        <a:rPr lang="it-IT" sz="1600" dirty="0" smtClean="0"/>
                        <a:t>Rev.</a:t>
                      </a:r>
                      <a:r>
                        <a:rPr lang="it-IT" sz="1600" baseline="0" dirty="0" smtClean="0"/>
                        <a:t> 1.0</a:t>
                      </a:r>
                      <a:endParaRPr lang="it-IT" sz="1600" dirty="0"/>
                    </a:p>
                  </a:txBody>
                  <a:tcPr/>
                </a:tc>
                <a:tc>
                  <a:txBody>
                    <a:bodyPr/>
                    <a:lstStyle/>
                    <a:p>
                      <a:pPr algn="ctr"/>
                      <a:r>
                        <a:rPr lang="it-IT" sz="1600" dirty="0" smtClean="0"/>
                        <a:t>10/05/2019</a:t>
                      </a:r>
                      <a:endParaRPr lang="it-IT" sz="1600" dirty="0"/>
                    </a:p>
                  </a:txBody>
                  <a:tcPr/>
                </a:tc>
                <a:tc>
                  <a:txBody>
                    <a:bodyPr/>
                    <a:lstStyle/>
                    <a:p>
                      <a:pPr algn="ctr"/>
                      <a:r>
                        <a:rPr lang="it-IT" sz="1600" dirty="0" err="1" smtClean="0"/>
                        <a:t>Com.te</a:t>
                      </a:r>
                      <a:endParaRPr lang="it-IT" sz="1600" dirty="0"/>
                    </a:p>
                  </a:txBody>
                  <a:tcPr/>
                </a:tc>
                <a:tc>
                  <a:txBody>
                    <a:bodyPr/>
                    <a:lstStyle/>
                    <a:p>
                      <a:pPr algn="ctr"/>
                      <a:r>
                        <a:rPr lang="it-IT" sz="1600" dirty="0" smtClean="0"/>
                        <a:t>XXX</a:t>
                      </a:r>
                      <a:endParaRPr lang="it-IT" sz="1600" dirty="0"/>
                    </a:p>
                  </a:txBody>
                  <a:tcPr/>
                </a:tc>
                <a:tc>
                  <a:txBody>
                    <a:bodyPr/>
                    <a:lstStyle/>
                    <a:p>
                      <a:pPr algn="ctr"/>
                      <a:r>
                        <a:rPr lang="it-IT" sz="1600" dirty="0" smtClean="0"/>
                        <a:t>Firmato</a:t>
                      </a:r>
                      <a:endParaRPr lang="it-IT" sz="1600" dirty="0"/>
                    </a:p>
                  </a:txBody>
                  <a:tcPr/>
                </a:tc>
                <a:extLst>
                  <a:ext uri="{0D108BD9-81ED-4DB2-BD59-A6C34878D82A}">
                    <a16:rowId xmlns:a16="http://schemas.microsoft.com/office/drawing/2014/main" val="10001"/>
                  </a:ext>
                </a:extLst>
              </a:tr>
              <a:tr h="370840">
                <a:tc>
                  <a:txBody>
                    <a:bodyPr/>
                    <a:lstStyle/>
                    <a:p>
                      <a:pPr algn="ctr"/>
                      <a:endParaRPr lang="it-IT" sz="1600" dirty="0"/>
                    </a:p>
                  </a:txBody>
                  <a:tcPr/>
                </a:tc>
                <a:tc>
                  <a:txBody>
                    <a:bodyPr/>
                    <a:lstStyle/>
                    <a:p>
                      <a:endParaRPr lang="it-IT" dirty="0"/>
                    </a:p>
                  </a:txBody>
                  <a:tcPr marL="68580" marR="68580" marT="17780" marB="17780" anchor="ctr"/>
                </a:tc>
                <a:tc>
                  <a:txBody>
                    <a:bodyPr/>
                    <a:lstStyle/>
                    <a:p>
                      <a:endParaRPr lang="it-IT"/>
                    </a:p>
                  </a:txBody>
                  <a:tcPr marL="68580" marR="68580" marT="17780" marB="17780" anchor="ctr"/>
                </a:tc>
                <a:tc>
                  <a:txBody>
                    <a:bodyPr/>
                    <a:lstStyle/>
                    <a:p>
                      <a:pPr algn="ctr"/>
                      <a:endParaRPr lang="it-IT" sz="1600" dirty="0"/>
                    </a:p>
                  </a:txBody>
                  <a:tcPr/>
                </a:tc>
                <a:tc>
                  <a:txBody>
                    <a:bodyPr/>
                    <a:lstStyle/>
                    <a:p>
                      <a:pPr algn="ctr"/>
                      <a:endParaRPr lang="it-IT" sz="1600"/>
                    </a:p>
                  </a:txBody>
                  <a:tcPr/>
                </a:tc>
                <a:extLst>
                  <a:ext uri="{0D108BD9-81ED-4DB2-BD59-A6C34878D82A}">
                    <a16:rowId xmlns:a16="http://schemas.microsoft.com/office/drawing/2014/main" val="10002"/>
                  </a:ext>
                </a:extLst>
              </a:tr>
              <a:tr h="370840">
                <a:tc>
                  <a:txBody>
                    <a:bodyPr/>
                    <a:lstStyle/>
                    <a:p>
                      <a:pPr algn="ctr"/>
                      <a:endParaRPr lang="it-IT" sz="1600" dirty="0"/>
                    </a:p>
                  </a:txBody>
                  <a:tcPr/>
                </a:tc>
                <a:tc>
                  <a:txBody>
                    <a:bodyPr/>
                    <a:lstStyle/>
                    <a:p>
                      <a:endParaRPr lang="it-IT"/>
                    </a:p>
                  </a:txBody>
                  <a:tcPr/>
                </a:tc>
                <a:tc>
                  <a:txBody>
                    <a:bodyPr/>
                    <a:lstStyle/>
                    <a:p>
                      <a:endParaRPr lang="it-IT" dirty="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val="10003"/>
                  </a:ext>
                </a:extLst>
              </a:tr>
              <a:tr h="370840">
                <a:tc>
                  <a:txBody>
                    <a:bodyPr/>
                    <a:lstStyle/>
                    <a:p>
                      <a:pPr algn="ctr"/>
                      <a:endParaRPr lang="it-IT" sz="1600" dirty="0"/>
                    </a:p>
                  </a:txBody>
                  <a:tcPr/>
                </a:tc>
                <a:tc>
                  <a:txBody>
                    <a:bodyPr/>
                    <a:lstStyle/>
                    <a:p>
                      <a:pPr algn="ctr"/>
                      <a:endParaRPr lang="it-IT" sz="1600"/>
                    </a:p>
                  </a:txBody>
                  <a:tcPr/>
                </a:tc>
                <a:tc>
                  <a:txBody>
                    <a:bodyPr/>
                    <a:lstStyle/>
                    <a:p>
                      <a:pPr algn="ctr"/>
                      <a:endParaRPr lang="it-IT" sz="160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val="10004"/>
                  </a:ext>
                </a:extLst>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4174449233"/>
              </p:ext>
            </p:extLst>
          </p:nvPr>
        </p:nvGraphicFramePr>
        <p:xfrm>
          <a:off x="467544" y="3276932"/>
          <a:ext cx="8352927" cy="1934718"/>
        </p:xfrm>
        <a:graphic>
          <a:graphicData uri="http://schemas.openxmlformats.org/drawingml/2006/table">
            <a:tbl>
              <a:tblPr firstRow="1" bandRow="1">
                <a:tableStyleId>{5C22544A-7EE6-4342-B048-85BDC9FD1C3A}</a:tableStyleId>
              </a:tblPr>
              <a:tblGrid>
                <a:gridCol w="1118695">
                  <a:extLst>
                    <a:ext uri="{9D8B030D-6E8A-4147-A177-3AD203B41FA5}">
                      <a16:colId xmlns:a16="http://schemas.microsoft.com/office/drawing/2014/main" val="20000"/>
                    </a:ext>
                  </a:extLst>
                </a:gridCol>
                <a:gridCol w="1417015">
                  <a:extLst>
                    <a:ext uri="{9D8B030D-6E8A-4147-A177-3AD203B41FA5}">
                      <a16:colId xmlns:a16="http://schemas.microsoft.com/office/drawing/2014/main" val="20001"/>
                    </a:ext>
                  </a:extLst>
                </a:gridCol>
                <a:gridCol w="1566174">
                  <a:extLst>
                    <a:ext uri="{9D8B030D-6E8A-4147-A177-3AD203B41FA5}">
                      <a16:colId xmlns:a16="http://schemas.microsoft.com/office/drawing/2014/main" val="20002"/>
                    </a:ext>
                  </a:extLst>
                </a:gridCol>
                <a:gridCol w="1566174">
                  <a:extLst>
                    <a:ext uri="{9D8B030D-6E8A-4147-A177-3AD203B41FA5}">
                      <a16:colId xmlns:a16="http://schemas.microsoft.com/office/drawing/2014/main" val="20003"/>
                    </a:ext>
                  </a:extLst>
                </a:gridCol>
                <a:gridCol w="1417015">
                  <a:extLst>
                    <a:ext uri="{9D8B030D-6E8A-4147-A177-3AD203B41FA5}">
                      <a16:colId xmlns:a16="http://schemas.microsoft.com/office/drawing/2014/main" val="20004"/>
                    </a:ext>
                  </a:extLst>
                </a:gridCol>
                <a:gridCol w="1267854">
                  <a:extLst>
                    <a:ext uri="{9D8B030D-6E8A-4147-A177-3AD203B41FA5}">
                      <a16:colId xmlns:a16="http://schemas.microsoft.com/office/drawing/2014/main" val="20005"/>
                    </a:ext>
                  </a:extLst>
                </a:gridCol>
              </a:tblGrid>
              <a:tr h="370840">
                <a:tc>
                  <a:txBody>
                    <a:bodyPr/>
                    <a:lstStyle/>
                    <a:p>
                      <a:pPr algn="ctr"/>
                      <a:r>
                        <a:rPr lang="it-IT" sz="1100" b="1" kern="1200" dirty="0" smtClean="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EDIZIONE</a:t>
                      </a:r>
                      <a:endParaRPr lang="it-IT" sz="11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DATA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r>
                        <a:rPr lang="it-IT" sz="1100" b="1" kern="1200" dirty="0" smtClean="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AGGIORNAMENTO EFFETTUATO </a:t>
                      </a:r>
                      <a:endParaRPr lang="it-IT" sz="11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RUOLO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STRUTTURA DI APPARTENENZA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smtClean="0">
                          <a:effectLst/>
                          <a:latin typeface="Times New Roman" panose="02020603050405020304" pitchFamily="18" charset="0"/>
                          <a:ea typeface="Calibri" panose="020F0502020204030204" pitchFamily="34" charset="0"/>
                          <a:cs typeface="Times New Roman" panose="02020603050405020304" pitchFamily="18" charset="0"/>
                        </a:rPr>
                        <a:t>AUTORE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FIRMA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0000"/>
                  </a:ext>
                </a:extLst>
              </a:tr>
              <a:tr h="370840">
                <a:tc>
                  <a:txBody>
                    <a:bodyPr/>
                    <a:lstStyle/>
                    <a:p>
                      <a:pPr algn="ctr"/>
                      <a:r>
                        <a:rPr lang="it-IT" sz="1600" dirty="0" smtClean="0"/>
                        <a:t>Rev. 2.0</a:t>
                      </a:r>
                      <a:endParaRPr lang="it-IT" sz="1600" dirty="0"/>
                    </a:p>
                  </a:txBody>
                  <a:tcPr/>
                </a:tc>
                <a:tc>
                  <a:txBody>
                    <a:bodyPr/>
                    <a:lstStyle/>
                    <a:p>
                      <a:pPr algn="ctr"/>
                      <a:r>
                        <a:rPr lang="it-IT" sz="1600" dirty="0" smtClean="0"/>
                        <a:t>05/06(2019</a:t>
                      </a:r>
                      <a:endParaRPr lang="it-IT" sz="1600" dirty="0"/>
                    </a:p>
                  </a:txBody>
                  <a:tcPr/>
                </a:tc>
                <a:tc>
                  <a:txBody>
                    <a:bodyPr/>
                    <a:lstStyle/>
                    <a:p>
                      <a:pPr algn="ctr"/>
                      <a:r>
                        <a:rPr lang="it-IT" sz="1600" dirty="0" smtClean="0"/>
                        <a:t>Aggiornamento normativa XXX</a:t>
                      </a:r>
                      <a:endParaRPr lang="it-IT" sz="1600" dirty="0"/>
                    </a:p>
                  </a:txBody>
                  <a:tcPr/>
                </a:tc>
                <a:tc>
                  <a:txBody>
                    <a:bodyPr/>
                    <a:lstStyle/>
                    <a:p>
                      <a:pPr algn="ctr"/>
                      <a:r>
                        <a:rPr lang="it-IT" sz="1600" dirty="0" err="1" smtClean="0"/>
                        <a:t>Com.te</a:t>
                      </a:r>
                      <a:endParaRPr lang="it-IT" sz="1600" dirty="0"/>
                    </a:p>
                  </a:txBody>
                  <a:tcPr/>
                </a:tc>
                <a:tc>
                  <a:txBody>
                    <a:bodyPr/>
                    <a:lstStyle/>
                    <a:p>
                      <a:pPr algn="ctr"/>
                      <a:r>
                        <a:rPr lang="it-IT" sz="1600" dirty="0" smtClean="0"/>
                        <a:t>XXX</a:t>
                      </a:r>
                      <a:endParaRPr lang="it-IT" sz="1600" dirty="0"/>
                    </a:p>
                  </a:txBody>
                  <a:tcPr/>
                </a:tc>
                <a:tc>
                  <a:txBody>
                    <a:bodyPr/>
                    <a:lstStyle/>
                    <a:p>
                      <a:pPr algn="ctr"/>
                      <a:r>
                        <a:rPr lang="it-IT" sz="1600" dirty="0" smtClean="0"/>
                        <a:t>Firmato</a:t>
                      </a:r>
                      <a:endParaRPr lang="it-IT" sz="1600" dirty="0"/>
                    </a:p>
                  </a:txBody>
                  <a:tcPr/>
                </a:tc>
                <a:extLst>
                  <a:ext uri="{0D108BD9-81ED-4DB2-BD59-A6C34878D82A}">
                    <a16:rowId xmlns:a16="http://schemas.microsoft.com/office/drawing/2014/main" val="10001"/>
                  </a:ext>
                </a:extLst>
              </a:tr>
              <a:tr h="370840">
                <a:tc>
                  <a:txBody>
                    <a:bodyPr/>
                    <a:lstStyle/>
                    <a:p>
                      <a:pPr algn="ctr"/>
                      <a:endParaRPr lang="it-IT" sz="160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a:p>
                  </a:txBody>
                  <a:tcPr/>
                </a:tc>
                <a:extLst>
                  <a:ext uri="{0D108BD9-81ED-4DB2-BD59-A6C34878D82A}">
                    <a16:rowId xmlns:a16="http://schemas.microsoft.com/office/drawing/2014/main" val="10002"/>
                  </a:ext>
                </a:extLst>
              </a:tr>
              <a:tr h="370840">
                <a:tc>
                  <a:txBody>
                    <a:bodyPr/>
                    <a:lstStyle/>
                    <a:p>
                      <a:pPr algn="ctr"/>
                      <a:endParaRPr lang="it-IT" sz="1600"/>
                    </a:p>
                  </a:txBody>
                  <a:tcPr/>
                </a:tc>
                <a:tc>
                  <a:txBody>
                    <a:bodyPr/>
                    <a:lstStyle/>
                    <a:p>
                      <a:pPr algn="ctr"/>
                      <a:endParaRPr lang="it-IT" sz="1600"/>
                    </a:p>
                  </a:txBody>
                  <a:tcPr/>
                </a:tc>
                <a:tc>
                  <a:txBody>
                    <a:bodyPr/>
                    <a:lstStyle/>
                    <a:p>
                      <a:pPr algn="ctr"/>
                      <a:endParaRPr lang="it-IT" sz="1600" dirty="0"/>
                    </a:p>
                  </a:txBody>
                  <a:tcPr/>
                </a:tc>
                <a:tc>
                  <a:txBody>
                    <a:bodyPr/>
                    <a:lstStyle/>
                    <a:p>
                      <a:pPr algn="ctr"/>
                      <a:endParaRPr lang="it-IT" sz="160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val="10003"/>
                  </a:ext>
                </a:extLst>
              </a:tr>
            </a:tbl>
          </a:graphicData>
        </a:graphic>
      </p:graphicFrame>
      <p:sp>
        <p:nvSpPr>
          <p:cNvPr id="21" name="Text Box 181">
            <a:extLst>
              <a:ext uri="{FF2B5EF4-FFF2-40B4-BE49-F238E27FC236}">
                <a16:creationId xmlns:a16="http://schemas.microsoft.com/office/drawing/2014/main" id="{35EB2122-FABA-4F50-876B-1F48AD75B117}"/>
              </a:ext>
            </a:extLst>
          </p:cNvPr>
          <p:cNvSpPr txBox="1">
            <a:spLocks noChangeArrowheads="1"/>
          </p:cNvSpPr>
          <p:nvPr/>
        </p:nvSpPr>
        <p:spPr bwMode="auto">
          <a:xfrm>
            <a:off x="130841" y="5457629"/>
            <a:ext cx="8905655" cy="55399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it-IT" altLang="it-IT" sz="1500" b="1" dirty="0">
                <a:solidFill>
                  <a:prstClr val="black"/>
                </a:solidFill>
                <a:latin typeface="Arial" panose="020B0604020202020204" pitchFamily="34" charset="0"/>
              </a:rPr>
              <a:t>Questo </a:t>
            </a:r>
            <a:r>
              <a:rPr lang="it-IT" altLang="it-IT" sz="1500" b="1" dirty="0" smtClean="0">
                <a:solidFill>
                  <a:prstClr val="black"/>
                </a:solidFill>
                <a:latin typeface="Arial" panose="020B0604020202020204" pitchFamily="34" charset="0"/>
              </a:rPr>
              <a:t>manuale </a:t>
            </a:r>
            <a:r>
              <a:rPr lang="it-IT" altLang="it-IT" sz="1500" b="1" dirty="0">
                <a:solidFill>
                  <a:prstClr val="black"/>
                </a:solidFill>
                <a:latin typeface="Arial" panose="020B0604020202020204" pitchFamily="34" charset="0"/>
              </a:rPr>
              <a:t>è di proprietà IMAT “</a:t>
            </a:r>
            <a:r>
              <a:rPr lang="it-IT" altLang="it-IT" sz="1500" b="1" dirty="0" err="1">
                <a:solidFill>
                  <a:prstClr val="black"/>
                </a:solidFill>
                <a:latin typeface="Arial" panose="020B0604020202020204" pitchFamily="34" charset="0"/>
              </a:rPr>
              <a:t>Italian</a:t>
            </a:r>
            <a:r>
              <a:rPr lang="it-IT" altLang="it-IT" sz="1500" b="1" dirty="0">
                <a:solidFill>
                  <a:prstClr val="black"/>
                </a:solidFill>
                <a:latin typeface="Arial" panose="020B0604020202020204" pitchFamily="34" charset="0"/>
              </a:rPr>
              <a:t> Maritime Academy Technology</a:t>
            </a:r>
            <a:r>
              <a:rPr lang="it-IT" altLang="it-IT" sz="1500" b="1" dirty="0" smtClean="0">
                <a:solidFill>
                  <a:prstClr val="black"/>
                </a:solidFill>
                <a:latin typeface="Arial" panose="020B0604020202020204" pitchFamily="34" charset="0"/>
              </a:rPr>
              <a:t>”. Ogni divulgazione</a:t>
            </a:r>
            <a:r>
              <a:rPr lang="it-IT" altLang="it-IT" sz="1500" b="1" dirty="0">
                <a:solidFill>
                  <a:prstClr val="black"/>
                </a:solidFill>
                <a:latin typeface="Arial" panose="020B0604020202020204" pitchFamily="34" charset="0"/>
              </a:rPr>
              <a:t>, riproduzione o cessione di contenuti a terzi deve essere autorizzata dalla Direzione </a:t>
            </a:r>
            <a:r>
              <a:rPr lang="it-IT" altLang="it-IT" sz="1500" b="1" dirty="0" smtClean="0">
                <a:solidFill>
                  <a:prstClr val="black"/>
                </a:solidFill>
                <a:latin typeface="Arial" panose="020B0604020202020204" pitchFamily="34" charset="0"/>
              </a:rPr>
              <a:t>Aziendale.</a:t>
            </a:r>
            <a:endParaRPr lang="it-IT" altLang="it-IT" sz="1500" b="1" dirty="0">
              <a:solidFill>
                <a:prstClr val="black"/>
              </a:solidFill>
              <a:latin typeface="Arial" panose="020B0604020202020204" pitchFamily="34" charset="0"/>
            </a:endParaRPr>
          </a:p>
        </p:txBody>
      </p:sp>
      <p:pic>
        <p:nvPicPr>
          <p:cNvPr id="5" name="Immagine 4"/>
          <p:cNvPicPr>
            <a:picLocks noChangeAspect="1"/>
          </p:cNvPicPr>
          <p:nvPr/>
        </p:nvPicPr>
        <p:blipFill>
          <a:blip r:embed="rId5"/>
          <a:stretch>
            <a:fillRect/>
          </a:stretch>
        </p:blipFill>
        <p:spPr>
          <a:xfrm>
            <a:off x="130841" y="67694"/>
            <a:ext cx="619159" cy="742991"/>
          </a:xfrm>
          <a:prstGeom prst="rect">
            <a:avLst/>
          </a:prstGeom>
        </p:spPr>
      </p:pic>
    </p:spTree>
    <p:extLst>
      <p:ext uri="{BB962C8B-B14F-4D97-AF65-F5344CB8AC3E}">
        <p14:creationId xmlns:p14="http://schemas.microsoft.com/office/powerpoint/2010/main" val="3536406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610266"/>
            <a:ext cx="8704967" cy="4896544"/>
          </a:xfrm>
          <a:prstGeom prst="rect">
            <a:avLst/>
          </a:prstGeom>
        </p:spPr>
      </p:pic>
      <p:sp>
        <p:nvSpPr>
          <p:cNvPr id="6" name="CasellaDiTesto 5"/>
          <p:cNvSpPr txBox="1"/>
          <p:nvPr/>
        </p:nvSpPr>
        <p:spPr>
          <a:xfrm>
            <a:off x="561994" y="996877"/>
            <a:ext cx="8164028" cy="1446550"/>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Sezionatore DC</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sp>
        <p:nvSpPr>
          <p:cNvPr id="8" name="CasellaDiTesto 7"/>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3862886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sp>
        <p:nvSpPr>
          <p:cNvPr id="2" name="CasellaDiTesto 1"/>
          <p:cNvSpPr txBox="1"/>
          <p:nvPr/>
        </p:nvSpPr>
        <p:spPr>
          <a:xfrm>
            <a:off x="561994" y="1484784"/>
            <a:ext cx="8164028" cy="1446550"/>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2 Array di batterie, ognuno costituito da 11 pacchi batteria.</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pic>
        <p:nvPicPr>
          <p:cNvPr id="3" name="Immagine 2"/>
          <p:cNvPicPr>
            <a:picLocks noChangeAspect="1"/>
          </p:cNvPicPr>
          <p:nvPr/>
        </p:nvPicPr>
        <p:blipFill>
          <a:blip r:embed="rId3"/>
          <a:stretch>
            <a:fillRect/>
          </a:stretch>
        </p:blipFill>
        <p:spPr>
          <a:xfrm>
            <a:off x="287524" y="2931334"/>
            <a:ext cx="8712968" cy="2061523"/>
          </a:xfrm>
          <a:prstGeom prst="rect">
            <a:avLst/>
          </a:prstGeom>
        </p:spPr>
      </p:pic>
      <p:sp>
        <p:nvSpPr>
          <p:cNvPr id="6" name="CasellaDiTesto 5"/>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136073635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sp>
        <p:nvSpPr>
          <p:cNvPr id="2" name="CasellaDiTesto 1"/>
          <p:cNvSpPr txBox="1"/>
          <p:nvPr/>
        </p:nvSpPr>
        <p:spPr>
          <a:xfrm>
            <a:off x="561994" y="1484784"/>
            <a:ext cx="8164028" cy="1446550"/>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Array di batterie</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40" y="2060848"/>
            <a:ext cx="7596336" cy="4272939"/>
          </a:xfrm>
          <a:prstGeom prst="rect">
            <a:avLst/>
          </a:prstGeom>
        </p:spPr>
      </p:pic>
      <p:sp>
        <p:nvSpPr>
          <p:cNvPr id="6" name="CasellaDiTesto 5"/>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86397650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sp>
        <p:nvSpPr>
          <p:cNvPr id="2" name="CasellaDiTesto 1"/>
          <p:cNvSpPr txBox="1"/>
          <p:nvPr/>
        </p:nvSpPr>
        <p:spPr>
          <a:xfrm>
            <a:off x="611560" y="908720"/>
            <a:ext cx="8164028" cy="1446550"/>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Array di batterie</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86987" y="2728627"/>
            <a:ext cx="5013174" cy="2819910"/>
          </a:xfrm>
          <a:prstGeom prst="rect">
            <a:avLst/>
          </a:prstGeom>
        </p:spPr>
      </p:pic>
      <p:sp>
        <p:nvSpPr>
          <p:cNvPr id="6" name="CasellaDiTesto 5"/>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254665639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sp>
        <p:nvSpPr>
          <p:cNvPr id="2" name="CasellaDiTesto 1"/>
          <p:cNvSpPr txBox="1"/>
          <p:nvPr/>
        </p:nvSpPr>
        <p:spPr>
          <a:xfrm>
            <a:off x="611560" y="908720"/>
            <a:ext cx="8164028" cy="1446550"/>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Batteria</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788" y="1484784"/>
            <a:ext cx="8532440" cy="4799498"/>
          </a:xfrm>
          <a:prstGeom prst="rect">
            <a:avLst/>
          </a:prstGeom>
        </p:spPr>
      </p:pic>
      <p:sp>
        <p:nvSpPr>
          <p:cNvPr id="6" name="CasellaDiTesto 5"/>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169539037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sp>
        <p:nvSpPr>
          <p:cNvPr id="2" name="CasellaDiTesto 1"/>
          <p:cNvSpPr txBox="1"/>
          <p:nvPr/>
        </p:nvSpPr>
        <p:spPr>
          <a:xfrm>
            <a:off x="611560" y="908720"/>
            <a:ext cx="8164028" cy="1446550"/>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Batteria</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41377" y="2172147"/>
            <a:ext cx="5805262" cy="3265460"/>
          </a:xfrm>
          <a:prstGeom prst="rect">
            <a:avLst/>
          </a:prstGeom>
        </p:spPr>
      </p:pic>
      <p:sp>
        <p:nvSpPr>
          <p:cNvPr id="6" name="CasellaDiTesto 5"/>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73912001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4"/>
          <a:stretch>
            <a:fillRect/>
          </a:stretch>
        </p:blipFill>
        <p:spPr>
          <a:xfrm>
            <a:off x="130841" y="67694"/>
            <a:ext cx="619159" cy="742991"/>
          </a:xfrm>
          <a:prstGeom prst="rect">
            <a:avLst/>
          </a:prstGeom>
        </p:spPr>
      </p:pic>
      <p:sp>
        <p:nvSpPr>
          <p:cNvPr id="2" name="CasellaDiTesto 1"/>
          <p:cNvSpPr txBox="1"/>
          <p:nvPr/>
        </p:nvSpPr>
        <p:spPr>
          <a:xfrm>
            <a:off x="611560" y="908720"/>
            <a:ext cx="8164028" cy="1815882"/>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Controller</a:t>
            </a:r>
          </a:p>
          <a:p>
            <a:r>
              <a:rPr lang="it-IT" sz="2400" u="sng" dirty="0" err="1" smtClean="0">
                <a:solidFill>
                  <a:schemeClr val="tx2"/>
                </a:solidFill>
              </a:rPr>
              <a:t>Battery</a:t>
            </a:r>
            <a:r>
              <a:rPr lang="it-IT" sz="2400" u="sng" dirty="0" smtClean="0">
                <a:solidFill>
                  <a:schemeClr val="tx2"/>
                </a:solidFill>
              </a:rPr>
              <a:t> Pack</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pic>
        <p:nvPicPr>
          <p:cNvPr id="4" name="20190617_1433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64774" y="1268760"/>
            <a:ext cx="3657600" cy="4876800"/>
          </a:xfrm>
          <a:prstGeom prst="rect">
            <a:avLst/>
          </a:prstGeom>
        </p:spPr>
      </p:pic>
      <p:sp>
        <p:nvSpPr>
          <p:cNvPr id="6" name="CasellaDiTesto 5"/>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143625231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30841" y="67694"/>
            <a:ext cx="619159" cy="742991"/>
          </a:xfrm>
          <a:prstGeom prst="rect">
            <a:avLst/>
          </a:prstGeom>
        </p:spPr>
      </p:pic>
      <p:sp>
        <p:nvSpPr>
          <p:cNvPr id="2" name="CasellaDiTesto 1"/>
          <p:cNvSpPr txBox="1"/>
          <p:nvPr/>
        </p:nvSpPr>
        <p:spPr>
          <a:xfrm>
            <a:off x="611560" y="908720"/>
            <a:ext cx="8164028" cy="1446550"/>
          </a:xfrm>
          <a:prstGeom prst="rect">
            <a:avLst/>
          </a:prstGeom>
          <a:noFill/>
        </p:spPr>
        <p:txBody>
          <a:bodyPr wrap="square" rtlCol="0">
            <a:spAutoFit/>
          </a:bodyPr>
          <a:lstStyle/>
          <a:p>
            <a:pPr marL="342900" indent="-342900">
              <a:buFont typeface="Arial" panose="020B0604020202020204" pitchFamily="34" charset="0"/>
              <a:buChar char="•"/>
            </a:pPr>
            <a:r>
              <a:rPr lang="it-IT" sz="2400" u="sng" dirty="0" smtClean="0">
                <a:solidFill>
                  <a:schemeClr val="tx2"/>
                </a:solidFill>
              </a:rPr>
              <a:t>Schema Unifilare</a:t>
            </a:r>
          </a:p>
          <a:p>
            <a:pPr marL="342900" indent="-342900">
              <a:buFont typeface="Arial" panose="020B0604020202020204" pitchFamily="34" charset="0"/>
              <a:buChar char="•"/>
            </a:pPr>
            <a:endParaRPr lang="it-IT" sz="2400" u="sng" dirty="0" smtClean="0">
              <a:solidFill>
                <a:schemeClr val="tx2"/>
              </a:solidFill>
            </a:endParaRPr>
          </a:p>
          <a:p>
            <a:pPr marL="800100" lvl="1" indent="-342900">
              <a:buFont typeface="Arial" panose="020B0604020202020204" pitchFamily="34" charset="0"/>
              <a:buChar char="•"/>
            </a:pPr>
            <a:endParaRPr lang="it-IT" sz="2000" u="sng" dirty="0" smtClean="0">
              <a:solidFill>
                <a:schemeClr val="tx2"/>
              </a:solidFill>
            </a:endParaRPr>
          </a:p>
          <a:p>
            <a:pPr marL="285750" indent="-285750">
              <a:buFont typeface="Arial" panose="020B0604020202020204" pitchFamily="34" charset="0"/>
              <a:buChar char="•"/>
            </a:pPr>
            <a:endParaRPr lang="it-IT" sz="2000" dirty="0">
              <a:solidFill>
                <a:schemeClr val="tx2"/>
              </a:solidFill>
            </a:endParaRPr>
          </a:p>
        </p:txBody>
      </p:sp>
      <p:pic>
        <p:nvPicPr>
          <p:cNvPr id="4" name="Immagine 3"/>
          <p:cNvPicPr>
            <a:picLocks noChangeAspect="1"/>
          </p:cNvPicPr>
          <p:nvPr/>
        </p:nvPicPr>
        <p:blipFill>
          <a:blip r:embed="rId3"/>
          <a:stretch>
            <a:fillRect/>
          </a:stretch>
        </p:blipFill>
        <p:spPr>
          <a:xfrm>
            <a:off x="251520" y="1268760"/>
            <a:ext cx="8712968" cy="5472608"/>
          </a:xfrm>
          <a:prstGeom prst="rect">
            <a:avLst/>
          </a:prstGeom>
        </p:spPr>
      </p:pic>
      <p:sp>
        <p:nvSpPr>
          <p:cNvPr id="6" name="CasellaDiTesto 5"/>
          <p:cNvSpPr txBox="1"/>
          <p:nvPr/>
        </p:nvSpPr>
        <p:spPr>
          <a:xfrm>
            <a:off x="1043608" y="177579"/>
            <a:ext cx="7200800" cy="523220"/>
          </a:xfrm>
          <a:prstGeom prst="rect">
            <a:avLst/>
          </a:prstGeom>
          <a:noFill/>
        </p:spPr>
        <p:txBody>
          <a:bodyPr wrap="square" rtlCol="0">
            <a:spAutoFit/>
          </a:bodyPr>
          <a:lstStyle/>
          <a:p>
            <a:pPr algn="ctr"/>
            <a:r>
              <a:rPr lang="it-IT" sz="2800" b="1" dirty="0">
                <a:solidFill>
                  <a:schemeClr val="tx2"/>
                </a:solidFill>
              </a:rPr>
              <a:t>Schema elettrico e componenti </a:t>
            </a:r>
            <a:r>
              <a:rPr lang="it-IT" sz="2800" b="1" dirty="0" smtClean="0">
                <a:solidFill>
                  <a:schemeClr val="tx2"/>
                </a:solidFill>
              </a:rPr>
              <a:t>principali</a:t>
            </a:r>
            <a:endParaRPr lang="it-IT" sz="2800" b="1" dirty="0">
              <a:solidFill>
                <a:schemeClr val="tx2"/>
              </a:solidFill>
            </a:endParaRPr>
          </a:p>
        </p:txBody>
      </p:sp>
    </p:spTree>
    <p:extLst>
      <p:ext uri="{BB962C8B-B14F-4D97-AF65-F5344CB8AC3E}">
        <p14:creationId xmlns:p14="http://schemas.microsoft.com/office/powerpoint/2010/main" val="386582944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stretch>
            <a:fillRect/>
          </a:stretch>
        </p:blipFill>
        <p:spPr>
          <a:xfrm>
            <a:off x="467545" y="810685"/>
            <a:ext cx="8136904" cy="5858675"/>
          </a:xfrm>
          <a:prstGeom prst="rect">
            <a:avLst/>
          </a:prstGeom>
        </p:spPr>
      </p:pic>
    </p:spTree>
    <p:extLst>
      <p:ext uri="{BB962C8B-B14F-4D97-AF65-F5344CB8AC3E}">
        <p14:creationId xmlns:p14="http://schemas.microsoft.com/office/powerpoint/2010/main" val="2427872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750000" y="980728"/>
            <a:ext cx="7710432" cy="5047536"/>
          </a:xfrm>
          <a:prstGeom prst="rect">
            <a:avLst/>
          </a:prstGeom>
          <a:noFill/>
        </p:spPr>
        <p:txBody>
          <a:bodyPr wrap="square" rtlCol="0">
            <a:spAutoFit/>
          </a:bodyPr>
          <a:lstStyle/>
          <a:p>
            <a:endParaRPr lang="it-IT" sz="2200" b="1" dirty="0" smtClean="0"/>
          </a:p>
          <a:p>
            <a:pPr algn="just"/>
            <a:r>
              <a:rPr lang="it-IT" sz="2400" dirty="0">
                <a:solidFill>
                  <a:schemeClr val="tx2"/>
                </a:solidFill>
              </a:rPr>
              <a:t>· Assicurarsi che il quadro sia accessibile solo a personale autorizzato</a:t>
            </a:r>
            <a:r>
              <a:rPr lang="it-IT" sz="2400" dirty="0" smtClean="0">
                <a:solidFill>
                  <a:schemeClr val="tx2"/>
                </a:solidFill>
              </a:rPr>
              <a:t>.</a:t>
            </a:r>
          </a:p>
          <a:p>
            <a:pPr algn="just"/>
            <a:r>
              <a:rPr lang="it-IT" sz="2400" dirty="0" smtClean="0">
                <a:solidFill>
                  <a:schemeClr val="tx2"/>
                </a:solidFill>
              </a:rPr>
              <a:t> </a:t>
            </a:r>
          </a:p>
          <a:p>
            <a:pPr algn="just"/>
            <a:r>
              <a:rPr lang="it-IT" sz="2400" dirty="0" smtClean="0">
                <a:solidFill>
                  <a:schemeClr val="tx2"/>
                </a:solidFill>
              </a:rPr>
              <a:t>· </a:t>
            </a:r>
            <a:r>
              <a:rPr lang="it-IT" sz="2400" dirty="0">
                <a:solidFill>
                  <a:schemeClr val="tx2"/>
                </a:solidFill>
              </a:rPr>
              <a:t>Assicurarsi che durante le fasi di installazione e manutenzione siano rispettate le prescrizioni normative e di legge in vigore, rispettando le disposizioni applicabili in materia di sicurezza sul lavoro. </a:t>
            </a:r>
            <a:endParaRPr lang="it-IT" sz="2800" b="1" dirty="0">
              <a:solidFill>
                <a:schemeClr val="tx2"/>
              </a:solidFill>
            </a:endParaRPr>
          </a:p>
          <a:p>
            <a:endParaRPr lang="it-IT" sz="2200" b="1" dirty="0" smtClean="0"/>
          </a:p>
          <a:p>
            <a:endParaRPr lang="it-IT" sz="2200" b="1" dirty="0"/>
          </a:p>
          <a:p>
            <a:endParaRPr lang="it-IT" sz="2200" b="1" dirty="0" smtClean="0"/>
          </a:p>
          <a:p>
            <a:endParaRPr lang="it-IT" sz="2200" b="1" dirty="0"/>
          </a:p>
          <a:p>
            <a:endParaRPr lang="it-IT" sz="2200" b="1" dirty="0" smtClean="0"/>
          </a:p>
          <a:p>
            <a:endParaRPr lang="it-IT" sz="22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Tree>
    <p:extLst>
      <p:ext uri="{BB962C8B-B14F-4D97-AF65-F5344CB8AC3E}">
        <p14:creationId xmlns:p14="http://schemas.microsoft.com/office/powerpoint/2010/main" val="3240085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907704" y="881955"/>
            <a:ext cx="5457825" cy="5913438"/>
          </a:xfrm>
        </p:spPr>
      </p:pic>
      <p:sp>
        <p:nvSpPr>
          <p:cNvPr id="8" name="CasellaDiTesto 7"/>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In case of FIRE</a:t>
            </a:r>
            <a:endParaRPr lang="it-IT" sz="2800" b="1" dirty="0">
              <a:solidFill>
                <a:schemeClr val="tx2"/>
              </a:solidFill>
            </a:endParaRPr>
          </a:p>
        </p:txBody>
      </p:sp>
      <p:pic>
        <p:nvPicPr>
          <p:cNvPr id="5" name="Immagine 4"/>
          <p:cNvPicPr>
            <a:picLocks noChangeAspect="1"/>
          </p:cNvPicPr>
          <p:nvPr/>
        </p:nvPicPr>
        <p:blipFill>
          <a:blip r:embed="rId3"/>
          <a:stretch>
            <a:fillRect/>
          </a:stretch>
        </p:blipFill>
        <p:spPr>
          <a:xfrm>
            <a:off x="130841" y="67694"/>
            <a:ext cx="619159" cy="742991"/>
          </a:xfrm>
          <a:prstGeom prst="rect">
            <a:avLst/>
          </a:prstGeom>
        </p:spPr>
      </p:pic>
    </p:spTree>
    <p:extLst>
      <p:ext uri="{BB962C8B-B14F-4D97-AF65-F5344CB8AC3E}">
        <p14:creationId xmlns:p14="http://schemas.microsoft.com/office/powerpoint/2010/main" val="357321348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stretch>
            <a:fillRect/>
          </a:stretch>
        </p:blipFill>
        <p:spPr>
          <a:xfrm>
            <a:off x="395536" y="810685"/>
            <a:ext cx="8280920" cy="6002691"/>
          </a:xfrm>
          <a:prstGeom prst="rect">
            <a:avLst/>
          </a:prstGeom>
        </p:spPr>
      </p:pic>
      <p:sp>
        <p:nvSpPr>
          <p:cNvPr id="6" name="CasellaDiTesto 5"/>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Tree>
    <p:extLst>
      <p:ext uri="{BB962C8B-B14F-4D97-AF65-F5344CB8AC3E}">
        <p14:creationId xmlns:p14="http://schemas.microsoft.com/office/powerpoint/2010/main" val="41832388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153645" y="980728"/>
            <a:ext cx="8810843" cy="6678751"/>
          </a:xfrm>
          <a:prstGeom prst="rect">
            <a:avLst/>
          </a:prstGeom>
          <a:noFill/>
        </p:spPr>
        <p:txBody>
          <a:bodyPr wrap="square" rtlCol="0">
            <a:spAutoFit/>
          </a:bodyPr>
          <a:lstStyle/>
          <a:p>
            <a:endParaRPr lang="it-IT" sz="2200" b="1" dirty="0" smtClean="0">
              <a:solidFill>
                <a:schemeClr val="tx2"/>
              </a:solidFill>
            </a:endParaRPr>
          </a:p>
          <a:p>
            <a:pPr algn="just"/>
            <a:r>
              <a:rPr lang="it-IT" sz="2400" b="1" dirty="0">
                <a:solidFill>
                  <a:schemeClr val="tx2"/>
                </a:solidFill>
              </a:rPr>
              <a:t>Il quadro </a:t>
            </a:r>
            <a:r>
              <a:rPr lang="it-IT" sz="2400" b="1" dirty="0" err="1">
                <a:solidFill>
                  <a:schemeClr val="tx2"/>
                </a:solidFill>
              </a:rPr>
              <a:t>Power</a:t>
            </a:r>
            <a:r>
              <a:rPr lang="it-IT" sz="2400" b="1" dirty="0">
                <a:solidFill>
                  <a:schemeClr val="tx2"/>
                </a:solidFill>
              </a:rPr>
              <a:t> Unit include due circuiti di potenza separati, e circuiti ausiliari alimentati da fonti separate. </a:t>
            </a:r>
            <a:endParaRPr lang="it-IT" sz="2400" b="1" dirty="0" smtClean="0">
              <a:solidFill>
                <a:schemeClr val="tx2"/>
              </a:solidFill>
            </a:endParaRPr>
          </a:p>
          <a:p>
            <a:pPr algn="just"/>
            <a:endParaRPr lang="it-IT" sz="2400" b="1" dirty="0">
              <a:solidFill>
                <a:schemeClr val="tx2"/>
              </a:solidFill>
            </a:endParaRPr>
          </a:p>
          <a:p>
            <a:pPr marL="342900" indent="-342900" algn="just">
              <a:buFont typeface="Arial" panose="020B0604020202020204" pitchFamily="34" charset="0"/>
              <a:buChar char="•"/>
            </a:pPr>
            <a:r>
              <a:rPr lang="it-IT" sz="2400" b="1" dirty="0">
                <a:solidFill>
                  <a:schemeClr val="tx2"/>
                </a:solidFill>
              </a:rPr>
              <a:t>Accesso lato fronte (colonne lato rete tensione alternata</a:t>
            </a:r>
            <a:r>
              <a:rPr lang="it-IT" sz="2400" b="1" dirty="0" smtClean="0">
                <a:solidFill>
                  <a:schemeClr val="tx2"/>
                </a:solidFill>
              </a:rPr>
              <a:t>)</a:t>
            </a:r>
          </a:p>
          <a:p>
            <a:pPr algn="just"/>
            <a:endParaRPr lang="it-IT" sz="24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a:p>
            <a:pPr algn="ctr"/>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stretch>
            <a:fillRect/>
          </a:stretch>
        </p:blipFill>
        <p:spPr>
          <a:xfrm>
            <a:off x="153645" y="3068960"/>
            <a:ext cx="8833647" cy="3012575"/>
          </a:xfrm>
          <a:prstGeom prst="rect">
            <a:avLst/>
          </a:prstGeom>
        </p:spPr>
      </p:pic>
    </p:spTree>
    <p:extLst>
      <p:ext uri="{BB962C8B-B14F-4D97-AF65-F5344CB8AC3E}">
        <p14:creationId xmlns:p14="http://schemas.microsoft.com/office/powerpoint/2010/main" val="18806379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153645" y="980728"/>
            <a:ext cx="8810843" cy="8433078"/>
          </a:xfrm>
          <a:prstGeom prst="rect">
            <a:avLst/>
          </a:prstGeom>
          <a:noFill/>
        </p:spPr>
        <p:txBody>
          <a:bodyPr wrap="square" rtlCol="0">
            <a:spAutoFit/>
          </a:bodyPr>
          <a:lstStyle/>
          <a:p>
            <a:pPr algn="just"/>
            <a:r>
              <a:rPr lang="it-IT" sz="2400" b="1" i="1" dirty="0">
                <a:solidFill>
                  <a:schemeClr val="tx2"/>
                </a:solidFill>
              </a:rPr>
              <a:t>Prima di rimuovere le segregazioni a rete, sezionare tutte le possibili fonti di alimentazione esterne lato AC e lato DC e attendere 5 minuti la scarica dei condensatori contenuti nel quadro. Quindi verificare la effettiva mancanza di tensione.</a:t>
            </a:r>
            <a:endParaRPr lang="it-IT" sz="3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smtClean="0">
              <a:solidFill>
                <a:schemeClr val="tx2"/>
              </a:solidFill>
            </a:endParaRPr>
          </a:p>
          <a:p>
            <a:endParaRPr lang="it-IT" sz="2200" b="1" dirty="0" smtClean="0">
              <a:solidFill>
                <a:schemeClr val="tx2"/>
              </a:solidFill>
            </a:endParaRPr>
          </a:p>
          <a:p>
            <a:endParaRPr lang="it-IT" sz="2200" b="1" dirty="0">
              <a:solidFill>
                <a:schemeClr val="tx2"/>
              </a:solidFill>
            </a:endParaRPr>
          </a:p>
          <a:p>
            <a:pPr algn="ctr"/>
            <a:r>
              <a:rPr lang="it-IT" sz="2400" b="1" i="1" dirty="0">
                <a:solidFill>
                  <a:schemeClr val="tx2"/>
                </a:solidFill>
              </a:rPr>
              <a:t>ATTENZIONE!!! E’ OPPURTUNO INDOSSARE DEI GUANTI DI </a:t>
            </a:r>
            <a:endParaRPr lang="it-IT" sz="2400" b="1" i="1" dirty="0" smtClean="0">
              <a:solidFill>
                <a:schemeClr val="tx2"/>
              </a:solidFill>
            </a:endParaRPr>
          </a:p>
          <a:p>
            <a:pPr algn="ctr"/>
            <a:r>
              <a:rPr lang="it-IT" sz="2400" b="1" i="1" dirty="0" smtClean="0">
                <a:solidFill>
                  <a:schemeClr val="tx2"/>
                </a:solidFill>
              </a:rPr>
              <a:t>PROTEZIONE</a:t>
            </a:r>
            <a:r>
              <a:rPr lang="it-IT" sz="2400" b="1" i="1" dirty="0">
                <a:solidFill>
                  <a:schemeClr val="tx2"/>
                </a:solidFill>
              </a:rPr>
              <a:t> MECCANICA PER LA MOVIMENTAZIONE </a:t>
            </a:r>
            <a:r>
              <a:rPr lang="it-IT" sz="2400" b="1" i="1" dirty="0" smtClean="0">
                <a:solidFill>
                  <a:schemeClr val="tx2"/>
                </a:solidFill>
              </a:rPr>
              <a:t>DELLE</a:t>
            </a:r>
            <a:r>
              <a:rPr lang="it-IT" sz="2400" b="1" i="1" dirty="0">
                <a:solidFill>
                  <a:schemeClr val="tx2"/>
                </a:solidFill>
              </a:rPr>
              <a:t> </a:t>
            </a:r>
            <a:endParaRPr lang="it-IT" sz="2400" b="1" i="1" dirty="0" smtClean="0">
              <a:solidFill>
                <a:schemeClr val="tx2"/>
              </a:solidFill>
            </a:endParaRPr>
          </a:p>
          <a:p>
            <a:pPr algn="ctr"/>
            <a:r>
              <a:rPr lang="it-IT" sz="2400" b="1" i="1" dirty="0" smtClean="0">
                <a:solidFill>
                  <a:schemeClr val="tx2"/>
                </a:solidFill>
              </a:rPr>
              <a:t>SEGREGAZIONI</a:t>
            </a:r>
            <a:r>
              <a:rPr lang="it-IT" sz="2400" b="1" i="1" dirty="0">
                <a:solidFill>
                  <a:schemeClr val="tx2"/>
                </a:solidFill>
              </a:rPr>
              <a:t> A RETE IN QUANTO HANNO SPIGOLI VIVI.</a:t>
            </a:r>
            <a:r>
              <a:rPr lang="it-IT" b="1" i="1" dirty="0"/>
              <a:t> </a:t>
            </a:r>
            <a:endParaRPr lang="it-IT" dirty="0"/>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a:p>
            <a:pPr algn="ctr"/>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5" name="Immagine 4"/>
          <p:cNvPicPr>
            <a:picLocks noChangeAspect="1"/>
          </p:cNvPicPr>
          <p:nvPr/>
        </p:nvPicPr>
        <p:blipFill>
          <a:blip r:embed="rId4"/>
          <a:stretch>
            <a:fillRect/>
          </a:stretch>
        </p:blipFill>
        <p:spPr>
          <a:xfrm>
            <a:off x="3905250" y="2843212"/>
            <a:ext cx="1333500" cy="1171575"/>
          </a:xfrm>
          <a:prstGeom prst="rect">
            <a:avLst/>
          </a:prstGeom>
        </p:spPr>
      </p:pic>
    </p:spTree>
    <p:extLst>
      <p:ext uri="{BB962C8B-B14F-4D97-AF65-F5344CB8AC3E}">
        <p14:creationId xmlns:p14="http://schemas.microsoft.com/office/powerpoint/2010/main" val="24246480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153645" y="980728"/>
            <a:ext cx="8810843" cy="5663089"/>
          </a:xfrm>
          <a:prstGeom prst="rect">
            <a:avLst/>
          </a:prstGeom>
          <a:noFill/>
        </p:spPr>
        <p:txBody>
          <a:bodyPr wrap="square" rtlCol="0">
            <a:spAutoFit/>
          </a:bodyPr>
          <a:lstStyle/>
          <a:p>
            <a:pPr marL="342900" indent="-342900" algn="just">
              <a:buFont typeface="Arial" panose="020B0604020202020204" pitchFamily="34" charset="0"/>
              <a:buChar char="•"/>
            </a:pPr>
            <a:r>
              <a:rPr lang="it-IT" sz="2400" b="1" dirty="0">
                <a:solidFill>
                  <a:schemeClr val="tx2"/>
                </a:solidFill>
              </a:rPr>
              <a:t>Accesso lato retro (colonne lato batterie tensione continua)</a:t>
            </a:r>
            <a:endParaRPr lang="it-IT" sz="3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a:p>
            <a:pPr algn="ctr"/>
            <a:r>
              <a:rPr lang="it-IT" sz="2400" b="1" i="1" dirty="0" smtClean="0">
                <a:solidFill>
                  <a:schemeClr val="tx2"/>
                </a:solidFill>
              </a:rPr>
              <a:t>Prima</a:t>
            </a:r>
            <a:r>
              <a:rPr lang="it-IT" sz="2400" b="1" i="1" dirty="0">
                <a:solidFill>
                  <a:schemeClr val="tx2"/>
                </a:solidFill>
              </a:rPr>
              <a:t> di rimuovere le segregazioni a rete, sezionare tutte le possibili fonti di alimentazione esterne lato AC e lato DC e attendere 5 minuti la scarica dei condensatori contenuti nel quadro. Quindi verificare la effettiva mancanza di tensione</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5" name="Immagine 4"/>
          <p:cNvPicPr>
            <a:picLocks noChangeAspect="1"/>
          </p:cNvPicPr>
          <p:nvPr/>
        </p:nvPicPr>
        <p:blipFill>
          <a:blip r:embed="rId4"/>
          <a:stretch>
            <a:fillRect/>
          </a:stretch>
        </p:blipFill>
        <p:spPr>
          <a:xfrm>
            <a:off x="1582710" y="1412776"/>
            <a:ext cx="6122595" cy="3730956"/>
          </a:xfrm>
          <a:prstGeom prst="rect">
            <a:avLst/>
          </a:prstGeom>
        </p:spPr>
      </p:pic>
    </p:spTree>
    <p:extLst>
      <p:ext uri="{BB962C8B-B14F-4D97-AF65-F5344CB8AC3E}">
        <p14:creationId xmlns:p14="http://schemas.microsoft.com/office/powerpoint/2010/main" val="2063250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153645" y="980728"/>
            <a:ext cx="8810843" cy="3847207"/>
          </a:xfrm>
          <a:prstGeom prst="rect">
            <a:avLst/>
          </a:prstGeom>
          <a:noFill/>
        </p:spPr>
        <p:txBody>
          <a:bodyPr wrap="square" rtlCol="0">
            <a:spAutoFit/>
          </a:bodyPr>
          <a:lstStyle/>
          <a:p>
            <a:pPr marL="342900" indent="-342900" algn="just">
              <a:buFont typeface="Arial" panose="020B0604020202020204" pitchFamily="34" charset="0"/>
              <a:buChar char="•"/>
            </a:pPr>
            <a:r>
              <a:rPr lang="it-IT" sz="2400" b="1" dirty="0">
                <a:solidFill>
                  <a:schemeClr val="tx2"/>
                </a:solidFill>
              </a:rPr>
              <a:t>Accesso dall'alto (colonne lato rete tensione alternata) </a:t>
            </a:r>
            <a:endParaRPr lang="it-IT" sz="2800" b="1" dirty="0">
              <a:solidFill>
                <a:schemeClr val="tx2"/>
              </a:solidFill>
            </a:endParaRPr>
          </a:p>
          <a:p>
            <a:pPr algn="ctr"/>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stretch>
            <a:fillRect/>
          </a:stretch>
        </p:blipFill>
        <p:spPr>
          <a:xfrm>
            <a:off x="153644" y="1484784"/>
            <a:ext cx="8810843" cy="5004664"/>
          </a:xfrm>
          <a:prstGeom prst="rect">
            <a:avLst/>
          </a:prstGeom>
        </p:spPr>
      </p:pic>
    </p:spTree>
    <p:extLst>
      <p:ext uri="{BB962C8B-B14F-4D97-AF65-F5344CB8AC3E}">
        <p14:creationId xmlns:p14="http://schemas.microsoft.com/office/powerpoint/2010/main" val="12315260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153645" y="980728"/>
            <a:ext cx="8810843" cy="3508653"/>
          </a:xfrm>
          <a:prstGeom prst="rect">
            <a:avLst/>
          </a:prstGeom>
          <a:noFill/>
        </p:spPr>
        <p:txBody>
          <a:bodyPr wrap="square" rtlCol="0">
            <a:spAutoFit/>
          </a:bodyPr>
          <a:lstStyle/>
          <a:p>
            <a:pPr marL="342900" indent="-342900" algn="just">
              <a:buFont typeface="Arial" panose="020B0604020202020204" pitchFamily="34" charset="0"/>
              <a:buChar char="•"/>
            </a:pPr>
            <a:r>
              <a:rPr lang="it-IT" sz="2400" b="1" dirty="0">
                <a:solidFill>
                  <a:schemeClr val="tx2"/>
                </a:solidFill>
              </a:rPr>
              <a:t>Accesso dal basso (colonna lato ausiliari)</a:t>
            </a:r>
            <a:endParaRPr lang="it-IT" sz="28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5" name="Immagine 4"/>
          <p:cNvPicPr>
            <a:picLocks noChangeAspect="1"/>
          </p:cNvPicPr>
          <p:nvPr/>
        </p:nvPicPr>
        <p:blipFill>
          <a:blip r:embed="rId4"/>
          <a:stretch>
            <a:fillRect/>
          </a:stretch>
        </p:blipFill>
        <p:spPr>
          <a:xfrm>
            <a:off x="251520" y="1556792"/>
            <a:ext cx="8568953" cy="4825360"/>
          </a:xfrm>
          <a:prstGeom prst="rect">
            <a:avLst/>
          </a:prstGeom>
        </p:spPr>
      </p:pic>
    </p:spTree>
    <p:extLst>
      <p:ext uri="{BB962C8B-B14F-4D97-AF65-F5344CB8AC3E}">
        <p14:creationId xmlns:p14="http://schemas.microsoft.com/office/powerpoint/2010/main" val="41140565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153645" y="980728"/>
            <a:ext cx="8810843" cy="800219"/>
          </a:xfrm>
          <a:prstGeom prst="rect">
            <a:avLst/>
          </a:prstGeom>
          <a:noFill/>
        </p:spPr>
        <p:txBody>
          <a:bodyPr wrap="square" rtlCol="0">
            <a:spAutoFit/>
          </a:bodyPr>
          <a:lstStyle/>
          <a:p>
            <a:pPr marL="342900" indent="-342900" algn="just">
              <a:buFont typeface="Arial" panose="020B0604020202020204" pitchFamily="34" charset="0"/>
              <a:buChar char="•"/>
            </a:pPr>
            <a:r>
              <a:rPr lang="it-IT" sz="2400" b="1" dirty="0" smtClean="0">
                <a:solidFill>
                  <a:schemeClr val="tx2"/>
                </a:solidFill>
              </a:rPr>
              <a:t>Accesso </a:t>
            </a:r>
            <a:r>
              <a:rPr lang="it-IT" sz="2400" b="1" dirty="0">
                <a:solidFill>
                  <a:schemeClr val="tx2"/>
                </a:solidFill>
              </a:rPr>
              <a:t>alla colonna ausiliaria </a:t>
            </a:r>
            <a:endParaRPr lang="it-IT" sz="2400" b="1" dirty="0" smtClean="0">
              <a:solidFill>
                <a:schemeClr val="tx2"/>
              </a:solidFill>
            </a:endParaRPr>
          </a:p>
          <a:p>
            <a:pPr algn="ctr"/>
            <a:endParaRPr lang="it-IT" sz="2200" b="1" dirty="0">
              <a:solidFill>
                <a:schemeClr val="tx2"/>
              </a:solidFill>
            </a:endParaRPr>
          </a:p>
        </p:txBody>
      </p:sp>
      <p:sp>
        <p:nvSpPr>
          <p:cNvPr id="2" name="CasellaDiTesto 1"/>
          <p:cNvSpPr txBox="1"/>
          <p:nvPr/>
        </p:nvSpPr>
        <p:spPr>
          <a:xfrm>
            <a:off x="9756576" y="2060848"/>
            <a:ext cx="360040" cy="276999"/>
          </a:xfrm>
          <a:prstGeom prst="rect">
            <a:avLst/>
          </a:prstGeom>
          <a:noFill/>
        </p:spPr>
        <p:txBody>
          <a:bodyPr wrap="square" rtlCol="0">
            <a:spAutoFit/>
          </a:bodyPr>
          <a:lstStyle/>
          <a:p>
            <a:r>
              <a:rPr lang="it-IT" sz="1200" b="1" dirty="0" smtClean="0"/>
              <a:t>S</a:t>
            </a:r>
            <a:endParaRPr lang="it-IT"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6" name="Immagine 5"/>
          <p:cNvPicPr>
            <a:picLocks noChangeAspect="1"/>
          </p:cNvPicPr>
          <p:nvPr/>
        </p:nvPicPr>
        <p:blipFill>
          <a:blip r:embed="rId4"/>
          <a:stretch>
            <a:fillRect/>
          </a:stretch>
        </p:blipFill>
        <p:spPr>
          <a:xfrm>
            <a:off x="2411760" y="1556792"/>
            <a:ext cx="4536504" cy="5032362"/>
          </a:xfrm>
          <a:prstGeom prst="rect">
            <a:avLst/>
          </a:prstGeom>
        </p:spPr>
      </p:pic>
    </p:spTree>
    <p:extLst>
      <p:ext uri="{BB962C8B-B14F-4D97-AF65-F5344CB8AC3E}">
        <p14:creationId xmlns:p14="http://schemas.microsoft.com/office/powerpoint/2010/main" val="3551773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153645" y="980728"/>
            <a:ext cx="8810843" cy="3754874"/>
          </a:xfrm>
          <a:prstGeom prst="rect">
            <a:avLst/>
          </a:prstGeom>
          <a:noFill/>
        </p:spPr>
        <p:txBody>
          <a:bodyPr wrap="square" rtlCol="0">
            <a:spAutoFit/>
          </a:bodyPr>
          <a:lstStyle/>
          <a:p>
            <a:pPr marL="342900" indent="-342900" algn="just">
              <a:buFont typeface="Arial" panose="020B0604020202020204" pitchFamily="34" charset="0"/>
              <a:buChar char="•"/>
            </a:pPr>
            <a:r>
              <a:rPr lang="it-IT" sz="2400" b="1" dirty="0">
                <a:solidFill>
                  <a:schemeClr val="tx2"/>
                </a:solidFill>
              </a:rPr>
              <a:t>Accesso e collegamento della sbarra di terra PE</a:t>
            </a:r>
            <a:endParaRPr lang="it-IT" sz="2800" b="1" dirty="0">
              <a:solidFill>
                <a:schemeClr val="tx2"/>
              </a:solidFill>
            </a:endParaRPr>
          </a:p>
          <a:p>
            <a:endParaRPr lang="it-IT" sz="2200" b="1" dirty="0" smtClean="0">
              <a:solidFill>
                <a:schemeClr val="tx2"/>
              </a:solidFill>
            </a:endParaRPr>
          </a:p>
          <a:p>
            <a:pPr algn="just"/>
            <a:r>
              <a:rPr lang="it-IT" sz="2000" dirty="0">
                <a:solidFill>
                  <a:schemeClr val="tx2"/>
                </a:solidFill>
              </a:rPr>
              <a:t>Tutte le colonne sono equipaggiate con una sbarra di terra di rame di massima sezione 500mm². La sbarra di terra si trova nella parte in alto del quadro lato fronte. Sulla sbarra sono predisposti i fori per collegare la messa a terra del quadro. </a:t>
            </a:r>
            <a:endParaRPr lang="it-IT" sz="24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stretch>
            <a:fillRect/>
          </a:stretch>
        </p:blipFill>
        <p:spPr>
          <a:xfrm>
            <a:off x="1475655" y="2843464"/>
            <a:ext cx="6336705" cy="3784276"/>
          </a:xfrm>
          <a:prstGeom prst="rect">
            <a:avLst/>
          </a:prstGeom>
        </p:spPr>
      </p:pic>
    </p:spTree>
    <p:extLst>
      <p:ext uri="{BB962C8B-B14F-4D97-AF65-F5344CB8AC3E}">
        <p14:creationId xmlns:p14="http://schemas.microsoft.com/office/powerpoint/2010/main" val="25339943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153645" y="980728"/>
            <a:ext cx="8810843" cy="6494085"/>
          </a:xfrm>
          <a:prstGeom prst="rect">
            <a:avLst/>
          </a:prstGeom>
          <a:noFill/>
        </p:spPr>
        <p:txBody>
          <a:bodyPr wrap="square" rtlCol="0">
            <a:spAutoFit/>
          </a:bodyPr>
          <a:lstStyle/>
          <a:p>
            <a:pPr algn="ctr"/>
            <a:r>
              <a:rPr lang="it-IT" sz="2000" b="1" i="1" dirty="0" smtClean="0">
                <a:solidFill>
                  <a:schemeClr val="tx2"/>
                </a:solidFill>
              </a:rPr>
              <a:t>ATTENZIONE</a:t>
            </a:r>
            <a:r>
              <a:rPr lang="it-IT" sz="2000" b="1" i="1" dirty="0">
                <a:solidFill>
                  <a:schemeClr val="tx2"/>
                </a:solidFill>
              </a:rPr>
              <a:t>!!! </a:t>
            </a:r>
          </a:p>
          <a:p>
            <a:pPr algn="ctr"/>
            <a:r>
              <a:rPr lang="it-IT" sz="2000" b="1" i="1" dirty="0">
                <a:solidFill>
                  <a:schemeClr val="tx2"/>
                </a:solidFill>
              </a:rPr>
              <a:t>Il quadro contiene Condensatori. Una volta tolta tensione esterna, sono necessari circa 5 minuti per scaricare i condensatori. </a:t>
            </a:r>
            <a:endParaRPr lang="it-IT" sz="2000" b="1" i="1" dirty="0" smtClean="0">
              <a:solidFill>
                <a:schemeClr val="tx2"/>
              </a:solidFill>
            </a:endParaRPr>
          </a:p>
          <a:p>
            <a:pPr algn="ctr"/>
            <a:endParaRPr lang="it-IT" sz="2000" b="1" i="1" dirty="0">
              <a:solidFill>
                <a:schemeClr val="tx2"/>
              </a:solidFill>
            </a:endParaRPr>
          </a:p>
          <a:p>
            <a:pPr algn="ctr"/>
            <a:endParaRPr lang="it-IT" sz="2000" b="1" i="1" dirty="0" smtClean="0">
              <a:solidFill>
                <a:schemeClr val="tx2"/>
              </a:solidFill>
            </a:endParaRPr>
          </a:p>
          <a:p>
            <a:pPr algn="ctr"/>
            <a:endParaRPr lang="it-IT" sz="2000" b="1" i="1" dirty="0">
              <a:solidFill>
                <a:schemeClr val="tx2"/>
              </a:solidFill>
            </a:endParaRPr>
          </a:p>
          <a:p>
            <a:pPr algn="ctr"/>
            <a:endParaRPr lang="it-IT" sz="2000" b="1" i="1" dirty="0" smtClean="0">
              <a:solidFill>
                <a:schemeClr val="tx2"/>
              </a:solidFill>
            </a:endParaRPr>
          </a:p>
          <a:p>
            <a:pPr algn="ctr"/>
            <a:endParaRPr lang="it-IT" sz="2000" b="1" i="1" dirty="0">
              <a:solidFill>
                <a:schemeClr val="tx2"/>
              </a:solidFill>
            </a:endParaRPr>
          </a:p>
          <a:p>
            <a:pPr algn="ctr"/>
            <a:endParaRPr lang="it-IT" sz="2000" b="1" i="1" dirty="0" smtClean="0">
              <a:solidFill>
                <a:schemeClr val="tx2"/>
              </a:solidFill>
            </a:endParaRPr>
          </a:p>
          <a:p>
            <a:pPr algn="ctr"/>
            <a:r>
              <a:rPr lang="it-IT" sz="2000" b="1" i="1" dirty="0">
                <a:solidFill>
                  <a:schemeClr val="tx2"/>
                </a:solidFill>
              </a:rPr>
              <a:t>ATTENZIONE!!! </a:t>
            </a:r>
          </a:p>
          <a:p>
            <a:pPr algn="ctr"/>
            <a:r>
              <a:rPr lang="it-IT" sz="2000" b="1" i="1" dirty="0">
                <a:solidFill>
                  <a:schemeClr val="tx2"/>
                </a:solidFill>
              </a:rPr>
              <a:t>Apparecchi sempre in tensione. Nel </a:t>
            </a:r>
            <a:r>
              <a:rPr lang="it-IT" sz="2000" b="1" i="1" dirty="0" err="1">
                <a:solidFill>
                  <a:schemeClr val="tx2"/>
                </a:solidFill>
              </a:rPr>
              <a:t>Power</a:t>
            </a:r>
            <a:r>
              <a:rPr lang="it-IT" sz="2000" b="1" i="1" dirty="0">
                <a:solidFill>
                  <a:schemeClr val="tx2"/>
                </a:solidFill>
              </a:rPr>
              <a:t> Unit ci sono degli apparecchi, che anche una volta tolta tensione esterna e aperti gli Interruttori e Sezionatori principali, restano in tensione. (vedi schema del quadro P2018109 o P2018110 o P2019012 o P2019013 pagine sezione alimentazioni ausiliarie 101</a:t>
            </a:r>
            <a:r>
              <a:rPr lang="it-IT" sz="2000" dirty="0">
                <a:solidFill>
                  <a:schemeClr val="tx2"/>
                </a:solidFill>
              </a:rPr>
              <a:t>÷</a:t>
            </a:r>
            <a:r>
              <a:rPr lang="it-IT" sz="2000" b="1" i="1" dirty="0">
                <a:solidFill>
                  <a:schemeClr val="tx2"/>
                </a:solidFill>
              </a:rPr>
              <a:t>104).</a:t>
            </a:r>
            <a:endParaRPr lang="it-IT" sz="2000" dirty="0">
              <a:solidFill>
                <a:schemeClr val="tx2"/>
              </a:solidFill>
            </a:endParaRPr>
          </a:p>
          <a:p>
            <a:pPr algn="ctr"/>
            <a:endParaRPr lang="it-IT" sz="2400" dirty="0">
              <a:solidFill>
                <a:schemeClr val="tx2"/>
              </a:solidFill>
            </a:endParaRPr>
          </a:p>
          <a:p>
            <a:pPr algn="ctr"/>
            <a:endParaRPr lang="it-IT" sz="24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stretch>
            <a:fillRect/>
          </a:stretch>
        </p:blipFill>
        <p:spPr>
          <a:xfrm>
            <a:off x="3997091" y="2564904"/>
            <a:ext cx="1123950" cy="933450"/>
          </a:xfrm>
          <a:prstGeom prst="rect">
            <a:avLst/>
          </a:prstGeom>
        </p:spPr>
      </p:pic>
    </p:spTree>
    <p:extLst>
      <p:ext uri="{BB962C8B-B14F-4D97-AF65-F5344CB8AC3E}">
        <p14:creationId xmlns:p14="http://schemas.microsoft.com/office/powerpoint/2010/main" val="27259128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750000" y="980728"/>
            <a:ext cx="7782440" cy="7355860"/>
          </a:xfrm>
          <a:prstGeom prst="rect">
            <a:avLst/>
          </a:prstGeom>
          <a:noFill/>
        </p:spPr>
        <p:txBody>
          <a:bodyPr wrap="square" rtlCol="0">
            <a:spAutoFit/>
          </a:bodyPr>
          <a:lstStyle/>
          <a:p>
            <a:pPr algn="just"/>
            <a:r>
              <a:rPr lang="it-IT" sz="2400" b="1" i="1" u="sng" dirty="0">
                <a:solidFill>
                  <a:schemeClr val="tx2"/>
                </a:solidFill>
              </a:rPr>
              <a:t>Manovra Interruttori lato AC. </a:t>
            </a:r>
            <a:endParaRPr lang="it-IT" sz="2400" b="1" i="1" u="sng" dirty="0" smtClean="0">
              <a:solidFill>
                <a:schemeClr val="tx2"/>
              </a:solidFill>
            </a:endParaRPr>
          </a:p>
          <a:p>
            <a:pPr algn="just"/>
            <a:endParaRPr lang="it-IT" sz="2400" b="1" i="1" dirty="0">
              <a:solidFill>
                <a:schemeClr val="tx2"/>
              </a:solidFill>
            </a:endParaRPr>
          </a:p>
          <a:p>
            <a:pPr algn="just"/>
            <a:r>
              <a:rPr lang="it-IT" sz="2400" b="1" i="1" dirty="0" smtClean="0">
                <a:solidFill>
                  <a:schemeClr val="tx2"/>
                </a:solidFill>
              </a:rPr>
              <a:t>Gli </a:t>
            </a:r>
            <a:r>
              <a:rPr lang="it-IT" sz="2400" b="1" i="1" dirty="0">
                <a:solidFill>
                  <a:schemeClr val="tx2"/>
                </a:solidFill>
              </a:rPr>
              <a:t>interruttori MTZ Schneider lato AC, sono SOLO manovrabili automaticamente dal convertitore.   NON è prevista nessuna manovra manuale in funzionamento normale.            </a:t>
            </a:r>
            <a:endParaRPr lang="it-IT" sz="2400" b="1" i="1" dirty="0" smtClean="0">
              <a:solidFill>
                <a:schemeClr val="tx2"/>
              </a:solidFill>
            </a:endParaRPr>
          </a:p>
          <a:p>
            <a:pPr algn="just"/>
            <a:r>
              <a:rPr lang="it-IT" sz="2400" b="1" i="1" dirty="0" smtClean="0">
                <a:solidFill>
                  <a:schemeClr val="tx2"/>
                </a:solidFill>
              </a:rPr>
              <a:t>Per </a:t>
            </a:r>
            <a:r>
              <a:rPr lang="it-IT" sz="2400" b="1" i="1" dirty="0">
                <a:solidFill>
                  <a:schemeClr val="tx2"/>
                </a:solidFill>
              </a:rPr>
              <a:t>la manutenzione: </a:t>
            </a:r>
            <a:endParaRPr lang="it-IT" sz="2400" b="1" i="1" dirty="0" smtClean="0">
              <a:solidFill>
                <a:schemeClr val="tx2"/>
              </a:solidFill>
            </a:endParaRPr>
          </a:p>
          <a:p>
            <a:pPr marL="342900" indent="-342900" algn="just">
              <a:buFontTx/>
              <a:buChar char="-"/>
            </a:pPr>
            <a:r>
              <a:rPr lang="it-IT" sz="2400" b="1" i="1" dirty="0" smtClean="0">
                <a:solidFill>
                  <a:schemeClr val="tx2"/>
                </a:solidFill>
              </a:rPr>
              <a:t>Spegnere </a:t>
            </a:r>
            <a:r>
              <a:rPr lang="it-IT" sz="2400" b="1" i="1" dirty="0">
                <a:solidFill>
                  <a:schemeClr val="tx2"/>
                </a:solidFill>
              </a:rPr>
              <a:t>l’impianto </a:t>
            </a:r>
            <a:endParaRPr lang="it-IT" sz="2400" b="1" i="1" dirty="0" smtClean="0">
              <a:solidFill>
                <a:schemeClr val="tx2"/>
              </a:solidFill>
            </a:endParaRPr>
          </a:p>
          <a:p>
            <a:pPr marL="342900" indent="-342900" algn="just">
              <a:buFontTx/>
              <a:buChar char="-"/>
            </a:pPr>
            <a:r>
              <a:rPr lang="it-IT" sz="2400" b="1" i="1" dirty="0" smtClean="0">
                <a:solidFill>
                  <a:schemeClr val="tx2"/>
                </a:solidFill>
              </a:rPr>
              <a:t>Aprire </a:t>
            </a:r>
            <a:r>
              <a:rPr lang="it-IT" sz="2400" b="1" i="1" dirty="0">
                <a:solidFill>
                  <a:schemeClr val="tx2"/>
                </a:solidFill>
              </a:rPr>
              <a:t>l’interruttore e bloccarlo con la sua chiave nello stato di aperto. </a:t>
            </a:r>
            <a:endParaRPr lang="it-IT" sz="2400" b="1" i="1" dirty="0" smtClean="0">
              <a:solidFill>
                <a:schemeClr val="tx2"/>
              </a:solidFill>
            </a:endParaRPr>
          </a:p>
          <a:p>
            <a:pPr marL="342900" indent="-342900" algn="just">
              <a:buFontTx/>
              <a:buChar char="-"/>
            </a:pPr>
            <a:r>
              <a:rPr lang="it-IT" sz="2400" b="1" i="1" dirty="0" smtClean="0">
                <a:solidFill>
                  <a:schemeClr val="tx2"/>
                </a:solidFill>
              </a:rPr>
              <a:t>Estrarre </a:t>
            </a:r>
            <a:r>
              <a:rPr lang="it-IT" sz="2400" b="1" i="1" dirty="0">
                <a:solidFill>
                  <a:schemeClr val="tx2"/>
                </a:solidFill>
              </a:rPr>
              <a:t>l’interruttore con la sua manovra e bloccarlo con la sua chiave nella posizione di estratto. </a:t>
            </a:r>
            <a:endParaRPr lang="it-IT" sz="2400" b="1" i="1" dirty="0" smtClean="0">
              <a:solidFill>
                <a:schemeClr val="tx2"/>
              </a:solidFill>
            </a:endParaRPr>
          </a:p>
          <a:p>
            <a:pPr marL="342900" indent="-342900" algn="just">
              <a:buFontTx/>
              <a:buChar char="-"/>
            </a:pPr>
            <a:r>
              <a:rPr lang="it-IT" sz="2400" b="1" i="1" dirty="0" smtClean="0">
                <a:solidFill>
                  <a:schemeClr val="tx2"/>
                </a:solidFill>
              </a:rPr>
              <a:t>Aspettare </a:t>
            </a:r>
            <a:r>
              <a:rPr lang="it-IT" sz="2400" b="1" i="1" dirty="0">
                <a:solidFill>
                  <a:schemeClr val="tx2"/>
                </a:solidFill>
              </a:rPr>
              <a:t>circa 5 minuti per far scaricare i condensatori e verificare la mancanza di tensione prima di effettuare qualsiasi tipo di manutenzione. </a:t>
            </a:r>
            <a:endParaRPr lang="it-IT" sz="3200" dirty="0">
              <a:solidFill>
                <a:schemeClr val="tx2"/>
              </a:solidFill>
            </a:endParaRPr>
          </a:p>
          <a:p>
            <a:pPr algn="ctr"/>
            <a:endParaRPr lang="it-IT" sz="24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08490" y="2996952"/>
            <a:ext cx="1123950" cy="933450"/>
          </a:xfrm>
          <a:prstGeom prst="rect">
            <a:avLst/>
          </a:prstGeom>
        </p:spPr>
      </p:pic>
    </p:spTree>
    <p:extLst>
      <p:ext uri="{BB962C8B-B14F-4D97-AF65-F5344CB8AC3E}">
        <p14:creationId xmlns:p14="http://schemas.microsoft.com/office/powerpoint/2010/main" val="3852845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Immagin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311" y="2780928"/>
            <a:ext cx="665956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CasellaDiTesto 1"/>
          <p:cNvSpPr txBox="1">
            <a:spLocks noChangeArrowheads="1"/>
          </p:cNvSpPr>
          <p:nvPr/>
        </p:nvSpPr>
        <p:spPr bwMode="auto">
          <a:xfrm>
            <a:off x="1179379" y="2127527"/>
            <a:ext cx="6575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dirty="0">
                <a:solidFill>
                  <a:srgbClr val="FF0000"/>
                </a:solidFill>
                <a:latin typeface="Arial Narrow" pitchFamily="34" charset="0"/>
                <a:ea typeface="ＭＳ Ｐゴシック" pitchFamily="34" charset="-128"/>
              </a:rPr>
              <a:t>    Nelle Classi i cellulari possono essere usati solo in ricezione</a:t>
            </a:r>
          </a:p>
        </p:txBody>
      </p:sp>
      <p:pic>
        <p:nvPicPr>
          <p:cNvPr id="2" name="Immagine 1"/>
          <p:cNvPicPr>
            <a:picLocks noChangeAspect="1"/>
          </p:cNvPicPr>
          <p:nvPr/>
        </p:nvPicPr>
        <p:blipFill>
          <a:blip r:embed="rId3"/>
          <a:stretch>
            <a:fillRect/>
          </a:stretch>
        </p:blipFill>
        <p:spPr>
          <a:xfrm>
            <a:off x="495166" y="892999"/>
            <a:ext cx="7943850" cy="1285875"/>
          </a:xfrm>
          <a:prstGeom prst="rect">
            <a:avLst/>
          </a:prstGeom>
        </p:spPr>
      </p:pic>
      <p:sp>
        <p:nvSpPr>
          <p:cNvPr id="8" name="CasellaDiTesto 7"/>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Cell </a:t>
            </a:r>
            <a:r>
              <a:rPr lang="it-IT" sz="2800" b="1" dirty="0" err="1" smtClean="0">
                <a:solidFill>
                  <a:schemeClr val="tx2"/>
                </a:solidFill>
              </a:rPr>
              <a:t>Phones</a:t>
            </a:r>
            <a:endParaRPr lang="it-IT" sz="2800" b="1" dirty="0">
              <a:solidFill>
                <a:schemeClr val="tx2"/>
              </a:solidFill>
            </a:endParaRPr>
          </a:p>
        </p:txBody>
      </p:sp>
      <p:pic>
        <p:nvPicPr>
          <p:cNvPr id="7" name="Immagine 6"/>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303907361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750000" y="980728"/>
            <a:ext cx="7782440" cy="6986528"/>
          </a:xfrm>
          <a:prstGeom prst="rect">
            <a:avLst/>
          </a:prstGeom>
          <a:noFill/>
        </p:spPr>
        <p:txBody>
          <a:bodyPr wrap="square" rtlCol="0">
            <a:spAutoFit/>
          </a:bodyPr>
          <a:lstStyle/>
          <a:p>
            <a:pPr algn="just"/>
            <a:r>
              <a:rPr lang="it-IT" sz="2400" b="1" i="1" u="sng" dirty="0">
                <a:solidFill>
                  <a:schemeClr val="tx2"/>
                </a:solidFill>
              </a:rPr>
              <a:t>Manovra Sezionatore lato DC. </a:t>
            </a:r>
            <a:endParaRPr lang="it-IT" sz="2400" b="1" i="1" u="sng" dirty="0" smtClean="0">
              <a:solidFill>
                <a:schemeClr val="tx2"/>
              </a:solidFill>
            </a:endParaRPr>
          </a:p>
          <a:p>
            <a:pPr algn="just"/>
            <a:endParaRPr lang="it-IT" sz="2400" b="1" i="1" dirty="0" smtClean="0">
              <a:solidFill>
                <a:schemeClr val="tx2"/>
              </a:solidFill>
            </a:endParaRPr>
          </a:p>
          <a:p>
            <a:r>
              <a:rPr lang="it-IT" sz="2400" b="1" i="1" dirty="0" smtClean="0">
                <a:solidFill>
                  <a:schemeClr val="tx2"/>
                </a:solidFill>
              </a:rPr>
              <a:t>IDFM </a:t>
            </a:r>
            <a:r>
              <a:rPr lang="it-IT" sz="2400" b="1" i="1" dirty="0" err="1">
                <a:solidFill>
                  <a:schemeClr val="tx2"/>
                </a:solidFill>
              </a:rPr>
              <a:t>Coet</a:t>
            </a:r>
            <a:r>
              <a:rPr lang="it-IT" sz="2400" b="1" i="1" dirty="0">
                <a:solidFill>
                  <a:schemeClr val="tx2"/>
                </a:solidFill>
              </a:rPr>
              <a:t> sono sezionatori con manovra manuale esclusivamente a vuoto.                                                ATTENZIONE!!! La manovra eseguita sotto carico può provocare seri danni all’apparecchiature e GRAVE pericolo alle persone. </a:t>
            </a:r>
            <a:endParaRPr lang="it-IT" sz="2400" b="1" i="1" dirty="0" smtClean="0">
              <a:solidFill>
                <a:schemeClr val="tx2"/>
              </a:solidFill>
            </a:endParaRPr>
          </a:p>
          <a:p>
            <a:pPr algn="just"/>
            <a:r>
              <a:rPr lang="it-IT" sz="2400" b="1" i="1" dirty="0" smtClean="0">
                <a:solidFill>
                  <a:schemeClr val="tx2"/>
                </a:solidFill>
              </a:rPr>
              <a:t>Per </a:t>
            </a:r>
            <a:r>
              <a:rPr lang="it-IT" sz="2400" b="1" i="1" dirty="0">
                <a:solidFill>
                  <a:schemeClr val="tx2"/>
                </a:solidFill>
              </a:rPr>
              <a:t>la manutenzione: </a:t>
            </a:r>
            <a:endParaRPr lang="it-IT" sz="2400" b="1" i="1" dirty="0" smtClean="0">
              <a:solidFill>
                <a:schemeClr val="tx2"/>
              </a:solidFill>
            </a:endParaRPr>
          </a:p>
          <a:p>
            <a:pPr marL="342900" indent="-342900" algn="just">
              <a:buFontTx/>
              <a:buChar char="-"/>
            </a:pPr>
            <a:r>
              <a:rPr lang="it-IT" sz="2400" b="1" i="1" dirty="0" smtClean="0">
                <a:solidFill>
                  <a:schemeClr val="tx2"/>
                </a:solidFill>
              </a:rPr>
              <a:t>Spegnere </a:t>
            </a:r>
            <a:r>
              <a:rPr lang="it-IT" sz="2400" b="1" i="1" dirty="0">
                <a:solidFill>
                  <a:schemeClr val="tx2"/>
                </a:solidFill>
              </a:rPr>
              <a:t>l’impianto </a:t>
            </a:r>
            <a:endParaRPr lang="it-IT" sz="2400" b="1" i="1" dirty="0" smtClean="0">
              <a:solidFill>
                <a:schemeClr val="tx2"/>
              </a:solidFill>
            </a:endParaRPr>
          </a:p>
          <a:p>
            <a:pPr marL="342900" indent="-342900" algn="just">
              <a:buFontTx/>
              <a:buChar char="-"/>
            </a:pPr>
            <a:r>
              <a:rPr lang="it-IT" sz="2400" b="1" i="1" dirty="0" smtClean="0">
                <a:solidFill>
                  <a:schemeClr val="tx2"/>
                </a:solidFill>
              </a:rPr>
              <a:t>Assicurarsi </a:t>
            </a:r>
            <a:r>
              <a:rPr lang="it-IT" sz="2400" b="1" i="1" dirty="0">
                <a:solidFill>
                  <a:schemeClr val="tx2"/>
                </a:solidFill>
              </a:rPr>
              <a:t>che tutto il pacco batterie sia sezionato </a:t>
            </a:r>
            <a:endParaRPr lang="it-IT" sz="2400" b="1" i="1" dirty="0" smtClean="0">
              <a:solidFill>
                <a:schemeClr val="tx2"/>
              </a:solidFill>
            </a:endParaRPr>
          </a:p>
          <a:p>
            <a:pPr marL="342900" indent="-342900" algn="just">
              <a:buFontTx/>
              <a:buChar char="-"/>
            </a:pPr>
            <a:r>
              <a:rPr lang="it-IT" sz="2400" b="1" i="1" dirty="0" smtClean="0">
                <a:solidFill>
                  <a:schemeClr val="tx2"/>
                </a:solidFill>
              </a:rPr>
              <a:t>Attendere </a:t>
            </a:r>
            <a:r>
              <a:rPr lang="it-IT" sz="2400" b="1" i="1" dirty="0">
                <a:solidFill>
                  <a:schemeClr val="tx2"/>
                </a:solidFill>
              </a:rPr>
              <a:t>circa 5 minuti </a:t>
            </a:r>
            <a:endParaRPr lang="it-IT" sz="2400" b="1" i="1" dirty="0" smtClean="0">
              <a:solidFill>
                <a:schemeClr val="tx2"/>
              </a:solidFill>
            </a:endParaRPr>
          </a:p>
          <a:p>
            <a:pPr marL="342900" indent="-342900" algn="just">
              <a:buFontTx/>
              <a:buChar char="-"/>
            </a:pPr>
            <a:r>
              <a:rPr lang="it-IT" sz="2400" b="1" i="1" dirty="0" smtClean="0">
                <a:solidFill>
                  <a:schemeClr val="tx2"/>
                </a:solidFill>
              </a:rPr>
              <a:t>Sbloccare </a:t>
            </a:r>
            <a:r>
              <a:rPr lang="it-IT" sz="2400" b="1" i="1" dirty="0">
                <a:solidFill>
                  <a:schemeClr val="tx2"/>
                </a:solidFill>
              </a:rPr>
              <a:t>la manovra con l'apposita chiave </a:t>
            </a:r>
            <a:endParaRPr lang="it-IT" sz="2400" b="1" i="1" dirty="0" smtClean="0">
              <a:solidFill>
                <a:schemeClr val="tx2"/>
              </a:solidFill>
            </a:endParaRPr>
          </a:p>
          <a:p>
            <a:pPr marL="342900" indent="-342900" algn="just">
              <a:buFontTx/>
              <a:buChar char="-"/>
            </a:pPr>
            <a:r>
              <a:rPr lang="it-IT" sz="2400" b="1" i="1" dirty="0" smtClean="0">
                <a:solidFill>
                  <a:schemeClr val="tx2"/>
                </a:solidFill>
              </a:rPr>
              <a:t>Eseguire </a:t>
            </a:r>
            <a:r>
              <a:rPr lang="it-IT" sz="2400" b="1" i="1" dirty="0">
                <a:solidFill>
                  <a:schemeClr val="tx2"/>
                </a:solidFill>
              </a:rPr>
              <a:t>la manovra </a:t>
            </a:r>
            <a:endParaRPr lang="it-IT" sz="2400" b="1" i="1" dirty="0" smtClean="0">
              <a:solidFill>
                <a:schemeClr val="tx2"/>
              </a:solidFill>
            </a:endParaRPr>
          </a:p>
          <a:p>
            <a:pPr marL="342900" indent="-342900" algn="just">
              <a:buFontTx/>
              <a:buChar char="-"/>
            </a:pPr>
            <a:r>
              <a:rPr lang="it-IT" sz="2400" b="1" i="1" dirty="0" smtClean="0">
                <a:solidFill>
                  <a:schemeClr val="tx2"/>
                </a:solidFill>
              </a:rPr>
              <a:t>Verificare </a:t>
            </a:r>
            <a:r>
              <a:rPr lang="it-IT" sz="2400" b="1" i="1" dirty="0">
                <a:solidFill>
                  <a:schemeClr val="tx2"/>
                </a:solidFill>
              </a:rPr>
              <a:t>la mancanza di tensione prima di effettuare qualsiasi tipi di manutenzione</a:t>
            </a:r>
            <a:endParaRPr lang="it-IT" sz="3200" b="1"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08490" y="3284984"/>
            <a:ext cx="1123950" cy="933450"/>
          </a:xfrm>
          <a:prstGeom prst="rect">
            <a:avLst/>
          </a:prstGeom>
        </p:spPr>
      </p:pic>
    </p:spTree>
    <p:extLst>
      <p:ext uri="{BB962C8B-B14F-4D97-AF65-F5344CB8AC3E}">
        <p14:creationId xmlns:p14="http://schemas.microsoft.com/office/powerpoint/2010/main" val="3964965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750000" y="980728"/>
            <a:ext cx="7782440" cy="5878532"/>
          </a:xfrm>
          <a:prstGeom prst="rect">
            <a:avLst/>
          </a:prstGeom>
          <a:noFill/>
        </p:spPr>
        <p:txBody>
          <a:bodyPr wrap="square" rtlCol="0">
            <a:spAutoFit/>
          </a:bodyPr>
          <a:lstStyle/>
          <a:p>
            <a:r>
              <a:rPr lang="it-IT" sz="2400" b="1" i="1" dirty="0">
                <a:solidFill>
                  <a:schemeClr val="tx2"/>
                </a:solidFill>
              </a:rPr>
              <a:t>PRIMA DI ESEGUIRE QUALSIASI OPERAZIONE: </a:t>
            </a:r>
          </a:p>
          <a:p>
            <a:pPr marL="342900" indent="-342900">
              <a:buFont typeface="Arial" panose="020B0604020202020204" pitchFamily="34" charset="0"/>
              <a:buChar char="•"/>
            </a:pPr>
            <a:r>
              <a:rPr lang="it-IT" sz="2400" b="1" i="1" dirty="0" smtClean="0">
                <a:solidFill>
                  <a:schemeClr val="tx2"/>
                </a:solidFill>
              </a:rPr>
              <a:t>Togliere </a:t>
            </a:r>
            <a:r>
              <a:rPr lang="it-IT" sz="2400" b="1" i="1" dirty="0">
                <a:solidFill>
                  <a:schemeClr val="tx2"/>
                </a:solidFill>
              </a:rPr>
              <a:t>tensione ai circuiti di potenza e </a:t>
            </a:r>
            <a:r>
              <a:rPr lang="it-IT" sz="2400" b="1" i="1" dirty="0" smtClean="0">
                <a:solidFill>
                  <a:schemeClr val="tx2"/>
                </a:solidFill>
              </a:rPr>
              <a:t>ausiliari.</a:t>
            </a:r>
            <a:endParaRPr lang="it-IT" sz="2400" dirty="0">
              <a:solidFill>
                <a:schemeClr val="tx2"/>
              </a:solidFill>
            </a:endParaRPr>
          </a:p>
          <a:p>
            <a:pPr marL="342900" indent="-342900">
              <a:buFont typeface="Arial" panose="020B0604020202020204" pitchFamily="34" charset="0"/>
              <a:buChar char="•"/>
            </a:pPr>
            <a:r>
              <a:rPr lang="it-IT" sz="2400" b="1" i="1" dirty="0" smtClean="0">
                <a:solidFill>
                  <a:schemeClr val="tx2"/>
                </a:solidFill>
              </a:rPr>
              <a:t>Verificare </a:t>
            </a:r>
            <a:r>
              <a:rPr lang="it-IT" sz="2400" b="1" i="1" dirty="0">
                <a:solidFill>
                  <a:schemeClr val="tx2"/>
                </a:solidFill>
              </a:rPr>
              <a:t>l’assenza di tensione con rilevatore a fioretto di presenza tensione. </a:t>
            </a:r>
            <a:endParaRPr lang="it-IT" sz="2400" b="1" i="1" dirty="0" smtClean="0">
              <a:solidFill>
                <a:schemeClr val="tx2"/>
              </a:solidFill>
            </a:endParaRPr>
          </a:p>
          <a:p>
            <a:pPr marL="342900" indent="-342900">
              <a:buFont typeface="Arial" panose="020B0604020202020204" pitchFamily="34" charset="0"/>
              <a:buChar char="•"/>
            </a:pPr>
            <a:r>
              <a:rPr lang="it-IT" sz="2400" b="1" i="1" dirty="0" smtClean="0">
                <a:solidFill>
                  <a:schemeClr val="tx2"/>
                </a:solidFill>
              </a:rPr>
              <a:t>Eseguire </a:t>
            </a:r>
            <a:r>
              <a:rPr lang="it-IT" sz="2400" b="1" i="1" dirty="0">
                <a:solidFill>
                  <a:schemeClr val="tx2"/>
                </a:solidFill>
              </a:rPr>
              <a:t>la messa a terra per lavori. </a:t>
            </a:r>
          </a:p>
          <a:p>
            <a:endParaRPr lang="it-IT" sz="2400" dirty="0" smtClean="0">
              <a:solidFill>
                <a:schemeClr val="tx2"/>
              </a:solidFill>
            </a:endParaRPr>
          </a:p>
          <a:p>
            <a:pPr marL="457200" indent="-457200">
              <a:buAutoNum type="arabicPeriod"/>
            </a:pPr>
            <a:r>
              <a:rPr lang="it-IT" sz="2400" dirty="0" smtClean="0">
                <a:solidFill>
                  <a:schemeClr val="tx2"/>
                </a:solidFill>
              </a:rPr>
              <a:t>Usare </a:t>
            </a:r>
            <a:r>
              <a:rPr lang="it-IT" sz="2400" dirty="0">
                <a:solidFill>
                  <a:schemeClr val="tx2"/>
                </a:solidFill>
              </a:rPr>
              <a:t>normali attrezzature per esecuzione di lavori elettrici, ben isolate ed a bassa tensione di funzionamento; </a:t>
            </a:r>
            <a:endParaRPr lang="it-IT" sz="2400" dirty="0" smtClean="0">
              <a:solidFill>
                <a:schemeClr val="tx2"/>
              </a:solidFill>
            </a:endParaRPr>
          </a:p>
          <a:p>
            <a:pPr marL="457200" indent="-457200">
              <a:buAutoNum type="arabicPeriod"/>
            </a:pPr>
            <a:r>
              <a:rPr lang="it-IT" sz="2400" dirty="0" smtClean="0">
                <a:solidFill>
                  <a:schemeClr val="tx2"/>
                </a:solidFill>
              </a:rPr>
              <a:t>Usare </a:t>
            </a:r>
            <a:r>
              <a:rPr lang="it-IT" sz="2400" dirty="0">
                <a:solidFill>
                  <a:schemeClr val="tx2"/>
                </a:solidFill>
              </a:rPr>
              <a:t>barriere e segnali monitori di pericolo; </a:t>
            </a:r>
            <a:endParaRPr lang="it-IT" sz="2400" dirty="0" smtClean="0">
              <a:solidFill>
                <a:schemeClr val="tx2"/>
              </a:solidFill>
            </a:endParaRPr>
          </a:p>
          <a:p>
            <a:pPr marL="457200" indent="-457200">
              <a:buAutoNum type="arabicPeriod"/>
            </a:pPr>
            <a:r>
              <a:rPr lang="it-IT" sz="2400" dirty="0" smtClean="0">
                <a:solidFill>
                  <a:schemeClr val="tx2"/>
                </a:solidFill>
              </a:rPr>
              <a:t>Eseguire </a:t>
            </a:r>
            <a:r>
              <a:rPr lang="it-IT" sz="2400" dirty="0">
                <a:solidFill>
                  <a:schemeClr val="tx2"/>
                </a:solidFill>
              </a:rPr>
              <a:t>i lavori con la presenza di almeno due </a:t>
            </a:r>
            <a:r>
              <a:rPr lang="it-IT" sz="2400" dirty="0" smtClean="0">
                <a:solidFill>
                  <a:schemeClr val="tx2"/>
                </a:solidFill>
              </a:rPr>
              <a:t>persone (esecutore, supervisore). </a:t>
            </a:r>
            <a:endParaRPr lang="it-IT" sz="2400" dirty="0">
              <a:solidFill>
                <a:schemeClr val="tx2"/>
              </a:solidFill>
            </a:endParaRPr>
          </a:p>
          <a:p>
            <a:endParaRPr lang="it-IT" sz="22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08490" y="375388"/>
            <a:ext cx="1123950" cy="933450"/>
          </a:xfrm>
          <a:prstGeom prst="rect">
            <a:avLst/>
          </a:prstGeom>
        </p:spPr>
      </p:pic>
    </p:spTree>
    <p:extLst>
      <p:ext uri="{BB962C8B-B14F-4D97-AF65-F5344CB8AC3E}">
        <p14:creationId xmlns:p14="http://schemas.microsoft.com/office/powerpoint/2010/main" val="28631770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sp>
        <p:nvSpPr>
          <p:cNvPr id="7" name="CasellaDiTesto 6"/>
          <p:cNvSpPr txBox="1"/>
          <p:nvPr/>
        </p:nvSpPr>
        <p:spPr>
          <a:xfrm>
            <a:off x="750000" y="980728"/>
            <a:ext cx="7782440" cy="3693319"/>
          </a:xfrm>
          <a:prstGeom prst="rect">
            <a:avLst/>
          </a:prstGeom>
          <a:noFill/>
        </p:spPr>
        <p:txBody>
          <a:bodyPr wrap="square" rtlCol="0">
            <a:spAutoFit/>
          </a:bodyPr>
          <a:lstStyle/>
          <a:p>
            <a:pPr algn="just"/>
            <a:r>
              <a:rPr lang="it-IT" sz="2400" dirty="0">
                <a:solidFill>
                  <a:schemeClr val="tx2"/>
                </a:solidFill>
              </a:rPr>
              <a:t>La periodicità indicata nella tabella si riferisce a condizioni di servizio normali.  </a:t>
            </a:r>
            <a:endParaRPr lang="it-IT" sz="2400" dirty="0" smtClean="0">
              <a:solidFill>
                <a:schemeClr val="tx2"/>
              </a:solidFill>
            </a:endParaRPr>
          </a:p>
          <a:p>
            <a:pPr algn="just"/>
            <a:r>
              <a:rPr lang="it-IT" sz="2400" dirty="0" smtClean="0">
                <a:solidFill>
                  <a:schemeClr val="tx2"/>
                </a:solidFill>
              </a:rPr>
              <a:t>Nel </a:t>
            </a:r>
            <a:r>
              <a:rPr lang="it-IT" sz="2400" dirty="0">
                <a:solidFill>
                  <a:schemeClr val="tx2"/>
                </a:solidFill>
              </a:rPr>
              <a:t>caso di condizioni più severe la periodicità deve essere almeno dimezzata.  </a:t>
            </a:r>
            <a:endParaRPr lang="it-IT" sz="2400" dirty="0" smtClean="0">
              <a:solidFill>
                <a:schemeClr val="tx2"/>
              </a:solidFill>
            </a:endParaRPr>
          </a:p>
          <a:p>
            <a:pPr algn="just"/>
            <a:r>
              <a:rPr lang="it-IT" sz="2400" dirty="0" smtClean="0">
                <a:solidFill>
                  <a:schemeClr val="tx2"/>
                </a:solidFill>
              </a:rPr>
              <a:t>Nel </a:t>
            </a:r>
            <a:r>
              <a:rPr lang="it-IT" sz="2400" dirty="0">
                <a:solidFill>
                  <a:schemeClr val="tx2"/>
                </a:solidFill>
              </a:rPr>
              <a:t>primo periodo d’esercizio si raccomanda di fare controlli più frequenti in modo da stabilire un corretto programma di manutenzione preventiva. </a:t>
            </a:r>
            <a:endParaRPr lang="it-IT" sz="2800" b="1" dirty="0" smtClean="0">
              <a:solidFill>
                <a:schemeClr val="tx2"/>
              </a:solidFill>
            </a:endParaRPr>
          </a:p>
          <a:p>
            <a:endParaRPr lang="it-IT" sz="2200" b="1" dirty="0">
              <a:solidFill>
                <a:schemeClr val="tx2"/>
              </a:solidFill>
            </a:endParaRPr>
          </a:p>
          <a:p>
            <a:endParaRPr lang="it-IT" sz="2200" b="1" dirty="0" smtClean="0">
              <a:solidFill>
                <a:schemeClr val="tx2"/>
              </a:solidFill>
            </a:endParaRPr>
          </a:p>
          <a:p>
            <a:pPr algn="ctr"/>
            <a:endParaRPr lang="it-IT" sz="22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Tree>
    <p:extLst>
      <p:ext uri="{BB962C8B-B14F-4D97-AF65-F5344CB8AC3E}">
        <p14:creationId xmlns:p14="http://schemas.microsoft.com/office/powerpoint/2010/main" val="1094101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Immagine 3"/>
          <p:cNvPicPr>
            <a:picLocks noChangeAspect="1"/>
          </p:cNvPicPr>
          <p:nvPr/>
        </p:nvPicPr>
        <p:blipFill>
          <a:blip r:embed="rId4"/>
          <a:stretch>
            <a:fillRect/>
          </a:stretch>
        </p:blipFill>
        <p:spPr>
          <a:xfrm>
            <a:off x="240480" y="1412776"/>
            <a:ext cx="8728461" cy="5099375"/>
          </a:xfrm>
          <a:prstGeom prst="rect">
            <a:avLst/>
          </a:prstGeom>
        </p:spPr>
      </p:pic>
    </p:spTree>
    <p:extLst>
      <p:ext uri="{BB962C8B-B14F-4D97-AF65-F5344CB8AC3E}">
        <p14:creationId xmlns:p14="http://schemas.microsoft.com/office/powerpoint/2010/main" val="3860733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6" name="CasellaDiTesto 5"/>
          <p:cNvSpPr txBox="1"/>
          <p:nvPr/>
        </p:nvSpPr>
        <p:spPr>
          <a:xfrm>
            <a:off x="750000" y="980728"/>
            <a:ext cx="7782440" cy="5170646"/>
          </a:xfrm>
          <a:prstGeom prst="rect">
            <a:avLst/>
          </a:prstGeom>
          <a:noFill/>
        </p:spPr>
        <p:txBody>
          <a:bodyPr wrap="square" rtlCol="0">
            <a:spAutoFit/>
          </a:bodyPr>
          <a:lstStyle/>
          <a:p>
            <a:r>
              <a:rPr lang="it-IT" sz="2400" b="1" u="sng" dirty="0">
                <a:solidFill>
                  <a:schemeClr val="tx2"/>
                </a:solidFill>
              </a:rPr>
              <a:t>MANUTENZIONE PARTE </a:t>
            </a:r>
            <a:r>
              <a:rPr lang="it-IT" sz="2400" b="1" u="sng" dirty="0" smtClean="0">
                <a:solidFill>
                  <a:schemeClr val="tx2"/>
                </a:solidFill>
              </a:rPr>
              <a:t>IDRAULICA</a:t>
            </a:r>
          </a:p>
          <a:p>
            <a:endParaRPr lang="it-IT" sz="2400" b="1" u="sng" dirty="0">
              <a:solidFill>
                <a:schemeClr val="tx2"/>
              </a:solidFill>
            </a:endParaRPr>
          </a:p>
          <a:p>
            <a:pPr marL="285750" indent="-285750" algn="just">
              <a:buFont typeface="Arial" panose="020B0604020202020204" pitchFamily="34" charset="0"/>
              <a:buChar char="•"/>
            </a:pPr>
            <a:r>
              <a:rPr lang="it-IT" sz="2000" dirty="0" smtClean="0">
                <a:solidFill>
                  <a:schemeClr val="tx2"/>
                </a:solidFill>
              </a:rPr>
              <a:t>Il </a:t>
            </a:r>
            <a:r>
              <a:rPr lang="it-IT" sz="2000" dirty="0">
                <a:solidFill>
                  <a:schemeClr val="tx2"/>
                </a:solidFill>
              </a:rPr>
              <a:t>raffreddamento delle impedenze e degli inverter avviene in maniera principale tramite circuito idraulico e come soccorso tramite ventole comandate da termostato</a:t>
            </a:r>
            <a:r>
              <a:rPr lang="it-IT" sz="2000" dirty="0" smtClean="0">
                <a:solidFill>
                  <a:schemeClr val="tx2"/>
                </a:solidFill>
              </a:rPr>
              <a:t>.</a:t>
            </a:r>
          </a:p>
          <a:p>
            <a:pPr algn="just"/>
            <a:endParaRPr lang="it-IT" sz="2000" dirty="0" smtClean="0">
              <a:solidFill>
                <a:schemeClr val="tx2"/>
              </a:solidFill>
            </a:endParaRPr>
          </a:p>
          <a:p>
            <a:pPr marL="285750" indent="-285750" algn="just">
              <a:buFont typeface="Arial" panose="020B0604020202020204" pitchFamily="34" charset="0"/>
              <a:buChar char="•"/>
            </a:pPr>
            <a:r>
              <a:rPr lang="it-IT" sz="2000" dirty="0">
                <a:solidFill>
                  <a:schemeClr val="tx2"/>
                </a:solidFill>
              </a:rPr>
              <a:t>Il circuito idraulico è composto da una tubazione di 2" in Acciaio inox 316 che funge da collettore derivata direttamente dalla pompa di circolazione posta nella colonna A1, nella divisione delle colonne tra A1-B1 e C1-D1 la tubazione nelle divisioni è unita tramite raccordi a tre pezzi</a:t>
            </a:r>
            <a:r>
              <a:rPr lang="it-IT" sz="2000" dirty="0" smtClean="0">
                <a:solidFill>
                  <a:schemeClr val="tx2"/>
                </a:solidFill>
              </a:rPr>
              <a:t>.</a:t>
            </a:r>
          </a:p>
          <a:p>
            <a:pPr algn="just"/>
            <a:endParaRPr lang="it-IT" sz="2000" dirty="0" smtClean="0">
              <a:solidFill>
                <a:schemeClr val="tx2"/>
              </a:solidFill>
            </a:endParaRPr>
          </a:p>
          <a:p>
            <a:pPr marL="285750" indent="-285750" algn="just">
              <a:buFont typeface="Arial" panose="020B0604020202020204" pitchFamily="34" charset="0"/>
              <a:buChar char="•"/>
            </a:pPr>
            <a:r>
              <a:rPr lang="it-IT" sz="2000" dirty="0">
                <a:solidFill>
                  <a:schemeClr val="tx2"/>
                </a:solidFill>
              </a:rPr>
              <a:t>Dal circuito principale sono derivati N.3 rubinetto a sfera 1/2" per la mandata e N.3 per il ritorno, gli stessi devono sempre stare aperti e vengono utilizzati in chiusura solo per la sostituzione </a:t>
            </a:r>
            <a:r>
              <a:rPr lang="it-IT" sz="2000" dirty="0" smtClean="0">
                <a:solidFill>
                  <a:schemeClr val="tx2"/>
                </a:solidFill>
              </a:rPr>
              <a:t>dell'inverter.</a:t>
            </a:r>
          </a:p>
          <a:p>
            <a:pPr marL="457200" indent="-457200">
              <a:buAutoNum type="arabicParenR"/>
            </a:pPr>
            <a:endParaRPr lang="it-IT" sz="2200" b="1" dirty="0">
              <a:solidFill>
                <a:schemeClr val="tx2"/>
              </a:solidFill>
            </a:endParaRPr>
          </a:p>
        </p:txBody>
      </p:sp>
    </p:spTree>
    <p:extLst>
      <p:ext uri="{BB962C8B-B14F-4D97-AF65-F5344CB8AC3E}">
        <p14:creationId xmlns:p14="http://schemas.microsoft.com/office/powerpoint/2010/main" val="6560785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6" name="CasellaDiTesto 5"/>
          <p:cNvSpPr txBox="1"/>
          <p:nvPr/>
        </p:nvSpPr>
        <p:spPr>
          <a:xfrm>
            <a:off x="750000" y="980728"/>
            <a:ext cx="7782440" cy="5447645"/>
          </a:xfrm>
          <a:prstGeom prst="rect">
            <a:avLst/>
          </a:prstGeom>
          <a:noFill/>
        </p:spPr>
        <p:txBody>
          <a:bodyPr wrap="square" rtlCol="0">
            <a:spAutoFit/>
          </a:bodyPr>
          <a:lstStyle/>
          <a:p>
            <a:r>
              <a:rPr lang="it-IT" sz="2400" b="1" u="sng" dirty="0">
                <a:solidFill>
                  <a:schemeClr val="tx2"/>
                </a:solidFill>
              </a:rPr>
              <a:t>MANUTENZIONE PARTE </a:t>
            </a:r>
            <a:r>
              <a:rPr lang="it-IT" sz="2400" b="1" u="sng" dirty="0" smtClean="0">
                <a:solidFill>
                  <a:schemeClr val="tx2"/>
                </a:solidFill>
              </a:rPr>
              <a:t>IDRAULICA</a:t>
            </a:r>
          </a:p>
          <a:p>
            <a:endParaRPr lang="it-IT" sz="2400" b="1" u="sng" dirty="0">
              <a:solidFill>
                <a:schemeClr val="tx2"/>
              </a:solidFill>
            </a:endParaRPr>
          </a:p>
          <a:p>
            <a:pPr marL="285750" indent="-285750" algn="just">
              <a:buFont typeface="Arial" panose="020B0604020202020204" pitchFamily="34" charset="0"/>
              <a:buChar char="•"/>
            </a:pPr>
            <a:r>
              <a:rPr lang="it-IT" sz="2000" dirty="0">
                <a:solidFill>
                  <a:schemeClr val="tx2"/>
                </a:solidFill>
              </a:rPr>
              <a:t>Dal circuito principale sono derivati N.3 rubinetto a sfera 3/8" per la mandata e N.3 per il ritorno, gli stessi devono sempre stare aperti e vengono utilizzati in chiusura solo per la sostituzione delle impedenze</a:t>
            </a:r>
            <a:r>
              <a:rPr lang="it-IT" sz="2000" dirty="0" smtClean="0">
                <a:solidFill>
                  <a:schemeClr val="tx2"/>
                </a:solidFill>
              </a:rPr>
              <a:t>.</a:t>
            </a:r>
          </a:p>
          <a:p>
            <a:pPr algn="just"/>
            <a:endParaRPr lang="it-IT" sz="2000" dirty="0" smtClean="0">
              <a:solidFill>
                <a:schemeClr val="tx2"/>
              </a:solidFill>
            </a:endParaRPr>
          </a:p>
          <a:p>
            <a:pPr marL="285750" indent="-285750" algn="just">
              <a:buFont typeface="Arial" panose="020B0604020202020204" pitchFamily="34" charset="0"/>
              <a:buChar char="•"/>
            </a:pPr>
            <a:r>
              <a:rPr lang="it-IT" sz="2000" dirty="0">
                <a:solidFill>
                  <a:schemeClr val="tx2"/>
                </a:solidFill>
              </a:rPr>
              <a:t>Il circuito è riempito con circa 50-55 litri di fluido composto da 80% di </a:t>
            </a:r>
            <a:r>
              <a:rPr lang="it-IT" sz="2000" b="1" dirty="0">
                <a:solidFill>
                  <a:schemeClr val="tx2"/>
                </a:solidFill>
              </a:rPr>
              <a:t>acqua demineralizzata</a:t>
            </a:r>
            <a:r>
              <a:rPr lang="it-IT" sz="2000" dirty="0">
                <a:solidFill>
                  <a:schemeClr val="tx2"/>
                </a:solidFill>
              </a:rPr>
              <a:t>, 19,96 di </a:t>
            </a:r>
            <a:r>
              <a:rPr lang="it-IT" sz="2000" b="1" dirty="0">
                <a:solidFill>
                  <a:schemeClr val="tx2"/>
                </a:solidFill>
              </a:rPr>
              <a:t>GLICOLE ETILENICO (MEG)</a:t>
            </a:r>
            <a:r>
              <a:rPr lang="it-IT" sz="2000" dirty="0">
                <a:solidFill>
                  <a:schemeClr val="tx2"/>
                </a:solidFill>
              </a:rPr>
              <a:t> e 0,04% di inibitore </a:t>
            </a:r>
            <a:r>
              <a:rPr lang="it-IT" sz="2000" b="1" dirty="0" err="1">
                <a:solidFill>
                  <a:schemeClr val="tx2"/>
                </a:solidFill>
              </a:rPr>
              <a:t>VpCI</a:t>
            </a:r>
            <a:r>
              <a:rPr lang="it-IT" sz="2000" b="1" dirty="0">
                <a:solidFill>
                  <a:schemeClr val="tx2"/>
                </a:solidFill>
              </a:rPr>
              <a:t>®-649 BD </a:t>
            </a:r>
            <a:r>
              <a:rPr lang="it-IT" sz="2000" dirty="0" err="1">
                <a:solidFill>
                  <a:schemeClr val="tx2"/>
                </a:solidFill>
              </a:rPr>
              <a:t>ilPhdella</a:t>
            </a:r>
            <a:r>
              <a:rPr lang="it-IT" sz="2000" dirty="0">
                <a:solidFill>
                  <a:schemeClr val="tx2"/>
                </a:solidFill>
              </a:rPr>
              <a:t> miscela si aggira intorno a 7</a:t>
            </a:r>
            <a:r>
              <a:rPr lang="it-IT" sz="2000" dirty="0" smtClean="0">
                <a:solidFill>
                  <a:schemeClr val="tx2"/>
                </a:solidFill>
              </a:rPr>
              <a:t>.</a:t>
            </a:r>
          </a:p>
          <a:p>
            <a:pPr marL="285750" indent="-285750" algn="just">
              <a:buFont typeface="Arial" panose="020B0604020202020204" pitchFamily="34" charset="0"/>
              <a:buChar char="•"/>
            </a:pPr>
            <a:endParaRPr lang="it-IT" sz="2000" b="1" dirty="0">
              <a:solidFill>
                <a:schemeClr val="tx2"/>
              </a:solidFill>
            </a:endParaRPr>
          </a:p>
          <a:p>
            <a:pPr marL="285750" indent="-285750" algn="just">
              <a:buFont typeface="Arial" panose="020B0604020202020204" pitchFamily="34" charset="0"/>
              <a:buChar char="•"/>
            </a:pPr>
            <a:r>
              <a:rPr lang="it-IT" sz="2000" dirty="0">
                <a:solidFill>
                  <a:schemeClr val="tx2"/>
                </a:solidFill>
              </a:rPr>
              <a:t>Periodicamente ogni 2 mesi bisogna effettuare un controllo a vista per verificare eventuali </a:t>
            </a:r>
            <a:r>
              <a:rPr lang="it-IT" sz="2000" dirty="0" smtClean="0">
                <a:solidFill>
                  <a:schemeClr val="tx2"/>
                </a:solidFill>
              </a:rPr>
              <a:t>perdite </a:t>
            </a:r>
            <a:r>
              <a:rPr lang="it-IT" sz="2000" dirty="0">
                <a:solidFill>
                  <a:schemeClr val="tx2"/>
                </a:solidFill>
              </a:rPr>
              <a:t>e se ci sono controllare il serraggio del raccordo interessato alla perdita. Comunque nelle colonne della pompa e in quelle dell'inverter/impedenza è presente una sonda di rilevamento acqua che in caso di perdita blocca il sistema mettendolo fuori tensione. Ogni 12 mesi ispezione accurata e/o verifica serraggio dei raccordi.</a:t>
            </a:r>
            <a:endParaRPr lang="it-IT" sz="2800" b="1" dirty="0">
              <a:solidFill>
                <a:schemeClr val="tx2"/>
              </a:solidFill>
            </a:endParaRPr>
          </a:p>
        </p:txBody>
      </p:sp>
    </p:spTree>
    <p:extLst>
      <p:ext uri="{BB962C8B-B14F-4D97-AF65-F5344CB8AC3E}">
        <p14:creationId xmlns:p14="http://schemas.microsoft.com/office/powerpoint/2010/main" val="34458233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6" name="CasellaDiTesto 5"/>
          <p:cNvSpPr txBox="1"/>
          <p:nvPr/>
        </p:nvSpPr>
        <p:spPr>
          <a:xfrm>
            <a:off x="750000" y="980728"/>
            <a:ext cx="7782440" cy="3046988"/>
          </a:xfrm>
          <a:prstGeom prst="rect">
            <a:avLst/>
          </a:prstGeom>
          <a:noFill/>
        </p:spPr>
        <p:txBody>
          <a:bodyPr wrap="square" rtlCol="0">
            <a:spAutoFit/>
          </a:bodyPr>
          <a:lstStyle/>
          <a:p>
            <a:r>
              <a:rPr lang="it-IT" sz="2400" b="1" u="sng" dirty="0">
                <a:solidFill>
                  <a:schemeClr val="tx2"/>
                </a:solidFill>
              </a:rPr>
              <a:t>MANUTENZIONE PARTE </a:t>
            </a:r>
            <a:r>
              <a:rPr lang="it-IT" sz="2400" b="1" u="sng" dirty="0" smtClean="0">
                <a:solidFill>
                  <a:schemeClr val="tx2"/>
                </a:solidFill>
              </a:rPr>
              <a:t>IDRAULICA</a:t>
            </a:r>
          </a:p>
          <a:p>
            <a:endParaRPr lang="it-IT" sz="2400" b="1" u="sng" dirty="0" smtClean="0">
              <a:solidFill>
                <a:schemeClr val="tx2"/>
              </a:solidFill>
            </a:endParaRPr>
          </a:p>
          <a:p>
            <a:pPr marL="285750" indent="-285750" algn="just">
              <a:buFont typeface="Arial" panose="020B0604020202020204" pitchFamily="34" charset="0"/>
              <a:buChar char="•"/>
            </a:pPr>
            <a:r>
              <a:rPr lang="it-IT" sz="2000" dirty="0">
                <a:solidFill>
                  <a:schemeClr val="tx2"/>
                </a:solidFill>
              </a:rPr>
              <a:t>Il circuito è precaricato a 2 Atm quindi monitorare la pressione nel caso scenda sotto 1 Atm è possibile che vi sia una perdita quindi intervenire rapidamente per trovare e riparare la perdita. Nel caso la pressione di aspirazione scenda sotto il valore di soglia di guasto impostato (tipicamente 0,2 bar) il sistema ferma automaticamente le pompe</a:t>
            </a:r>
            <a:r>
              <a:rPr lang="it-IT" sz="2000" dirty="0" smtClean="0">
                <a:solidFill>
                  <a:schemeClr val="tx2"/>
                </a:solidFill>
              </a:rPr>
              <a:t>.</a:t>
            </a:r>
          </a:p>
          <a:p>
            <a:pPr marL="285750" indent="-285750" algn="just">
              <a:buFont typeface="Arial" panose="020B0604020202020204" pitchFamily="34" charset="0"/>
              <a:buChar char="•"/>
            </a:pPr>
            <a:endParaRPr lang="it-IT" sz="2400" b="1" u="sng" dirty="0">
              <a:solidFill>
                <a:schemeClr val="tx2"/>
              </a:solidFill>
            </a:endParaRPr>
          </a:p>
        </p:txBody>
      </p:sp>
    </p:spTree>
    <p:extLst>
      <p:ext uri="{BB962C8B-B14F-4D97-AF65-F5344CB8AC3E}">
        <p14:creationId xmlns:p14="http://schemas.microsoft.com/office/powerpoint/2010/main" val="3100570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6" name="CasellaDiTesto 5"/>
          <p:cNvSpPr txBox="1"/>
          <p:nvPr/>
        </p:nvSpPr>
        <p:spPr>
          <a:xfrm>
            <a:off x="750000" y="980728"/>
            <a:ext cx="7782440" cy="830997"/>
          </a:xfrm>
          <a:prstGeom prst="rect">
            <a:avLst/>
          </a:prstGeom>
          <a:noFill/>
        </p:spPr>
        <p:txBody>
          <a:bodyPr wrap="square" rtlCol="0">
            <a:spAutoFit/>
          </a:bodyPr>
          <a:lstStyle/>
          <a:p>
            <a:r>
              <a:rPr lang="it-IT" sz="2400" b="1" u="sng" dirty="0">
                <a:solidFill>
                  <a:schemeClr val="tx2"/>
                </a:solidFill>
              </a:rPr>
              <a:t>MANUTENZIONE PARTE </a:t>
            </a:r>
            <a:r>
              <a:rPr lang="it-IT" sz="2400" b="1" u="sng" dirty="0" smtClean="0">
                <a:solidFill>
                  <a:schemeClr val="tx2"/>
                </a:solidFill>
              </a:rPr>
              <a:t>IDRAULICA</a:t>
            </a:r>
          </a:p>
          <a:p>
            <a:endParaRPr lang="it-IT" sz="2400" b="1" u="sng" dirty="0">
              <a:solidFill>
                <a:schemeClr val="tx2"/>
              </a:solidFill>
            </a:endParaRPr>
          </a:p>
        </p:txBody>
      </p:sp>
      <p:pic>
        <p:nvPicPr>
          <p:cNvPr id="7" name="Immagine 6"/>
          <p:cNvPicPr>
            <a:picLocks noChangeAspect="1"/>
          </p:cNvPicPr>
          <p:nvPr/>
        </p:nvPicPr>
        <p:blipFill>
          <a:blip r:embed="rId4"/>
          <a:stretch>
            <a:fillRect/>
          </a:stretch>
        </p:blipFill>
        <p:spPr>
          <a:xfrm>
            <a:off x="2051720" y="1411615"/>
            <a:ext cx="5184576" cy="5192885"/>
          </a:xfrm>
          <a:prstGeom prst="rect">
            <a:avLst/>
          </a:prstGeom>
        </p:spPr>
      </p:pic>
    </p:spTree>
    <p:extLst>
      <p:ext uri="{BB962C8B-B14F-4D97-AF65-F5344CB8AC3E}">
        <p14:creationId xmlns:p14="http://schemas.microsoft.com/office/powerpoint/2010/main" val="15303638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6" name="CasellaDiTesto 5"/>
          <p:cNvSpPr txBox="1"/>
          <p:nvPr/>
        </p:nvSpPr>
        <p:spPr>
          <a:xfrm>
            <a:off x="750000" y="980728"/>
            <a:ext cx="7782440" cy="830997"/>
          </a:xfrm>
          <a:prstGeom prst="rect">
            <a:avLst/>
          </a:prstGeom>
          <a:noFill/>
        </p:spPr>
        <p:txBody>
          <a:bodyPr wrap="square" rtlCol="0">
            <a:spAutoFit/>
          </a:bodyPr>
          <a:lstStyle/>
          <a:p>
            <a:r>
              <a:rPr lang="it-IT" sz="2400" b="1" u="sng" dirty="0">
                <a:solidFill>
                  <a:schemeClr val="tx2"/>
                </a:solidFill>
              </a:rPr>
              <a:t>MANUTENZIONE PARTE </a:t>
            </a:r>
            <a:r>
              <a:rPr lang="it-IT" sz="2400" b="1" u="sng" dirty="0" smtClean="0">
                <a:solidFill>
                  <a:schemeClr val="tx2"/>
                </a:solidFill>
              </a:rPr>
              <a:t>IDRAULICA</a:t>
            </a:r>
          </a:p>
          <a:p>
            <a:endParaRPr lang="it-IT" sz="2400" b="1" u="sng" dirty="0">
              <a:solidFill>
                <a:schemeClr val="tx2"/>
              </a:solidFill>
            </a:endParaRPr>
          </a:p>
        </p:txBody>
      </p:sp>
      <p:pic>
        <p:nvPicPr>
          <p:cNvPr id="2" name="Immagine 1"/>
          <p:cNvPicPr>
            <a:picLocks noChangeAspect="1"/>
          </p:cNvPicPr>
          <p:nvPr/>
        </p:nvPicPr>
        <p:blipFill>
          <a:blip r:embed="rId4"/>
          <a:stretch>
            <a:fillRect/>
          </a:stretch>
        </p:blipFill>
        <p:spPr>
          <a:xfrm>
            <a:off x="1724896" y="1411615"/>
            <a:ext cx="5832648" cy="5144918"/>
          </a:xfrm>
          <a:prstGeom prst="rect">
            <a:avLst/>
          </a:prstGeom>
        </p:spPr>
      </p:pic>
    </p:spTree>
    <p:extLst>
      <p:ext uri="{BB962C8B-B14F-4D97-AF65-F5344CB8AC3E}">
        <p14:creationId xmlns:p14="http://schemas.microsoft.com/office/powerpoint/2010/main" val="1554135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4" name="Rettangolo 3"/>
          <p:cNvSpPr/>
          <p:nvPr/>
        </p:nvSpPr>
        <p:spPr>
          <a:xfrm>
            <a:off x="1048916" y="1708441"/>
            <a:ext cx="7195492" cy="2677656"/>
          </a:xfrm>
          <a:prstGeom prst="rect">
            <a:avLst/>
          </a:prstGeom>
        </p:spPr>
        <p:txBody>
          <a:bodyPr wrap="square">
            <a:spAutoFit/>
          </a:bodyPr>
          <a:lstStyle/>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sv-SE"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p>
          <a:p>
            <a:endParaRPr lang="it-IT" sz="800" dirty="0">
              <a:latin typeface="Courier New" panose="02070309020205020404" pitchFamily="49"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1229260895"/>
              </p:ext>
            </p:extLst>
          </p:nvPr>
        </p:nvGraphicFramePr>
        <p:xfrm>
          <a:off x="971600" y="1411615"/>
          <a:ext cx="7200800" cy="4414520"/>
        </p:xfrm>
        <a:graphic>
          <a:graphicData uri="http://schemas.openxmlformats.org/drawingml/2006/table">
            <a:tbl>
              <a:tblPr firstRow="1" bandRow="1">
                <a:tableStyleId>{5C22544A-7EE6-4342-B048-85BDC9FD1C3A}</a:tableStyleId>
              </a:tblPr>
              <a:tblGrid>
                <a:gridCol w="3600400">
                  <a:extLst>
                    <a:ext uri="{9D8B030D-6E8A-4147-A177-3AD203B41FA5}">
                      <a16:colId xmlns:a16="http://schemas.microsoft.com/office/drawing/2014/main" val="4120685633"/>
                    </a:ext>
                  </a:extLst>
                </a:gridCol>
                <a:gridCol w="3600400">
                  <a:extLst>
                    <a:ext uri="{9D8B030D-6E8A-4147-A177-3AD203B41FA5}">
                      <a16:colId xmlns:a16="http://schemas.microsoft.com/office/drawing/2014/main" val="1157734071"/>
                    </a:ext>
                  </a:extLst>
                </a:gridCol>
              </a:tblGrid>
              <a:tr h="370840">
                <a:tc>
                  <a:txBody>
                    <a:bodyPr/>
                    <a:lstStyle/>
                    <a:p>
                      <a:pPr algn="ctr"/>
                      <a:r>
                        <a:rPr lang="it-IT" b="1" i="1" baseline="-25000" dirty="0" smtClean="0">
                          <a:solidFill>
                            <a:srgbClr val="000000"/>
                          </a:solidFill>
                          <a:latin typeface="Times New Roman" panose="02020603050405020304" pitchFamily="18" charset="0"/>
                        </a:rPr>
                        <a:t>MATERIALI</a:t>
                      </a:r>
                      <a:endParaRPr lang="it-IT" dirty="0"/>
                    </a:p>
                  </a:txBody>
                  <a:tcPr/>
                </a:tc>
                <a:tc>
                  <a:txBody>
                    <a:bodyPr/>
                    <a:lstStyle/>
                    <a:p>
                      <a:pPr algn="ctr"/>
                      <a:r>
                        <a:rPr lang="it-IT" b="1" i="1" baseline="-25000" dirty="0" smtClean="0">
                          <a:solidFill>
                            <a:srgbClr val="000000"/>
                          </a:solidFill>
                          <a:latin typeface="Times New Roman" panose="02020603050405020304" pitchFamily="18" charset="0"/>
                        </a:rPr>
                        <a:t>MANUALE</a:t>
                      </a:r>
                      <a:endParaRPr lang="it-IT" dirty="0"/>
                    </a:p>
                  </a:txBody>
                  <a:tcPr/>
                </a:tc>
                <a:extLst>
                  <a:ext uri="{0D108BD9-81ED-4DB2-BD59-A6C34878D82A}">
                    <a16:rowId xmlns:a16="http://schemas.microsoft.com/office/drawing/2014/main" val="500962059"/>
                  </a:ext>
                </a:extLst>
              </a:tr>
              <a:tr h="370840">
                <a:tc>
                  <a:txBody>
                    <a:bodyPr/>
                    <a:lstStyle/>
                    <a:p>
                      <a:r>
                        <a:rPr lang="it-IT" b="1" i="1" baseline="-25000" dirty="0" smtClean="0">
                          <a:solidFill>
                            <a:srgbClr val="000000"/>
                          </a:solidFill>
                          <a:latin typeface="Times New Roman" panose="02020603050405020304" pitchFamily="18" charset="0"/>
                        </a:rPr>
                        <a:t>Interruttore Schneider MTZ2 20 HA10 3 Poli </a:t>
                      </a:r>
                      <a:endParaRPr lang="it-IT" dirty="0"/>
                    </a:p>
                  </a:txBody>
                  <a:tcPr/>
                </a:tc>
                <a:tc>
                  <a:txBody>
                    <a:bodyPr/>
                    <a:lstStyle/>
                    <a:p>
                      <a:r>
                        <a:rPr lang="it-IT" b="1" i="1" baseline="-25000" dirty="0" smtClean="0">
                          <a:solidFill>
                            <a:srgbClr val="000000"/>
                          </a:solidFill>
                          <a:latin typeface="Times New Roman" panose="02020603050405020304" pitchFamily="18" charset="0"/>
                        </a:rPr>
                        <a:t>NVE35470-02</a:t>
                      </a:r>
                      <a:endParaRPr lang="it-IT" dirty="0"/>
                    </a:p>
                  </a:txBody>
                  <a:tcPr/>
                </a:tc>
                <a:extLst>
                  <a:ext uri="{0D108BD9-81ED-4DB2-BD59-A6C34878D82A}">
                    <a16:rowId xmlns:a16="http://schemas.microsoft.com/office/drawing/2014/main" val="3480958265"/>
                  </a:ext>
                </a:extLst>
              </a:tr>
              <a:tr h="370840">
                <a:tc>
                  <a:txBody>
                    <a:bodyPr/>
                    <a:lstStyle/>
                    <a:p>
                      <a:r>
                        <a:rPr lang="it-IT" b="1" i="1" baseline="-25000" dirty="0" smtClean="0">
                          <a:solidFill>
                            <a:srgbClr val="000000"/>
                          </a:solidFill>
                          <a:latin typeface="Times New Roman" panose="02020603050405020304" pitchFamily="18" charset="0"/>
                        </a:rPr>
                        <a:t>Sezionatore </a:t>
                      </a:r>
                      <a:r>
                        <a:rPr lang="it-IT" b="1" i="1" baseline="-25000" dirty="0" err="1" smtClean="0">
                          <a:solidFill>
                            <a:srgbClr val="000000"/>
                          </a:solidFill>
                          <a:latin typeface="Times New Roman" panose="02020603050405020304" pitchFamily="18" charset="0"/>
                        </a:rPr>
                        <a:t>Coet</a:t>
                      </a:r>
                      <a:r>
                        <a:rPr lang="it-IT" b="1" i="1" baseline="-25000" dirty="0" smtClean="0">
                          <a:solidFill>
                            <a:srgbClr val="000000"/>
                          </a:solidFill>
                          <a:latin typeface="Times New Roman" panose="02020603050405020304" pitchFamily="18" charset="0"/>
                        </a:rPr>
                        <a:t> DFM 3,6KV3150A 2 Poli</a:t>
                      </a:r>
                      <a:endParaRPr lang="it-IT" dirty="0"/>
                    </a:p>
                  </a:txBody>
                  <a:tcPr/>
                </a:tc>
                <a:tc>
                  <a:txBody>
                    <a:bodyPr/>
                    <a:lstStyle/>
                    <a:p>
                      <a:r>
                        <a:rPr lang="it-IT" b="1" i="1" baseline="-25000" dirty="0" smtClean="0">
                          <a:solidFill>
                            <a:srgbClr val="000000"/>
                          </a:solidFill>
                          <a:latin typeface="Times New Roman" panose="02020603050405020304" pitchFamily="18" charset="0"/>
                        </a:rPr>
                        <a:t>M-DFM rev.02 I</a:t>
                      </a:r>
                      <a:endParaRPr lang="it-IT" dirty="0"/>
                    </a:p>
                  </a:txBody>
                  <a:tcPr/>
                </a:tc>
                <a:extLst>
                  <a:ext uri="{0D108BD9-81ED-4DB2-BD59-A6C34878D82A}">
                    <a16:rowId xmlns:a16="http://schemas.microsoft.com/office/drawing/2014/main" val="4043984512"/>
                  </a:ext>
                </a:extLst>
              </a:tr>
              <a:tr h="370840">
                <a:tc>
                  <a:txBody>
                    <a:bodyPr/>
                    <a:lstStyle/>
                    <a:p>
                      <a:r>
                        <a:rPr lang="it-IT" b="1" i="1" baseline="-25000" dirty="0" smtClean="0">
                          <a:solidFill>
                            <a:srgbClr val="000000"/>
                          </a:solidFill>
                          <a:latin typeface="Times New Roman" panose="02020603050405020304" pitchFamily="18" charset="0"/>
                        </a:rPr>
                        <a:t>Inverter </a:t>
                      </a:r>
                      <a:r>
                        <a:rPr lang="it-IT" b="1" i="1" baseline="-25000" dirty="0" err="1" smtClean="0">
                          <a:solidFill>
                            <a:srgbClr val="000000"/>
                          </a:solidFill>
                          <a:latin typeface="Times New Roman" panose="02020603050405020304" pitchFamily="18" charset="0"/>
                        </a:rPr>
                        <a:t>Danfoss-Vacon</a:t>
                      </a:r>
                      <a:r>
                        <a:rPr lang="it-IT" b="1" i="1" baseline="-25000" dirty="0" smtClean="0">
                          <a:solidFill>
                            <a:srgbClr val="000000"/>
                          </a:solidFill>
                          <a:latin typeface="Times New Roman" panose="02020603050405020304" pitchFamily="18" charset="0"/>
                        </a:rPr>
                        <a:t> NXA 1500 6</a:t>
                      </a:r>
                      <a:endParaRPr lang="it-IT" dirty="0"/>
                    </a:p>
                  </a:txBody>
                  <a:tcPr/>
                </a:tc>
                <a:tc>
                  <a:txBody>
                    <a:bodyPr/>
                    <a:lstStyle/>
                    <a:p>
                      <a:r>
                        <a:rPr lang="it-IT" b="1" i="1" baseline="-25000" dirty="0" smtClean="0">
                          <a:solidFill>
                            <a:srgbClr val="000000"/>
                          </a:solidFill>
                          <a:latin typeface="Times New Roman" panose="02020603050405020304" pitchFamily="18" charset="0"/>
                        </a:rPr>
                        <a:t>DPD00887E</a:t>
                      </a:r>
                      <a:endParaRPr lang="it-IT" dirty="0"/>
                    </a:p>
                  </a:txBody>
                  <a:tcPr/>
                </a:tc>
                <a:extLst>
                  <a:ext uri="{0D108BD9-81ED-4DB2-BD59-A6C34878D82A}">
                    <a16:rowId xmlns:a16="http://schemas.microsoft.com/office/drawing/2014/main" val="2149228279"/>
                  </a:ext>
                </a:extLst>
              </a:tr>
              <a:tr h="370840">
                <a:tc>
                  <a:txBody>
                    <a:bodyPr/>
                    <a:lstStyle/>
                    <a:p>
                      <a:r>
                        <a:rPr lang="it-IT" b="1" i="1" baseline="-25000" dirty="0" err="1" smtClean="0">
                          <a:solidFill>
                            <a:srgbClr val="000000"/>
                          </a:solidFill>
                          <a:latin typeface="Times New Roman" panose="02020603050405020304" pitchFamily="18" charset="0"/>
                        </a:rPr>
                        <a:t>Cooling</a:t>
                      </a:r>
                      <a:r>
                        <a:rPr lang="it-IT" b="1" i="1" baseline="-25000" dirty="0" smtClean="0">
                          <a:solidFill>
                            <a:srgbClr val="000000"/>
                          </a:solidFill>
                          <a:latin typeface="Times New Roman" panose="02020603050405020304" pitchFamily="18" charset="0"/>
                        </a:rPr>
                        <a:t> </a:t>
                      </a:r>
                      <a:r>
                        <a:rPr lang="it-IT" b="1" i="1" baseline="-25000" dirty="0" err="1" smtClean="0">
                          <a:solidFill>
                            <a:srgbClr val="000000"/>
                          </a:solidFill>
                          <a:latin typeface="Times New Roman" panose="02020603050405020304" pitchFamily="18" charset="0"/>
                        </a:rPr>
                        <a:t>UnitDanfoss-Vacon</a:t>
                      </a:r>
                      <a:r>
                        <a:rPr lang="it-IT" b="1" i="1" baseline="-25000" dirty="0" smtClean="0">
                          <a:solidFill>
                            <a:srgbClr val="000000"/>
                          </a:solidFill>
                          <a:latin typeface="Times New Roman" panose="02020603050405020304" pitchFamily="18" charset="0"/>
                        </a:rPr>
                        <a:t> HXM120</a:t>
                      </a:r>
                      <a:endParaRPr lang="it-IT"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1" i="1" baseline="-25000" dirty="0" smtClean="0">
                          <a:solidFill>
                            <a:srgbClr val="000000"/>
                          </a:solidFill>
                          <a:latin typeface="Times New Roman" panose="02020603050405020304" pitchFamily="18" charset="0"/>
                        </a:rPr>
                        <a:t>hxM120 </a:t>
                      </a:r>
                      <a:r>
                        <a:rPr lang="it-IT" b="1" i="1" baseline="-25000" dirty="0" err="1" smtClean="0">
                          <a:solidFill>
                            <a:srgbClr val="000000"/>
                          </a:solidFill>
                          <a:latin typeface="Times New Roman" panose="02020603050405020304" pitchFamily="18" charset="0"/>
                        </a:rPr>
                        <a:t>cooling</a:t>
                      </a:r>
                      <a:r>
                        <a:rPr lang="it-IT" b="1" i="1" baseline="-25000" dirty="0" smtClean="0">
                          <a:solidFill>
                            <a:srgbClr val="000000"/>
                          </a:solidFill>
                          <a:latin typeface="Times New Roman" panose="02020603050405020304" pitchFamily="18" charset="0"/>
                        </a:rPr>
                        <a:t> </a:t>
                      </a:r>
                      <a:r>
                        <a:rPr lang="it-IT" b="1" i="1" baseline="-25000" dirty="0" err="1" smtClean="0">
                          <a:solidFill>
                            <a:srgbClr val="000000"/>
                          </a:solidFill>
                          <a:latin typeface="Times New Roman" panose="02020603050405020304" pitchFamily="18" charset="0"/>
                        </a:rPr>
                        <a:t>unit</a:t>
                      </a:r>
                      <a:r>
                        <a:rPr lang="it-IT" b="1" i="1" baseline="-25000" dirty="0" smtClean="0">
                          <a:solidFill>
                            <a:srgbClr val="000000"/>
                          </a:solidFill>
                          <a:latin typeface="Times New Roman" panose="02020603050405020304" pitchFamily="18" charset="0"/>
                        </a:rPr>
                        <a:t>, </a:t>
                      </a:r>
                      <a:r>
                        <a:rPr lang="it-IT" b="1" i="1" baseline="-25000" dirty="0" err="1" smtClean="0">
                          <a:solidFill>
                            <a:srgbClr val="000000"/>
                          </a:solidFill>
                          <a:latin typeface="Times New Roman" panose="02020603050405020304" pitchFamily="18" charset="0"/>
                        </a:rPr>
                        <a:t>ss</a:t>
                      </a:r>
                      <a:r>
                        <a:rPr lang="it-IT" b="1" i="1" baseline="-25000" dirty="0" smtClean="0">
                          <a:solidFill>
                            <a:srgbClr val="000000"/>
                          </a:solidFill>
                          <a:latin typeface="Times New Roman" panose="02020603050405020304" pitchFamily="18" charset="0"/>
                        </a:rPr>
                        <a:t>- </a:t>
                      </a:r>
                      <a:r>
                        <a:rPr lang="it-IT" b="1" i="1" baseline="-25000" dirty="0" err="1" smtClean="0">
                          <a:solidFill>
                            <a:srgbClr val="000000"/>
                          </a:solidFill>
                          <a:latin typeface="Times New Roman" panose="02020603050405020304" pitchFamily="18" charset="0"/>
                        </a:rPr>
                        <a:t>piping</a:t>
                      </a:r>
                      <a:r>
                        <a:rPr lang="it-IT" b="1" i="1" baseline="-25000" dirty="0" smtClean="0">
                          <a:solidFill>
                            <a:srgbClr val="000000"/>
                          </a:solidFill>
                          <a:latin typeface="Times New Roman" panose="02020603050405020304" pitchFamily="18" charset="0"/>
                        </a:rPr>
                        <a:t> </a:t>
                      </a:r>
                      <a:r>
                        <a:rPr lang="it-IT" b="1" i="1" baseline="-25000" dirty="0" err="1" smtClean="0">
                          <a:solidFill>
                            <a:srgbClr val="000000"/>
                          </a:solidFill>
                          <a:latin typeface="Times New Roman" panose="02020603050405020304" pitchFamily="18" charset="0"/>
                        </a:rPr>
                        <a:t>andpvc</a:t>
                      </a:r>
                      <a:r>
                        <a:rPr lang="it-IT" b="1" i="1" baseline="-25000" dirty="0" smtClean="0">
                          <a:solidFill>
                            <a:srgbClr val="000000"/>
                          </a:solidFill>
                          <a:latin typeface="Times New Roman" panose="02020603050405020304" pitchFamily="18" charset="0"/>
                        </a:rPr>
                        <a:t>-c </a:t>
                      </a:r>
                      <a:r>
                        <a:rPr lang="it-IT" b="1" i="1" baseline="-25000" dirty="0" err="1" smtClean="0">
                          <a:solidFill>
                            <a:srgbClr val="000000"/>
                          </a:solidFill>
                          <a:latin typeface="Times New Roman" panose="02020603050405020304" pitchFamily="18" charset="0"/>
                        </a:rPr>
                        <a:t>piping</a:t>
                      </a:r>
                      <a:r>
                        <a:rPr lang="it-IT" b="1" i="1" baseline="-25000" dirty="0" smtClean="0">
                          <a:solidFill>
                            <a:srgbClr val="000000"/>
                          </a:solidFill>
                          <a:latin typeface="Times New Roman" panose="02020603050405020304" pitchFamily="18" charset="0"/>
                        </a:rPr>
                        <a:t> </a:t>
                      </a:r>
                      <a:r>
                        <a:rPr lang="it-IT" b="1" i="1" baseline="-25000" dirty="0" err="1" smtClean="0">
                          <a:solidFill>
                            <a:srgbClr val="000000"/>
                          </a:solidFill>
                          <a:latin typeface="Times New Roman" panose="02020603050405020304" pitchFamily="18" charset="0"/>
                        </a:rPr>
                        <a:t>commissioning</a:t>
                      </a:r>
                      <a:r>
                        <a:rPr lang="it-IT" b="1" i="1" baseline="-25000" dirty="0" smtClean="0">
                          <a:solidFill>
                            <a:srgbClr val="000000"/>
                          </a:solidFill>
                          <a:latin typeface="Times New Roman" panose="02020603050405020304" pitchFamily="18" charset="0"/>
                        </a:rPr>
                        <a:t> and </a:t>
                      </a:r>
                      <a:r>
                        <a:rPr lang="it-IT" b="1" i="1" baseline="-25000" dirty="0" err="1" smtClean="0">
                          <a:solidFill>
                            <a:srgbClr val="000000"/>
                          </a:solidFill>
                          <a:latin typeface="Times New Roman" panose="02020603050405020304" pitchFamily="18" charset="0"/>
                        </a:rPr>
                        <a:t>maintenance</a:t>
                      </a:r>
                      <a:r>
                        <a:rPr lang="it-IT" b="1" i="1" baseline="-25000" dirty="0" smtClean="0">
                          <a:solidFill>
                            <a:srgbClr val="000000"/>
                          </a:solidFill>
                          <a:latin typeface="Times New Roman" panose="02020603050405020304" pitchFamily="18" charset="0"/>
                        </a:rPr>
                        <a:t> </a:t>
                      </a:r>
                      <a:r>
                        <a:rPr lang="it-IT" b="1" i="1" baseline="-25000" dirty="0" err="1" smtClean="0">
                          <a:solidFill>
                            <a:srgbClr val="000000"/>
                          </a:solidFill>
                          <a:latin typeface="Times New Roman" panose="02020603050405020304" pitchFamily="18" charset="0"/>
                        </a:rPr>
                        <a:t>manual</a:t>
                      </a:r>
                      <a:endParaRPr lang="it-IT" b="1" i="1" baseline="-25000" dirty="0" smtClean="0">
                        <a:solidFill>
                          <a:srgbClr val="000000"/>
                        </a:solidFill>
                        <a:latin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b="1" i="1" baseline="-25000" dirty="0" smtClean="0">
                          <a:solidFill>
                            <a:srgbClr val="000000"/>
                          </a:solidFill>
                          <a:latin typeface="Times New Roman" panose="02020603050405020304" pitchFamily="18" charset="0"/>
                        </a:rPr>
                        <a:t>VL39-5035</a:t>
                      </a:r>
                      <a:endParaRPr lang="it-IT" sz="2400" dirty="0" smtClean="0">
                        <a:solidFill>
                          <a:srgbClr val="000000"/>
                        </a:solidFill>
                        <a:latin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b="1" i="1" baseline="-25000" dirty="0" smtClean="0">
                          <a:solidFill>
                            <a:srgbClr val="000000"/>
                          </a:solidFill>
                          <a:latin typeface="Times New Roman" panose="02020603050405020304" pitchFamily="18" charset="0"/>
                        </a:rPr>
                        <a:t>VL39-5030-10b</a:t>
                      </a:r>
                      <a:endParaRPr lang="it-IT" sz="2000" dirty="0" smtClean="0">
                        <a:solidFill>
                          <a:srgbClr val="000000"/>
                        </a:solidFill>
                        <a:latin typeface="Times New Roman" panose="02020603050405020304" pitchFamily="18" charset="0"/>
                      </a:endParaRPr>
                    </a:p>
                    <a:p>
                      <a:endParaRPr lang="it-IT" dirty="0"/>
                    </a:p>
                  </a:txBody>
                  <a:tcPr/>
                </a:tc>
                <a:extLst>
                  <a:ext uri="{0D108BD9-81ED-4DB2-BD59-A6C34878D82A}">
                    <a16:rowId xmlns:a16="http://schemas.microsoft.com/office/drawing/2014/main" val="1740510859"/>
                  </a:ext>
                </a:extLst>
              </a:tr>
              <a:tr h="370840">
                <a:tc>
                  <a:txBody>
                    <a:bodyPr/>
                    <a:lstStyle/>
                    <a:p>
                      <a:r>
                        <a:rPr lang="it-IT" b="1" i="1" baseline="-25000" dirty="0" smtClean="0">
                          <a:solidFill>
                            <a:srgbClr val="000000"/>
                          </a:solidFill>
                          <a:latin typeface="Times New Roman" panose="02020603050405020304" pitchFamily="18" charset="0"/>
                        </a:rPr>
                        <a:t>Controllore di Isolamento </a:t>
                      </a:r>
                      <a:r>
                        <a:rPr lang="it-IT" b="1" i="1" baseline="-25000" dirty="0" err="1" smtClean="0">
                          <a:solidFill>
                            <a:srgbClr val="000000"/>
                          </a:solidFill>
                          <a:latin typeface="Times New Roman" panose="02020603050405020304" pitchFamily="18" charset="0"/>
                        </a:rPr>
                        <a:t>Bender</a:t>
                      </a:r>
                      <a:r>
                        <a:rPr lang="it-IT" b="1" i="1" baseline="-25000" dirty="0" smtClean="0">
                          <a:solidFill>
                            <a:srgbClr val="000000"/>
                          </a:solidFill>
                          <a:latin typeface="Times New Roman" panose="02020603050405020304" pitchFamily="18" charset="0"/>
                        </a:rPr>
                        <a:t> B91067210W</a:t>
                      </a:r>
                      <a:endParaRPr lang="it-IT"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1" i="1" baseline="-25000" dirty="0" smtClean="0">
                          <a:solidFill>
                            <a:srgbClr val="000000"/>
                          </a:solidFill>
                          <a:latin typeface="Times New Roman" panose="02020603050405020304" pitchFamily="18" charset="0"/>
                        </a:rPr>
                        <a:t>iso685-D-</a:t>
                      </a:r>
                      <a:endParaRPr lang="it-IT" sz="2000" dirty="0" smtClean="0">
                        <a:solidFill>
                          <a:srgbClr val="000000"/>
                        </a:solidFill>
                        <a:latin typeface="Times New Roman" panose="02020603050405020304" pitchFamily="18" charset="0"/>
                      </a:endParaRPr>
                    </a:p>
                    <a:p>
                      <a:pPr marL="285750" indent="-285750">
                        <a:buFont typeface="Arial" panose="020B0604020202020204" pitchFamily="34" charset="0"/>
                        <a:buChar char="•"/>
                      </a:pPr>
                      <a:r>
                        <a:rPr lang="sv-SE" b="1" i="1" baseline="-25000" dirty="0" smtClean="0">
                          <a:solidFill>
                            <a:srgbClr val="000000"/>
                          </a:solidFill>
                          <a:latin typeface="Times New Roman" panose="02020603050405020304" pitchFamily="18" charset="0"/>
                        </a:rPr>
                        <a:t>P D00170 03 M XXEN/07.2017</a:t>
                      </a:r>
                      <a:endParaRPr lang="it-IT" dirty="0"/>
                    </a:p>
                  </a:txBody>
                  <a:tcPr/>
                </a:tc>
                <a:extLst>
                  <a:ext uri="{0D108BD9-81ED-4DB2-BD59-A6C34878D82A}">
                    <a16:rowId xmlns:a16="http://schemas.microsoft.com/office/drawing/2014/main" val="2823102688"/>
                  </a:ext>
                </a:extLst>
              </a:tr>
              <a:tr h="370840">
                <a:tc>
                  <a:txBody>
                    <a:bodyPr/>
                    <a:lstStyle/>
                    <a:p>
                      <a:r>
                        <a:rPr lang="it-IT" b="1" i="1" baseline="-25000" dirty="0" smtClean="0">
                          <a:solidFill>
                            <a:srgbClr val="000000"/>
                          </a:solidFill>
                          <a:latin typeface="Times New Roman" panose="02020603050405020304" pitchFamily="18" charset="0"/>
                        </a:rPr>
                        <a:t>PLC Bachmann</a:t>
                      </a:r>
                      <a:endParaRPr lang="it-IT" dirty="0"/>
                    </a:p>
                  </a:txBody>
                  <a:tcPr/>
                </a:tc>
                <a:tc>
                  <a:txBody>
                    <a:bodyPr/>
                    <a:lstStyle/>
                    <a:p>
                      <a:r>
                        <a:rPr lang="it-IT" b="1" i="1" baseline="-25000" dirty="0" smtClean="0">
                          <a:solidFill>
                            <a:srgbClr val="000000"/>
                          </a:solidFill>
                          <a:latin typeface="Times New Roman" panose="02020603050405020304" pitchFamily="18" charset="0"/>
                        </a:rPr>
                        <a:t>M-BASE V4.20</a:t>
                      </a:r>
                      <a:endParaRPr lang="it-IT" dirty="0"/>
                    </a:p>
                  </a:txBody>
                  <a:tcPr/>
                </a:tc>
                <a:extLst>
                  <a:ext uri="{0D108BD9-81ED-4DB2-BD59-A6C34878D82A}">
                    <a16:rowId xmlns:a16="http://schemas.microsoft.com/office/drawing/2014/main" val="3833272376"/>
                  </a:ext>
                </a:extLst>
              </a:tr>
              <a:tr h="370840">
                <a:tc>
                  <a:txBody>
                    <a:bodyPr/>
                    <a:lstStyle/>
                    <a:p>
                      <a:r>
                        <a:rPr lang="it-IT" b="1" i="1" baseline="-25000" dirty="0" err="1" smtClean="0">
                          <a:solidFill>
                            <a:srgbClr val="000000"/>
                          </a:solidFill>
                          <a:latin typeface="Times New Roman" panose="02020603050405020304" pitchFamily="18" charset="0"/>
                        </a:rPr>
                        <a:t>Transformatore</a:t>
                      </a:r>
                      <a:r>
                        <a:rPr lang="it-IT" b="1" i="1" baseline="-25000" dirty="0" smtClean="0">
                          <a:solidFill>
                            <a:srgbClr val="000000"/>
                          </a:solidFill>
                          <a:latin typeface="Times New Roman" panose="02020603050405020304" pitchFamily="18" charset="0"/>
                        </a:rPr>
                        <a:t> Trifase </a:t>
                      </a:r>
                      <a:r>
                        <a:rPr lang="it-IT" b="1" i="1" baseline="-25000" dirty="0" err="1" smtClean="0">
                          <a:solidFill>
                            <a:srgbClr val="000000"/>
                          </a:solidFill>
                          <a:latin typeface="Times New Roman" panose="02020603050405020304" pitchFamily="18" charset="0"/>
                        </a:rPr>
                        <a:t>Italweber</a:t>
                      </a:r>
                      <a:r>
                        <a:rPr lang="it-IT" b="1" i="1" baseline="-25000" dirty="0" smtClean="0">
                          <a:solidFill>
                            <a:srgbClr val="000000"/>
                          </a:solidFill>
                          <a:latin typeface="Times New Roman" panose="02020603050405020304" pitchFamily="18" charset="0"/>
                        </a:rPr>
                        <a:t> Elettra CFT008K06297</a:t>
                      </a:r>
                      <a:r>
                        <a:rPr lang="it-IT" sz="2000" dirty="0" smtClean="0">
                          <a:solidFill>
                            <a:srgbClr val="000000"/>
                          </a:solidFill>
                          <a:latin typeface="Times New Roman" panose="02020603050405020304" pitchFamily="18" charset="0"/>
                        </a:rPr>
                        <a:t>	</a:t>
                      </a:r>
                      <a:endParaRPr lang="it-IT" dirty="0"/>
                    </a:p>
                  </a:txBody>
                  <a:tcPr/>
                </a:tc>
                <a:tc>
                  <a:txBody>
                    <a:bodyPr/>
                    <a:lstStyle/>
                    <a:p>
                      <a:r>
                        <a:rPr lang="it-IT" b="1" i="1" baseline="-25000" dirty="0" smtClean="0">
                          <a:solidFill>
                            <a:srgbClr val="000000"/>
                          </a:solidFill>
                          <a:latin typeface="Times New Roman" panose="02020603050405020304" pitchFamily="18" charset="0"/>
                        </a:rPr>
                        <a:t>DOC n: IOML VTRF2015</a:t>
                      </a:r>
                      <a:endParaRPr lang="it-IT" dirty="0"/>
                    </a:p>
                  </a:txBody>
                  <a:tcPr/>
                </a:tc>
                <a:extLst>
                  <a:ext uri="{0D108BD9-81ED-4DB2-BD59-A6C34878D82A}">
                    <a16:rowId xmlns:a16="http://schemas.microsoft.com/office/drawing/2014/main" val="1092230819"/>
                  </a:ext>
                </a:extLst>
              </a:tr>
            </a:tbl>
          </a:graphicData>
        </a:graphic>
      </p:graphicFrame>
    </p:spTree>
    <p:extLst>
      <p:ext uri="{BB962C8B-B14F-4D97-AF65-F5344CB8AC3E}">
        <p14:creationId xmlns:p14="http://schemas.microsoft.com/office/powerpoint/2010/main" val="3328577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733" y="2342053"/>
            <a:ext cx="586898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CasellaDiTesto 1"/>
          <p:cNvSpPr txBox="1">
            <a:spLocks noChangeArrowheads="1"/>
          </p:cNvSpPr>
          <p:nvPr/>
        </p:nvSpPr>
        <p:spPr bwMode="auto">
          <a:xfrm>
            <a:off x="6300192" y="1339336"/>
            <a:ext cx="257492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000" dirty="0">
                <a:solidFill>
                  <a:srgbClr val="FF0000"/>
                </a:solidFill>
                <a:latin typeface="Calibri" pitchFamily="34" charset="0"/>
                <a:ea typeface="ＭＳ Ｐゴシック" pitchFamily="34" charset="-128"/>
              </a:rPr>
              <a:t>IMPORTANT</a:t>
            </a:r>
          </a:p>
          <a:p>
            <a:pPr algn="ctr" eaLnBrk="1" hangingPunct="1">
              <a:spcBef>
                <a:spcPct val="0"/>
              </a:spcBef>
              <a:buFontTx/>
              <a:buNone/>
            </a:pPr>
            <a:r>
              <a:rPr lang="it-IT" altLang="it-IT" sz="2400" dirty="0" err="1">
                <a:latin typeface="Calibri" pitchFamily="34" charset="0"/>
                <a:ea typeface="ＭＳ Ｐゴシック" pitchFamily="34" charset="-128"/>
              </a:rPr>
              <a:t>Only</a:t>
            </a:r>
            <a:r>
              <a:rPr lang="it-IT" altLang="it-IT" sz="2400" dirty="0">
                <a:latin typeface="Calibri" pitchFamily="34" charset="0"/>
                <a:ea typeface="ＭＳ Ｐゴシック" pitchFamily="34" charset="-128"/>
              </a:rPr>
              <a:t> </a:t>
            </a:r>
            <a:r>
              <a:rPr lang="it-IT" altLang="it-IT" sz="2400" dirty="0" smtClean="0">
                <a:latin typeface="Calibri" pitchFamily="34" charset="0"/>
                <a:ea typeface="ＭＳ Ｐゴシック" pitchFamily="34" charset="-128"/>
              </a:rPr>
              <a:t>20 </a:t>
            </a:r>
            <a:r>
              <a:rPr lang="it-IT" altLang="it-IT" sz="2400" dirty="0">
                <a:latin typeface="Calibri" pitchFamily="34" charset="0"/>
                <a:ea typeface="ＭＳ Ｐゴシック" pitchFamily="34" charset="-128"/>
              </a:rPr>
              <a:t>minutes </a:t>
            </a:r>
            <a:r>
              <a:rPr lang="it-IT" altLang="it-IT" sz="2400" dirty="0" err="1">
                <a:latin typeface="Calibri" pitchFamily="34" charset="0"/>
                <a:ea typeface="ＭＳ Ｐゴシック" pitchFamily="34" charset="-128"/>
              </a:rPr>
              <a:t>you</a:t>
            </a:r>
            <a:r>
              <a:rPr lang="it-IT" altLang="it-IT" sz="2400" dirty="0">
                <a:latin typeface="Calibri" pitchFamily="34" charset="0"/>
                <a:ea typeface="ＭＳ Ｐゴシック" pitchFamily="34" charset="-128"/>
              </a:rPr>
              <a:t> can stay to the bar </a:t>
            </a:r>
            <a:r>
              <a:rPr lang="it-IT" altLang="it-IT" sz="2400" dirty="0" err="1">
                <a:latin typeface="Calibri" pitchFamily="34" charset="0"/>
                <a:ea typeface="ＭＳ Ｐゴシック" pitchFamily="34" charset="-128"/>
              </a:rPr>
              <a:t>during</a:t>
            </a:r>
            <a:r>
              <a:rPr lang="it-IT" altLang="it-IT" sz="2400" dirty="0">
                <a:latin typeface="Calibri" pitchFamily="34" charset="0"/>
                <a:ea typeface="ＭＳ Ｐゴシック" pitchFamily="34" charset="-128"/>
              </a:rPr>
              <a:t> </a:t>
            </a:r>
            <a:r>
              <a:rPr lang="it-IT" altLang="it-IT" sz="2400" dirty="0" err="1">
                <a:latin typeface="Calibri" pitchFamily="34" charset="0"/>
                <a:ea typeface="ＭＳ Ｐゴシック" pitchFamily="34" charset="-128"/>
              </a:rPr>
              <a:t>your</a:t>
            </a:r>
            <a:r>
              <a:rPr lang="it-IT" altLang="it-IT" sz="2400" dirty="0">
                <a:latin typeface="Calibri" pitchFamily="34" charset="0"/>
                <a:ea typeface="ＭＳ Ｐゴシック" pitchFamily="34" charset="-128"/>
              </a:rPr>
              <a:t> break</a:t>
            </a:r>
          </a:p>
        </p:txBody>
      </p:sp>
      <p:sp>
        <p:nvSpPr>
          <p:cNvPr id="5125" name="CasellaDiTesto 8"/>
          <p:cNvSpPr txBox="1">
            <a:spLocks noChangeArrowheads="1"/>
          </p:cNvSpPr>
          <p:nvPr/>
        </p:nvSpPr>
        <p:spPr bwMode="auto">
          <a:xfrm>
            <a:off x="6550669" y="4612004"/>
            <a:ext cx="1909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dirty="0">
                <a:latin typeface="Calibri" pitchFamily="34" charset="0"/>
                <a:ea typeface="ＭＳ Ｐゴシック" pitchFamily="34" charset="-128"/>
              </a:rPr>
              <a:t> </a:t>
            </a:r>
            <a:r>
              <a:rPr lang="it-IT" altLang="it-IT" sz="2400" b="1" dirty="0">
                <a:solidFill>
                  <a:srgbClr val="FF0000"/>
                </a:solidFill>
                <a:latin typeface="Calibri" pitchFamily="34" charset="0"/>
                <a:ea typeface="ＭＳ Ｐゴシック" pitchFamily="34" charset="-128"/>
              </a:rPr>
              <a:t>OPEN TIME :  </a:t>
            </a:r>
          </a:p>
          <a:p>
            <a:pPr algn="ctr" eaLnBrk="1" hangingPunct="1">
              <a:spcBef>
                <a:spcPct val="0"/>
              </a:spcBef>
              <a:buFontTx/>
              <a:buNone/>
            </a:pPr>
            <a:r>
              <a:rPr lang="it-IT" altLang="it-IT" sz="2400" b="1" dirty="0">
                <a:solidFill>
                  <a:srgbClr val="FF0000"/>
                </a:solidFill>
                <a:latin typeface="Calibri" pitchFamily="34" charset="0"/>
                <a:ea typeface="ＭＳ Ｐゴシック" pitchFamily="34" charset="-128"/>
              </a:rPr>
              <a:t> </a:t>
            </a:r>
            <a:r>
              <a:rPr lang="it-IT" altLang="it-IT" sz="2400" dirty="0" smtClean="0">
                <a:latin typeface="Calibri" pitchFamily="34" charset="0"/>
                <a:ea typeface="ＭＳ Ｐゴシック" pitchFamily="34" charset="-128"/>
              </a:rPr>
              <a:t>07:00 </a:t>
            </a:r>
            <a:r>
              <a:rPr lang="it-IT" altLang="it-IT" sz="2400" dirty="0">
                <a:latin typeface="Calibri" pitchFamily="34" charset="0"/>
                <a:ea typeface="ＭＳ Ｐゴシック" pitchFamily="34" charset="-128"/>
              </a:rPr>
              <a:t>AM </a:t>
            </a:r>
          </a:p>
          <a:p>
            <a:pPr algn="ctr" eaLnBrk="1" hangingPunct="1">
              <a:spcBef>
                <a:spcPct val="0"/>
              </a:spcBef>
              <a:buFontTx/>
              <a:buNone/>
            </a:pPr>
            <a:r>
              <a:rPr lang="it-IT" altLang="it-IT" sz="2400" dirty="0">
                <a:latin typeface="Calibri" pitchFamily="34" charset="0"/>
                <a:ea typeface="ＭＳ Ｐゴシック" pitchFamily="34" charset="-128"/>
              </a:rPr>
              <a:t>Until Evening</a:t>
            </a:r>
          </a:p>
        </p:txBody>
      </p:sp>
      <p:pic>
        <p:nvPicPr>
          <p:cNvPr id="3" name="Immagine 2"/>
          <p:cNvPicPr>
            <a:picLocks noChangeAspect="1"/>
          </p:cNvPicPr>
          <p:nvPr/>
        </p:nvPicPr>
        <p:blipFill>
          <a:blip r:embed="rId3"/>
          <a:stretch>
            <a:fillRect/>
          </a:stretch>
        </p:blipFill>
        <p:spPr>
          <a:xfrm>
            <a:off x="352027" y="1041399"/>
            <a:ext cx="5486400" cy="1114425"/>
          </a:xfrm>
          <a:prstGeom prst="rect">
            <a:avLst/>
          </a:prstGeom>
        </p:spPr>
      </p:pic>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Coffee break</a:t>
            </a:r>
            <a:endParaRPr lang="it-IT" sz="2800" b="1" dirty="0">
              <a:solidFill>
                <a:schemeClr val="tx2"/>
              </a:solidFill>
            </a:endParaRPr>
          </a:p>
        </p:txBody>
      </p:sp>
      <p:pic>
        <p:nvPicPr>
          <p:cNvPr id="8" name="Immagine 7"/>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50814550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4" name="Rettangolo 3"/>
          <p:cNvSpPr/>
          <p:nvPr/>
        </p:nvSpPr>
        <p:spPr>
          <a:xfrm>
            <a:off x="440420" y="980728"/>
            <a:ext cx="8208912" cy="5478423"/>
          </a:xfrm>
          <a:prstGeom prst="rect">
            <a:avLst/>
          </a:prstGeom>
        </p:spPr>
        <p:txBody>
          <a:bodyPr wrap="square">
            <a:spAutoFit/>
          </a:bodyPr>
          <a:lstStyle/>
          <a:p>
            <a:pPr marL="285750" indent="-285750">
              <a:buFont typeface="Arial" panose="020B0604020202020204" pitchFamily="34" charset="0"/>
              <a:buChar char="•"/>
            </a:pPr>
            <a:r>
              <a:rPr lang="it-IT" sz="2000" b="1" dirty="0">
                <a:solidFill>
                  <a:schemeClr val="tx2"/>
                </a:solidFill>
                <a:latin typeface="Times New Roman" panose="02020603050405020304" pitchFamily="18" charset="0"/>
                <a:cs typeface="Times New Roman" panose="02020603050405020304" pitchFamily="18" charset="0"/>
              </a:rPr>
              <a:t>Estrazione degli interruttori estraibili</a:t>
            </a:r>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endParaRPr lang="it-IT" sz="2000" dirty="0">
              <a:solidFill>
                <a:srgbClr val="000000"/>
              </a:solidFill>
              <a:latin typeface="Times New Roman" panose="02020603050405020304" pitchFamily="18" charset="0"/>
            </a:endParaRPr>
          </a:p>
          <a:p>
            <a:pPr marL="457200" indent="-457200">
              <a:buFont typeface="+mj-lt"/>
              <a:buAutoNum type="arabicPeriod"/>
            </a:pPr>
            <a:r>
              <a:rPr lang="it-IT" sz="2000" dirty="0" smtClean="0">
                <a:solidFill>
                  <a:schemeClr val="tx2"/>
                </a:solidFill>
                <a:latin typeface="Times New Roman" panose="02020603050405020304" pitchFamily="18" charset="0"/>
              </a:rPr>
              <a:t>Aprire l’interruttore</a:t>
            </a:r>
          </a:p>
          <a:p>
            <a:pPr marL="342900" indent="-342900">
              <a:buFont typeface="+mj-lt"/>
              <a:buAutoNum type="arabicPeriod"/>
            </a:pPr>
            <a:r>
              <a:rPr lang="it-IT" dirty="0">
                <a:solidFill>
                  <a:schemeClr val="tx2"/>
                </a:solidFill>
              </a:rPr>
              <a:t>Mettere in posizione di sezionato </a:t>
            </a:r>
            <a:endParaRPr lang="it-IT" dirty="0" smtClean="0">
              <a:solidFill>
                <a:schemeClr val="tx2"/>
              </a:solidFill>
            </a:endParaRPr>
          </a:p>
          <a:p>
            <a:pPr marL="342900" indent="-342900">
              <a:buFont typeface="+mj-lt"/>
              <a:buAutoNum type="arabicPeriod"/>
            </a:pPr>
            <a:r>
              <a:rPr lang="it-IT" dirty="0" smtClean="0">
                <a:solidFill>
                  <a:schemeClr val="tx2"/>
                </a:solidFill>
              </a:rPr>
              <a:t>Aprire </a:t>
            </a:r>
            <a:r>
              <a:rPr lang="it-IT" dirty="0">
                <a:solidFill>
                  <a:schemeClr val="tx2"/>
                </a:solidFill>
              </a:rPr>
              <a:t>la porta del compartimento interruttore</a:t>
            </a:r>
            <a:r>
              <a:rPr lang="it-IT" dirty="0" smtClean="0">
                <a:solidFill>
                  <a:schemeClr val="tx2"/>
                </a:solidFill>
              </a:rPr>
              <a:t>. </a:t>
            </a:r>
          </a:p>
          <a:p>
            <a:pPr marL="342900" indent="-342900">
              <a:buFont typeface="+mj-lt"/>
              <a:buAutoNum type="arabicPeriod"/>
            </a:pPr>
            <a:r>
              <a:rPr lang="it-IT" dirty="0" smtClean="0">
                <a:solidFill>
                  <a:schemeClr val="tx2"/>
                </a:solidFill>
              </a:rPr>
              <a:t>Portare </a:t>
            </a:r>
            <a:r>
              <a:rPr lang="it-IT" dirty="0">
                <a:solidFill>
                  <a:schemeClr val="tx2"/>
                </a:solidFill>
              </a:rPr>
              <a:t>il carrello di traino (fornibile a richiesta)(fig</a:t>
            </a:r>
            <a:r>
              <a:rPr lang="it-IT" dirty="0" smtClean="0">
                <a:solidFill>
                  <a:schemeClr val="tx2"/>
                </a:solidFill>
              </a:rPr>
              <a:t>.) </a:t>
            </a:r>
            <a:r>
              <a:rPr lang="it-IT" dirty="0">
                <a:solidFill>
                  <a:schemeClr val="tx2"/>
                </a:solidFill>
              </a:rPr>
              <a:t>in prossimità della cella interruttore. </a:t>
            </a:r>
            <a:endParaRPr lang="it-IT" dirty="0" smtClean="0">
              <a:solidFill>
                <a:schemeClr val="tx2"/>
              </a:solidFill>
            </a:endParaRPr>
          </a:p>
          <a:p>
            <a:pPr marL="342900" indent="-342900">
              <a:buFont typeface="+mj-lt"/>
              <a:buAutoNum type="arabicPeriod"/>
            </a:pPr>
            <a:r>
              <a:rPr lang="it-IT" dirty="0" smtClean="0">
                <a:solidFill>
                  <a:schemeClr val="tx2"/>
                </a:solidFill>
              </a:rPr>
              <a:t>Bloccare </a:t>
            </a:r>
            <a:r>
              <a:rPr lang="it-IT" dirty="0">
                <a:solidFill>
                  <a:schemeClr val="tx2"/>
                </a:solidFill>
              </a:rPr>
              <a:t>le </a:t>
            </a:r>
            <a:r>
              <a:rPr lang="it-IT" dirty="0" smtClean="0">
                <a:solidFill>
                  <a:schemeClr val="tx2"/>
                </a:solidFill>
              </a:rPr>
              <a:t>ruote </a:t>
            </a:r>
            <a:r>
              <a:rPr lang="it-IT" dirty="0">
                <a:solidFill>
                  <a:schemeClr val="tx2"/>
                </a:solidFill>
              </a:rPr>
              <a:t>del carrello di traino</a:t>
            </a:r>
            <a:r>
              <a:rPr lang="it-IT" dirty="0" smtClean="0">
                <a:solidFill>
                  <a:schemeClr val="tx2"/>
                </a:solidFill>
              </a:rPr>
              <a:t>.</a:t>
            </a:r>
          </a:p>
          <a:p>
            <a:pPr marL="342900" indent="-342900">
              <a:buFont typeface="+mj-lt"/>
              <a:buAutoNum type="arabicPeriod"/>
            </a:pPr>
            <a:r>
              <a:rPr lang="it-IT" dirty="0" smtClean="0">
                <a:solidFill>
                  <a:schemeClr val="tx2"/>
                </a:solidFill>
              </a:rPr>
              <a:t>Innalzare </a:t>
            </a:r>
            <a:r>
              <a:rPr lang="it-IT" dirty="0">
                <a:solidFill>
                  <a:schemeClr val="tx2"/>
                </a:solidFill>
              </a:rPr>
              <a:t>il </a:t>
            </a:r>
            <a:r>
              <a:rPr lang="it-IT" dirty="0" smtClean="0">
                <a:solidFill>
                  <a:schemeClr val="tx2"/>
                </a:solidFill>
              </a:rPr>
              <a:t>sollevatore </a:t>
            </a:r>
            <a:r>
              <a:rPr lang="it-IT" dirty="0">
                <a:solidFill>
                  <a:schemeClr val="tx2"/>
                </a:solidFill>
              </a:rPr>
              <a:t>del carrello di traino fino ad allineare  la mensola (fig</a:t>
            </a:r>
            <a:r>
              <a:rPr lang="it-IT" dirty="0" smtClean="0">
                <a:solidFill>
                  <a:schemeClr val="tx2"/>
                </a:solidFill>
              </a:rPr>
              <a:t>.) </a:t>
            </a:r>
            <a:r>
              <a:rPr lang="it-IT" dirty="0">
                <a:solidFill>
                  <a:schemeClr val="tx2"/>
                </a:solidFill>
              </a:rPr>
              <a:t>con il compartimento interruttore. </a:t>
            </a:r>
          </a:p>
          <a:p>
            <a:pPr marL="342900" indent="-342900">
              <a:buFont typeface="+mj-lt"/>
              <a:buAutoNum type="arabicPeriod"/>
            </a:pPr>
            <a:r>
              <a:rPr lang="it-IT" dirty="0" smtClean="0">
                <a:solidFill>
                  <a:schemeClr val="tx2"/>
                </a:solidFill>
              </a:rPr>
              <a:t>Estrarre l’interruttore </a:t>
            </a:r>
            <a:r>
              <a:rPr lang="it-IT" dirty="0">
                <a:solidFill>
                  <a:schemeClr val="tx2"/>
                </a:solidFill>
              </a:rPr>
              <a:t>e posizionarlo sulla piattaforma del carrello di traino</a:t>
            </a:r>
            <a:r>
              <a:rPr lang="it-IT" dirty="0" smtClean="0">
                <a:solidFill>
                  <a:schemeClr val="tx2"/>
                </a:solidFill>
              </a:rPr>
              <a:t>.</a:t>
            </a:r>
          </a:p>
          <a:p>
            <a:pPr marL="342900" indent="-342900">
              <a:buFont typeface="+mj-lt"/>
              <a:buAutoNum type="arabicPeriod"/>
            </a:pPr>
            <a:r>
              <a:rPr lang="it-IT" dirty="0" smtClean="0">
                <a:solidFill>
                  <a:schemeClr val="tx2"/>
                </a:solidFill>
              </a:rPr>
              <a:t>Dopo l’estrazione portare l’interruttore a livello del terreno.</a:t>
            </a:r>
            <a:endParaRPr lang="it-IT" dirty="0">
              <a:solidFill>
                <a:schemeClr val="tx2"/>
              </a:solidFill>
            </a:endParaRPr>
          </a:p>
          <a:p>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sv-SE"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r>
              <a:rPr lang="it-IT" sz="2000" dirty="0" smtClean="0">
                <a:solidFill>
                  <a:srgbClr val="000000"/>
                </a:solidFill>
                <a:latin typeface="Times New Roman" panose="02020603050405020304" pitchFamily="18" charset="0"/>
              </a:rPr>
              <a:t>                                                     </a:t>
            </a:r>
            <a:r>
              <a:rPr lang="it-IT" sz="2000" dirty="0">
                <a:solidFill>
                  <a:srgbClr val="000000"/>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p>
          <a:p>
            <a:endParaRPr lang="it-IT" sz="800" dirty="0">
              <a:latin typeface="Courier New" panose="02070309020205020404" pitchFamily="49" charset="0"/>
            </a:endParaRPr>
          </a:p>
        </p:txBody>
      </p:sp>
      <p:pic>
        <p:nvPicPr>
          <p:cNvPr id="2" name="Immagine 1"/>
          <p:cNvPicPr>
            <a:picLocks noChangeAspect="1"/>
          </p:cNvPicPr>
          <p:nvPr/>
        </p:nvPicPr>
        <p:blipFill>
          <a:blip r:embed="rId4"/>
          <a:stretch>
            <a:fillRect/>
          </a:stretch>
        </p:blipFill>
        <p:spPr>
          <a:xfrm>
            <a:off x="6876256" y="4015435"/>
            <a:ext cx="1133331" cy="2752374"/>
          </a:xfrm>
          <a:prstGeom prst="rect">
            <a:avLst/>
          </a:prstGeom>
        </p:spPr>
      </p:pic>
      <p:pic>
        <p:nvPicPr>
          <p:cNvPr id="6" name="Immagine 5"/>
          <p:cNvPicPr>
            <a:picLocks noChangeAspect="1"/>
          </p:cNvPicPr>
          <p:nvPr/>
        </p:nvPicPr>
        <p:blipFill>
          <a:blip r:embed="rId5"/>
          <a:stretch>
            <a:fillRect/>
          </a:stretch>
        </p:blipFill>
        <p:spPr>
          <a:xfrm>
            <a:off x="1403648" y="4596639"/>
            <a:ext cx="4066140" cy="1589965"/>
          </a:xfrm>
          <a:prstGeom prst="rect">
            <a:avLst/>
          </a:prstGeom>
        </p:spPr>
      </p:pic>
    </p:spTree>
    <p:extLst>
      <p:ext uri="{BB962C8B-B14F-4D97-AF65-F5344CB8AC3E}">
        <p14:creationId xmlns:p14="http://schemas.microsoft.com/office/powerpoint/2010/main" val="24656937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4" name="Rettangolo 3"/>
          <p:cNvSpPr/>
          <p:nvPr/>
        </p:nvSpPr>
        <p:spPr>
          <a:xfrm>
            <a:off x="440420" y="980728"/>
            <a:ext cx="8208912" cy="3323987"/>
          </a:xfrm>
          <a:prstGeom prst="rect">
            <a:avLst/>
          </a:prstGeom>
        </p:spPr>
        <p:txBody>
          <a:bodyPr wrap="square">
            <a:spAutoFit/>
          </a:bodyPr>
          <a:lstStyle/>
          <a:p>
            <a:pPr marL="285750" indent="-285750">
              <a:buFont typeface="Arial" panose="020B0604020202020204" pitchFamily="34" charset="0"/>
              <a:buChar char="•"/>
            </a:pPr>
            <a:r>
              <a:rPr lang="it-IT" sz="2000" b="1" dirty="0">
                <a:solidFill>
                  <a:schemeClr val="tx2"/>
                </a:solidFill>
              </a:rPr>
              <a:t>Inserzione degli interruttori estraibili</a:t>
            </a:r>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endParaRPr lang="it-IT" dirty="0">
              <a:solidFill>
                <a:schemeClr val="tx2"/>
              </a:solidFill>
              <a:latin typeface="Times New Roman" panose="02020603050405020304" pitchFamily="18" charset="0"/>
            </a:endParaRPr>
          </a:p>
          <a:p>
            <a:pPr marL="457200" indent="-457200">
              <a:buFont typeface="+mj-lt"/>
              <a:buAutoNum type="arabicPeriod"/>
            </a:pPr>
            <a:r>
              <a:rPr lang="it-IT" dirty="0" smtClean="0">
                <a:solidFill>
                  <a:schemeClr val="tx2"/>
                </a:solidFill>
              </a:rPr>
              <a:t>Aprire </a:t>
            </a:r>
            <a:r>
              <a:rPr lang="it-IT" dirty="0">
                <a:solidFill>
                  <a:schemeClr val="tx2"/>
                </a:solidFill>
              </a:rPr>
              <a:t>la porta della cella</a:t>
            </a:r>
            <a:r>
              <a:rPr lang="it-IT" dirty="0" smtClean="0">
                <a:solidFill>
                  <a:schemeClr val="tx2"/>
                </a:solidFill>
              </a:rPr>
              <a:t>.</a:t>
            </a:r>
          </a:p>
          <a:p>
            <a:pPr marL="457200" indent="-457200">
              <a:buFont typeface="+mj-lt"/>
              <a:buAutoNum type="arabicPeriod"/>
            </a:pPr>
            <a:r>
              <a:rPr lang="it-IT" dirty="0" smtClean="0">
                <a:solidFill>
                  <a:schemeClr val="tx2"/>
                </a:solidFill>
              </a:rPr>
              <a:t>Inserire l’interruttore aperto all’interno della </a:t>
            </a:r>
            <a:r>
              <a:rPr lang="it-IT" dirty="0">
                <a:solidFill>
                  <a:schemeClr val="tx2"/>
                </a:solidFill>
              </a:rPr>
              <a:t>cella e metterlo in posizione di sezionato.</a:t>
            </a:r>
            <a:r>
              <a:rPr lang="it-IT" dirty="0">
                <a:solidFill>
                  <a:schemeClr val="tx2"/>
                </a:solidFill>
                <a:latin typeface="Times New Roman" panose="02020603050405020304" pitchFamily="18" charset="0"/>
              </a:rPr>
              <a:t>	</a:t>
            </a:r>
            <a:endParaRPr lang="it-IT" dirty="0" smtClean="0">
              <a:solidFill>
                <a:schemeClr val="tx2"/>
              </a:solidFill>
              <a:latin typeface="Times New Roman" panose="02020603050405020304" pitchFamily="18" charset="0"/>
            </a:endParaRPr>
          </a:p>
          <a:p>
            <a:pPr marL="457200" indent="-457200">
              <a:buFont typeface="+mj-lt"/>
              <a:buAutoNum type="arabicPeriod"/>
            </a:pPr>
            <a:r>
              <a:rPr lang="it-IT" dirty="0">
                <a:solidFill>
                  <a:schemeClr val="tx2"/>
                </a:solidFill>
              </a:rPr>
              <a:t>Chiudere la porta del compartimento interruttore</a:t>
            </a:r>
            <a:r>
              <a:rPr lang="it-IT" dirty="0" smtClean="0">
                <a:solidFill>
                  <a:schemeClr val="tx2"/>
                </a:solidFill>
              </a:rPr>
              <a:t>.</a:t>
            </a:r>
          </a:p>
          <a:p>
            <a:pPr marL="457200" indent="-457200">
              <a:buFont typeface="+mj-lt"/>
              <a:buAutoNum type="arabicPeriod"/>
            </a:pPr>
            <a:r>
              <a:rPr lang="it-IT" dirty="0" smtClean="0">
                <a:solidFill>
                  <a:schemeClr val="tx2"/>
                </a:solidFill>
                <a:latin typeface="Times New Roman" panose="02020603050405020304" pitchFamily="18" charset="0"/>
              </a:rPr>
              <a:t>Inserire l’interruttore.</a:t>
            </a:r>
            <a:endParaRPr lang="it-IT" dirty="0">
              <a:solidFill>
                <a:schemeClr val="tx2"/>
              </a:solidFill>
              <a:latin typeface="Times New Roman" panose="02020603050405020304" pitchFamily="18" charset="0"/>
            </a:endParaRP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sv-SE"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p>
          <a:p>
            <a:endParaRPr lang="it-IT" sz="800" dirty="0">
              <a:latin typeface="Courier New" panose="02070309020205020404" pitchFamily="49" charset="0"/>
            </a:endParaRPr>
          </a:p>
        </p:txBody>
      </p:sp>
      <p:pic>
        <p:nvPicPr>
          <p:cNvPr id="7" name="Immagine 6"/>
          <p:cNvPicPr>
            <a:picLocks noChangeAspect="1"/>
          </p:cNvPicPr>
          <p:nvPr/>
        </p:nvPicPr>
        <p:blipFill>
          <a:blip r:embed="rId4"/>
          <a:stretch>
            <a:fillRect/>
          </a:stretch>
        </p:blipFill>
        <p:spPr>
          <a:xfrm>
            <a:off x="1718316" y="3212976"/>
            <a:ext cx="5653119" cy="782917"/>
          </a:xfrm>
          <a:prstGeom prst="rect">
            <a:avLst/>
          </a:prstGeom>
        </p:spPr>
      </p:pic>
    </p:spTree>
    <p:extLst>
      <p:ext uri="{BB962C8B-B14F-4D97-AF65-F5344CB8AC3E}">
        <p14:creationId xmlns:p14="http://schemas.microsoft.com/office/powerpoint/2010/main" val="11287834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4" name="Rettangolo 3"/>
          <p:cNvSpPr/>
          <p:nvPr/>
        </p:nvSpPr>
        <p:spPr>
          <a:xfrm>
            <a:off x="440420" y="980728"/>
            <a:ext cx="8208912" cy="2215991"/>
          </a:xfrm>
          <a:prstGeom prst="rect">
            <a:avLst/>
          </a:prstGeom>
        </p:spPr>
        <p:txBody>
          <a:bodyPr wrap="square">
            <a:spAutoFit/>
          </a:bodyPr>
          <a:lstStyle/>
          <a:p>
            <a:pPr marL="285750" indent="-285750">
              <a:buFont typeface="Arial" panose="020B0604020202020204" pitchFamily="34" charset="0"/>
              <a:buChar char="•"/>
            </a:pPr>
            <a:r>
              <a:rPr lang="it-IT" sz="2000" b="1" dirty="0">
                <a:solidFill>
                  <a:schemeClr val="tx2"/>
                </a:solidFill>
              </a:rPr>
              <a:t>Accesso alle sbarre omnibus</a:t>
            </a:r>
            <a:r>
              <a:rPr lang="it-IT" dirty="0">
                <a:solidFill>
                  <a:schemeClr val="tx2"/>
                </a:solidFill>
                <a:latin typeface="Times New Roman" panose="02020603050405020304" pitchFamily="18" charset="0"/>
              </a:rPr>
              <a:t>	</a:t>
            </a:r>
            <a:endParaRPr lang="it-IT" dirty="0" smtClean="0">
              <a:solidFill>
                <a:schemeClr val="tx2"/>
              </a:solidFill>
              <a:latin typeface="Times New Roman" panose="02020603050405020304" pitchFamily="18" charset="0"/>
            </a:endParaRPr>
          </a:p>
          <a:p>
            <a:r>
              <a:rPr lang="it-IT" dirty="0" smtClean="0">
                <a:solidFill>
                  <a:schemeClr val="tx2"/>
                </a:solidFill>
                <a:latin typeface="Times New Roman" panose="02020603050405020304" pitchFamily="18" charset="0"/>
              </a:rPr>
              <a:t>L’accesso alle sbarre può avvenire dal retro o dall’alto:                                                            </a:t>
            </a:r>
            <a:r>
              <a:rPr lang="it-IT"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sv-SE"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p>
          <a:p>
            <a:endParaRPr lang="it-IT" sz="800" dirty="0">
              <a:latin typeface="Courier New" panose="02070309020205020404" pitchFamily="49" charset="0"/>
            </a:endParaRPr>
          </a:p>
        </p:txBody>
      </p:sp>
      <p:pic>
        <p:nvPicPr>
          <p:cNvPr id="2" name="Immagine 1"/>
          <p:cNvPicPr>
            <a:picLocks noChangeAspect="1"/>
          </p:cNvPicPr>
          <p:nvPr/>
        </p:nvPicPr>
        <p:blipFill>
          <a:blip r:embed="rId4"/>
          <a:stretch>
            <a:fillRect/>
          </a:stretch>
        </p:blipFill>
        <p:spPr>
          <a:xfrm>
            <a:off x="1918478" y="1720273"/>
            <a:ext cx="5445484" cy="4822604"/>
          </a:xfrm>
          <a:prstGeom prst="rect">
            <a:avLst/>
          </a:prstGeom>
        </p:spPr>
      </p:pic>
    </p:spTree>
    <p:extLst>
      <p:ext uri="{BB962C8B-B14F-4D97-AF65-F5344CB8AC3E}">
        <p14:creationId xmlns:p14="http://schemas.microsoft.com/office/powerpoint/2010/main" val="8217593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4" name="Rettangolo 3"/>
          <p:cNvSpPr/>
          <p:nvPr/>
        </p:nvSpPr>
        <p:spPr>
          <a:xfrm>
            <a:off x="440420" y="980728"/>
            <a:ext cx="8208912" cy="1938992"/>
          </a:xfrm>
          <a:prstGeom prst="rect">
            <a:avLst/>
          </a:prstGeom>
        </p:spPr>
        <p:txBody>
          <a:bodyPr wrap="square">
            <a:spAutoFit/>
          </a:bodyPr>
          <a:lstStyle/>
          <a:p>
            <a:pPr marL="285750" indent="-285750">
              <a:buFont typeface="Arial" panose="020B0604020202020204" pitchFamily="34" charset="0"/>
              <a:buChar char="•"/>
            </a:pPr>
            <a:r>
              <a:rPr lang="it-IT" sz="2000" b="1" dirty="0">
                <a:solidFill>
                  <a:schemeClr val="tx2"/>
                </a:solidFill>
              </a:rPr>
              <a:t>Accesso </a:t>
            </a:r>
            <a:r>
              <a:rPr lang="it-IT" sz="2000" b="1" dirty="0" smtClean="0">
                <a:solidFill>
                  <a:schemeClr val="tx2"/>
                </a:solidFill>
              </a:rPr>
              <a:t>dal retro</a:t>
            </a:r>
            <a:r>
              <a:rPr lang="it-IT" dirty="0">
                <a:solidFill>
                  <a:schemeClr val="tx2"/>
                </a:solidFill>
                <a:latin typeface="Times New Roman" panose="02020603050405020304" pitchFamily="18" charset="0"/>
              </a:rPr>
              <a:t>	</a:t>
            </a:r>
            <a:endParaRPr lang="it-IT" dirty="0" smtClean="0">
              <a:solidFill>
                <a:schemeClr val="tx2"/>
              </a:solidFill>
              <a:latin typeface="Times New Roman" panose="02020603050405020304" pitchFamily="18" charset="0"/>
            </a:endParaRPr>
          </a:p>
          <a:p>
            <a:r>
              <a:rPr lang="it-IT"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sv-SE"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p>
          <a:p>
            <a:endParaRPr lang="it-IT" sz="800" dirty="0">
              <a:latin typeface="Courier New" panose="02070309020205020404" pitchFamily="49" charset="0"/>
            </a:endParaRPr>
          </a:p>
        </p:txBody>
      </p:sp>
      <p:pic>
        <p:nvPicPr>
          <p:cNvPr id="6" name="Immagine 5"/>
          <p:cNvPicPr>
            <a:picLocks noChangeAspect="1"/>
          </p:cNvPicPr>
          <p:nvPr/>
        </p:nvPicPr>
        <p:blipFill>
          <a:blip r:embed="rId4"/>
          <a:stretch>
            <a:fillRect/>
          </a:stretch>
        </p:blipFill>
        <p:spPr>
          <a:xfrm>
            <a:off x="750000" y="1340768"/>
            <a:ext cx="7494408" cy="5015694"/>
          </a:xfrm>
          <a:prstGeom prst="rect">
            <a:avLst/>
          </a:prstGeom>
        </p:spPr>
      </p:pic>
    </p:spTree>
    <p:extLst>
      <p:ext uri="{BB962C8B-B14F-4D97-AF65-F5344CB8AC3E}">
        <p14:creationId xmlns:p14="http://schemas.microsoft.com/office/powerpoint/2010/main" val="2372187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4" name="Rettangolo 3"/>
          <p:cNvSpPr/>
          <p:nvPr/>
        </p:nvSpPr>
        <p:spPr>
          <a:xfrm>
            <a:off x="440420" y="980728"/>
            <a:ext cx="8208912" cy="3600986"/>
          </a:xfrm>
          <a:prstGeom prst="rect">
            <a:avLst/>
          </a:prstGeom>
        </p:spPr>
        <p:txBody>
          <a:bodyPr wrap="square">
            <a:spAutoFit/>
          </a:bodyPr>
          <a:lstStyle/>
          <a:p>
            <a:pPr marL="285750" indent="-285750">
              <a:buFont typeface="Arial" panose="020B0604020202020204" pitchFamily="34" charset="0"/>
              <a:buChar char="•"/>
            </a:pPr>
            <a:r>
              <a:rPr lang="it-IT" sz="2000" b="1" dirty="0">
                <a:solidFill>
                  <a:schemeClr val="tx2"/>
                </a:solidFill>
              </a:rPr>
              <a:t>Accesso </a:t>
            </a:r>
            <a:r>
              <a:rPr lang="it-IT" sz="2000" b="1" dirty="0" smtClean="0">
                <a:solidFill>
                  <a:schemeClr val="tx2"/>
                </a:solidFill>
              </a:rPr>
              <a:t>dal retro</a:t>
            </a:r>
            <a:r>
              <a:rPr lang="it-IT" dirty="0">
                <a:solidFill>
                  <a:schemeClr val="tx2"/>
                </a:solidFill>
                <a:latin typeface="Times New Roman" panose="02020603050405020304" pitchFamily="18" charset="0"/>
              </a:rPr>
              <a:t>	</a:t>
            </a:r>
            <a:endParaRPr lang="it-IT" dirty="0" smtClean="0">
              <a:solidFill>
                <a:schemeClr val="tx2"/>
              </a:solidFill>
              <a:latin typeface="Times New Roman" panose="02020603050405020304" pitchFamily="18" charset="0"/>
            </a:endParaRPr>
          </a:p>
          <a:p>
            <a:pPr marL="342900" indent="-342900">
              <a:buFont typeface="+mj-lt"/>
              <a:buAutoNum type="arabicPeriod"/>
            </a:pPr>
            <a:r>
              <a:rPr lang="it-IT" dirty="0" smtClean="0">
                <a:solidFill>
                  <a:schemeClr val="tx2"/>
                </a:solidFill>
                <a:latin typeface="Times New Roman" panose="02020603050405020304" pitchFamily="18" charset="0"/>
                <a:cs typeface="Times New Roman" panose="02020603050405020304" pitchFamily="18" charset="0"/>
              </a:rPr>
              <a:t>Aprire </a:t>
            </a:r>
            <a:r>
              <a:rPr lang="it-IT" dirty="0">
                <a:solidFill>
                  <a:schemeClr val="tx2"/>
                </a:solidFill>
                <a:latin typeface="Times New Roman" panose="02020603050405020304" pitchFamily="18" charset="0"/>
                <a:cs typeface="Times New Roman" panose="02020603050405020304" pitchFamily="18" charset="0"/>
              </a:rPr>
              <a:t>tutti gli interruttori (arrivi, </a:t>
            </a:r>
            <a:r>
              <a:rPr lang="it-IT" dirty="0" err="1">
                <a:solidFill>
                  <a:schemeClr val="tx2"/>
                </a:solidFill>
                <a:latin typeface="Times New Roman" panose="02020603050405020304" pitchFamily="18" charset="0"/>
                <a:cs typeface="Times New Roman" panose="02020603050405020304" pitchFamily="18" charset="0"/>
              </a:rPr>
              <a:t>congiuntori</a:t>
            </a:r>
            <a:r>
              <a:rPr lang="it-IT" dirty="0">
                <a:solidFill>
                  <a:schemeClr val="tx2"/>
                </a:solidFill>
                <a:latin typeface="Times New Roman" panose="02020603050405020304" pitchFamily="18" charset="0"/>
                <a:cs typeface="Times New Roman" panose="02020603050405020304" pitchFamily="18" charset="0"/>
              </a:rPr>
              <a:t> e partenze) e metterli nella posizione di </a:t>
            </a:r>
            <a:r>
              <a:rPr lang="it-IT" dirty="0" smtClean="0">
                <a:solidFill>
                  <a:schemeClr val="tx2"/>
                </a:solidFill>
                <a:latin typeface="Times New Roman" panose="02020603050405020304" pitchFamily="18" charset="0"/>
                <a:cs typeface="Times New Roman" panose="02020603050405020304" pitchFamily="18" charset="0"/>
              </a:rPr>
              <a:t>sezionato.</a:t>
            </a:r>
          </a:p>
          <a:p>
            <a:pPr marL="342900" indent="-342900">
              <a:buFont typeface="+mj-lt"/>
              <a:buAutoNum type="arabicPeriod"/>
            </a:pPr>
            <a:r>
              <a:rPr lang="it-IT" b="1" i="1" dirty="0">
                <a:solidFill>
                  <a:schemeClr val="tx2"/>
                </a:solidFill>
                <a:latin typeface="Times New Roman" panose="02020603050405020304" pitchFamily="18" charset="0"/>
                <a:cs typeface="Times New Roman" panose="02020603050405020304" pitchFamily="18" charset="0"/>
              </a:rPr>
              <a:t>TOGLIERE TENSIONE E METTERE A TERRA LE </a:t>
            </a:r>
            <a:r>
              <a:rPr lang="it-IT" b="1" i="1" dirty="0" smtClean="0">
                <a:solidFill>
                  <a:schemeClr val="tx2"/>
                </a:solidFill>
                <a:latin typeface="Times New Roman" panose="02020603050405020304" pitchFamily="18" charset="0"/>
                <a:cs typeface="Times New Roman" panose="02020603050405020304" pitchFamily="18" charset="0"/>
              </a:rPr>
              <a:t>SBARRE OMNIBUS.</a:t>
            </a:r>
            <a:endParaRPr lang="it-IT" dirty="0">
              <a:solidFill>
                <a:schemeClr val="tx2"/>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it-IT" dirty="0" smtClean="0">
                <a:solidFill>
                  <a:schemeClr val="tx2"/>
                </a:solidFill>
                <a:latin typeface="Times New Roman" panose="02020603050405020304" pitchFamily="18" charset="0"/>
                <a:cs typeface="Times New Roman" panose="02020603050405020304" pitchFamily="18" charset="0"/>
              </a:rPr>
              <a:t>Verificare l’effettiva mancanza di tensione.</a:t>
            </a:r>
          </a:p>
          <a:p>
            <a:pPr marL="342900" indent="-342900">
              <a:buFont typeface="+mj-lt"/>
              <a:buAutoNum type="arabicPeriod"/>
            </a:pPr>
            <a:r>
              <a:rPr lang="it-IT" dirty="0" smtClean="0">
                <a:solidFill>
                  <a:schemeClr val="tx2"/>
                </a:solidFill>
                <a:latin typeface="Times New Roman" panose="02020603050405020304" pitchFamily="18" charset="0"/>
                <a:cs typeface="Times New Roman" panose="02020603050405020304" pitchFamily="18" charset="0"/>
              </a:rPr>
              <a:t>Aprire </a:t>
            </a:r>
            <a:r>
              <a:rPr lang="it-IT" dirty="0">
                <a:solidFill>
                  <a:schemeClr val="tx2"/>
                </a:solidFill>
                <a:latin typeface="Times New Roman" panose="02020603050405020304" pitchFamily="18" charset="0"/>
                <a:cs typeface="Times New Roman" panose="02020603050405020304" pitchFamily="18" charset="0"/>
              </a:rPr>
              <a:t>tutte le porte retro del quadro</a:t>
            </a:r>
            <a:r>
              <a:rPr lang="it-IT" dirty="0" smtClean="0">
                <a:solidFill>
                  <a:schemeClr val="tx2"/>
                </a:solidFill>
                <a:latin typeface="Times New Roman" panose="02020603050405020304" pitchFamily="18" charset="0"/>
                <a:cs typeface="Times New Roman" panose="02020603050405020304" pitchFamily="18" charset="0"/>
              </a:rPr>
              <a:t>.</a:t>
            </a:r>
          </a:p>
          <a:p>
            <a:pPr marL="342900" indent="-342900">
              <a:buFont typeface="+mj-lt"/>
              <a:buAutoNum type="arabicPeriod"/>
            </a:pPr>
            <a:r>
              <a:rPr lang="it-IT" dirty="0">
                <a:solidFill>
                  <a:schemeClr val="tx2"/>
                </a:solidFill>
                <a:latin typeface="Times New Roman" panose="02020603050405020304" pitchFamily="18" charset="0"/>
                <a:cs typeface="Times New Roman" panose="02020603050405020304" pitchFamily="18" charset="0"/>
              </a:rPr>
              <a:t>Asportare le lamiere di segregazione tra cubicolo cavi e sbarre omnibus indicata nella fig.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sv-SE"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p>
          <a:p>
            <a:endParaRPr lang="it-IT" sz="800" dirty="0">
              <a:latin typeface="Courier New" panose="02070309020205020404" pitchFamily="49" charset="0"/>
            </a:endParaRPr>
          </a:p>
        </p:txBody>
      </p:sp>
      <p:pic>
        <p:nvPicPr>
          <p:cNvPr id="2" name="Immagine 1"/>
          <p:cNvPicPr>
            <a:picLocks noChangeAspect="1"/>
          </p:cNvPicPr>
          <p:nvPr/>
        </p:nvPicPr>
        <p:blipFill>
          <a:blip r:embed="rId4"/>
          <a:stretch>
            <a:fillRect/>
          </a:stretch>
        </p:blipFill>
        <p:spPr>
          <a:xfrm>
            <a:off x="536763" y="3284984"/>
            <a:ext cx="8208913" cy="3456384"/>
          </a:xfrm>
          <a:prstGeom prst="rect">
            <a:avLst/>
          </a:prstGeom>
        </p:spPr>
      </p:pic>
    </p:spTree>
    <p:extLst>
      <p:ext uri="{BB962C8B-B14F-4D97-AF65-F5344CB8AC3E}">
        <p14:creationId xmlns:p14="http://schemas.microsoft.com/office/powerpoint/2010/main" val="34248276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4" name="Rettangolo 3"/>
          <p:cNvSpPr/>
          <p:nvPr/>
        </p:nvSpPr>
        <p:spPr>
          <a:xfrm>
            <a:off x="440420" y="980728"/>
            <a:ext cx="8208912" cy="3323987"/>
          </a:xfrm>
          <a:prstGeom prst="rect">
            <a:avLst/>
          </a:prstGeom>
        </p:spPr>
        <p:txBody>
          <a:bodyPr wrap="square">
            <a:spAutoFit/>
          </a:bodyPr>
          <a:lstStyle/>
          <a:p>
            <a:pPr marL="285750" indent="-285750">
              <a:buFont typeface="Arial" panose="020B0604020202020204" pitchFamily="34" charset="0"/>
              <a:buChar char="•"/>
            </a:pPr>
            <a:r>
              <a:rPr lang="it-IT" sz="2000" b="1" dirty="0">
                <a:solidFill>
                  <a:schemeClr val="tx2"/>
                </a:solidFill>
              </a:rPr>
              <a:t>Accesso </a:t>
            </a:r>
            <a:r>
              <a:rPr lang="it-IT" sz="2000" b="1" dirty="0" smtClean="0">
                <a:solidFill>
                  <a:schemeClr val="tx2"/>
                </a:solidFill>
              </a:rPr>
              <a:t>dall’alto</a:t>
            </a:r>
            <a:r>
              <a:rPr lang="it-IT" dirty="0">
                <a:solidFill>
                  <a:schemeClr val="tx2"/>
                </a:solidFill>
                <a:latin typeface="Times New Roman" panose="02020603050405020304" pitchFamily="18" charset="0"/>
              </a:rPr>
              <a:t>	</a:t>
            </a:r>
            <a:endParaRPr lang="it-IT" dirty="0" smtClean="0">
              <a:solidFill>
                <a:schemeClr val="tx2"/>
              </a:solidFill>
              <a:latin typeface="Times New Roman" panose="02020603050405020304" pitchFamily="18" charset="0"/>
            </a:endParaRPr>
          </a:p>
          <a:p>
            <a:pPr marL="342900" indent="-342900">
              <a:buFont typeface="+mj-lt"/>
              <a:buAutoNum type="arabicPeriod"/>
            </a:pPr>
            <a:r>
              <a:rPr lang="it-IT" dirty="0" smtClean="0">
                <a:solidFill>
                  <a:schemeClr val="tx2"/>
                </a:solidFill>
                <a:latin typeface="Times New Roman" panose="02020603050405020304" pitchFamily="18" charset="0"/>
                <a:cs typeface="Times New Roman" panose="02020603050405020304" pitchFamily="18" charset="0"/>
              </a:rPr>
              <a:t>Aprire </a:t>
            </a:r>
            <a:r>
              <a:rPr lang="it-IT" dirty="0">
                <a:solidFill>
                  <a:schemeClr val="tx2"/>
                </a:solidFill>
                <a:latin typeface="Times New Roman" panose="02020603050405020304" pitchFamily="18" charset="0"/>
                <a:cs typeface="Times New Roman" panose="02020603050405020304" pitchFamily="18" charset="0"/>
              </a:rPr>
              <a:t>tutti gli interruttori (arrivi, </a:t>
            </a:r>
            <a:r>
              <a:rPr lang="it-IT" dirty="0" err="1">
                <a:solidFill>
                  <a:schemeClr val="tx2"/>
                </a:solidFill>
                <a:latin typeface="Times New Roman" panose="02020603050405020304" pitchFamily="18" charset="0"/>
                <a:cs typeface="Times New Roman" panose="02020603050405020304" pitchFamily="18" charset="0"/>
              </a:rPr>
              <a:t>congiuntori</a:t>
            </a:r>
            <a:r>
              <a:rPr lang="it-IT" dirty="0">
                <a:solidFill>
                  <a:schemeClr val="tx2"/>
                </a:solidFill>
                <a:latin typeface="Times New Roman" panose="02020603050405020304" pitchFamily="18" charset="0"/>
                <a:cs typeface="Times New Roman" panose="02020603050405020304" pitchFamily="18" charset="0"/>
              </a:rPr>
              <a:t> e partenze) e metterli nella posizione di </a:t>
            </a:r>
            <a:r>
              <a:rPr lang="it-IT" dirty="0" smtClean="0">
                <a:solidFill>
                  <a:schemeClr val="tx2"/>
                </a:solidFill>
                <a:latin typeface="Times New Roman" panose="02020603050405020304" pitchFamily="18" charset="0"/>
                <a:cs typeface="Times New Roman" panose="02020603050405020304" pitchFamily="18" charset="0"/>
              </a:rPr>
              <a:t>sezionato.</a:t>
            </a:r>
          </a:p>
          <a:p>
            <a:pPr marL="342900" indent="-342900">
              <a:buFont typeface="+mj-lt"/>
              <a:buAutoNum type="arabicPeriod"/>
            </a:pPr>
            <a:r>
              <a:rPr lang="it-IT" b="1" i="1" dirty="0">
                <a:solidFill>
                  <a:schemeClr val="tx2"/>
                </a:solidFill>
                <a:latin typeface="Times New Roman" panose="02020603050405020304" pitchFamily="18" charset="0"/>
                <a:cs typeface="Times New Roman" panose="02020603050405020304" pitchFamily="18" charset="0"/>
              </a:rPr>
              <a:t>TOGLIERE TENSIONE E METTERE A TERRA LE </a:t>
            </a:r>
            <a:r>
              <a:rPr lang="it-IT" b="1" i="1" dirty="0" smtClean="0">
                <a:solidFill>
                  <a:schemeClr val="tx2"/>
                </a:solidFill>
                <a:latin typeface="Times New Roman" panose="02020603050405020304" pitchFamily="18" charset="0"/>
                <a:cs typeface="Times New Roman" panose="02020603050405020304" pitchFamily="18" charset="0"/>
              </a:rPr>
              <a:t>SBARRE OMNIBUS.</a:t>
            </a:r>
            <a:endParaRPr lang="it-IT" dirty="0">
              <a:solidFill>
                <a:schemeClr val="tx2"/>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it-IT" dirty="0" smtClean="0">
                <a:solidFill>
                  <a:schemeClr val="tx2"/>
                </a:solidFill>
                <a:latin typeface="Times New Roman" panose="02020603050405020304" pitchFamily="18" charset="0"/>
                <a:cs typeface="Times New Roman" panose="02020603050405020304" pitchFamily="18" charset="0"/>
              </a:rPr>
              <a:t>Verificare l’effettiva mancanza di tensione.</a:t>
            </a:r>
          </a:p>
          <a:p>
            <a:pPr marL="342900" indent="-342900">
              <a:buFont typeface="+mj-lt"/>
              <a:buAutoNum type="arabicPeriod"/>
            </a:pPr>
            <a:r>
              <a:rPr lang="it-IT" dirty="0">
                <a:solidFill>
                  <a:schemeClr val="tx2"/>
                </a:solidFill>
              </a:rPr>
              <a:t>Rimuovere il tetto del quadro, svitando le viti </a:t>
            </a:r>
            <a:r>
              <a:rPr lang="it-IT" dirty="0" err="1">
                <a:solidFill>
                  <a:schemeClr val="tx2"/>
                </a:solidFill>
              </a:rPr>
              <a:t>autoformanti</a:t>
            </a:r>
            <a:r>
              <a:rPr lang="it-IT" dirty="0">
                <a:solidFill>
                  <a:schemeClr val="tx2"/>
                </a:solidFill>
              </a:rPr>
              <a:t> </a:t>
            </a:r>
            <a:r>
              <a:rPr lang="it-IT" dirty="0" smtClean="0">
                <a:solidFill>
                  <a:schemeClr val="tx2"/>
                </a:solidFill>
              </a:rPr>
              <a:t>6mm</a:t>
            </a:r>
          </a:p>
          <a:p>
            <a:r>
              <a:rPr lang="it-IT" dirty="0">
                <a:solidFill>
                  <a:schemeClr val="tx2"/>
                </a:solidFill>
                <a:latin typeface="Times New Roman" panose="02020603050405020304" pitchFamily="18" charset="0"/>
                <a:cs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sv-SE"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p>
          <a:p>
            <a:endParaRPr lang="it-IT" sz="800" dirty="0">
              <a:latin typeface="Courier New" panose="02070309020205020404" pitchFamily="49" charset="0"/>
            </a:endParaRPr>
          </a:p>
        </p:txBody>
      </p:sp>
      <p:pic>
        <p:nvPicPr>
          <p:cNvPr id="6" name="Immagine 5"/>
          <p:cNvPicPr>
            <a:picLocks noChangeAspect="1"/>
          </p:cNvPicPr>
          <p:nvPr/>
        </p:nvPicPr>
        <p:blipFill>
          <a:blip r:embed="rId4"/>
          <a:stretch>
            <a:fillRect/>
          </a:stretch>
        </p:blipFill>
        <p:spPr>
          <a:xfrm>
            <a:off x="750000" y="2780928"/>
            <a:ext cx="7782440" cy="3960440"/>
          </a:xfrm>
          <a:prstGeom prst="rect">
            <a:avLst/>
          </a:prstGeom>
        </p:spPr>
      </p:pic>
    </p:spTree>
    <p:extLst>
      <p:ext uri="{BB962C8B-B14F-4D97-AF65-F5344CB8AC3E}">
        <p14:creationId xmlns:p14="http://schemas.microsoft.com/office/powerpoint/2010/main" val="39151013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sp>
        <p:nvSpPr>
          <p:cNvPr id="4" name="Rettangolo 3"/>
          <p:cNvSpPr/>
          <p:nvPr/>
        </p:nvSpPr>
        <p:spPr>
          <a:xfrm>
            <a:off x="440420" y="980728"/>
            <a:ext cx="8208912" cy="4124206"/>
          </a:xfrm>
          <a:prstGeom prst="rect">
            <a:avLst/>
          </a:prstGeom>
        </p:spPr>
        <p:txBody>
          <a:bodyPr wrap="square">
            <a:spAutoFit/>
          </a:bodyPr>
          <a:lstStyle/>
          <a:p>
            <a:pPr algn="just"/>
            <a:r>
              <a:rPr lang="it-IT" sz="2400" dirty="0">
                <a:solidFill>
                  <a:schemeClr val="tx2"/>
                </a:solidFill>
              </a:rPr>
              <a:t>Le barre omnibus sono realizzate in rame o in rame argentato o in rame stagnato. </a:t>
            </a:r>
            <a:endParaRPr lang="it-IT" sz="2400" dirty="0" smtClean="0">
              <a:solidFill>
                <a:schemeClr val="tx2"/>
              </a:solidFill>
            </a:endParaRPr>
          </a:p>
          <a:p>
            <a:pPr algn="just"/>
            <a:r>
              <a:rPr lang="it-IT" sz="2400" dirty="0" smtClean="0">
                <a:solidFill>
                  <a:schemeClr val="tx2"/>
                </a:solidFill>
              </a:rPr>
              <a:t>Nel </a:t>
            </a:r>
            <a:r>
              <a:rPr lang="it-IT" sz="2400" dirty="0">
                <a:solidFill>
                  <a:schemeClr val="tx2"/>
                </a:solidFill>
              </a:rPr>
              <a:t>caso in cui presentino annerimento (che non pregiudica il corretto funzionamento) è possibile pulirle con panno pulito imbevuto di alcool o solvente idoneo. </a:t>
            </a:r>
            <a:endParaRPr lang="it-IT" sz="2400" dirty="0" smtClean="0">
              <a:solidFill>
                <a:schemeClr val="tx2"/>
              </a:solidFill>
            </a:endParaRPr>
          </a:p>
          <a:p>
            <a:pPr algn="just"/>
            <a:r>
              <a:rPr lang="it-IT" sz="2400" dirty="0" smtClean="0">
                <a:solidFill>
                  <a:schemeClr val="tx2"/>
                </a:solidFill>
              </a:rPr>
              <a:t>Ingrassare </a:t>
            </a:r>
            <a:r>
              <a:rPr lang="it-IT" sz="2400" dirty="0">
                <a:solidFill>
                  <a:schemeClr val="tx2"/>
                </a:solidFill>
              </a:rPr>
              <a:t>con grasso neutro.</a:t>
            </a:r>
            <a:r>
              <a:rPr lang="it-IT" sz="2400" dirty="0">
                <a:solidFill>
                  <a:schemeClr val="tx2"/>
                </a:solidFill>
                <a:latin typeface="Times New Roman" panose="02020603050405020304" pitchFamily="18" charset="0"/>
                <a:cs typeface="Times New Roman" panose="02020603050405020304" pitchFamily="18" charset="0"/>
              </a:rPr>
              <a:t>	</a:t>
            </a:r>
          </a:p>
          <a:p>
            <a:pPr algn="just"/>
            <a:r>
              <a:rPr lang="it-IT" sz="2400" dirty="0">
                <a:solidFill>
                  <a:schemeClr val="tx2"/>
                </a:solidFill>
                <a:latin typeface="Times New Roman" panose="02020603050405020304" pitchFamily="18" charset="0"/>
              </a:rPr>
              <a:t>	</a:t>
            </a:r>
            <a:r>
              <a:rPr lang="it-IT" sz="2400" dirty="0" smtClean="0">
                <a:solidFill>
                  <a:schemeClr val="tx2"/>
                </a:solidFill>
                <a:latin typeface="Times New Roman" panose="02020603050405020304" pitchFamily="18" charset="0"/>
              </a:rPr>
              <a:t> </a:t>
            </a:r>
            <a:r>
              <a:rPr lang="it-IT" sz="2400" dirty="0">
                <a:solidFill>
                  <a:schemeClr val="tx2"/>
                </a:solidFill>
                <a:latin typeface="Times New Roman" panose="02020603050405020304" pitchFamily="18" charset="0"/>
              </a:rPr>
              <a:t>	</a:t>
            </a:r>
          </a:p>
          <a:p>
            <a:pPr algn="just"/>
            <a:r>
              <a:rPr lang="it-IT" sz="2400" b="1" i="1" dirty="0">
                <a:solidFill>
                  <a:schemeClr val="tx2"/>
                </a:solidFill>
              </a:rPr>
              <a:t>Non usare lima o tela smeriglio, su sbarre ARGENTATE o STAGNATE!</a:t>
            </a:r>
            <a:r>
              <a:rPr lang="it-IT" sz="2400" dirty="0">
                <a:solidFill>
                  <a:schemeClr val="tx2"/>
                </a:solidFill>
                <a:latin typeface="Times New Roman" panose="02020603050405020304" pitchFamily="18" charset="0"/>
              </a:rPr>
              <a:t>	</a:t>
            </a:r>
            <a:r>
              <a:rPr lang="it-IT" sz="2400" dirty="0" smtClean="0">
                <a:solidFill>
                  <a:schemeClr val="tx2"/>
                </a:solidFill>
                <a:latin typeface="Times New Roman" panose="02020603050405020304" pitchFamily="18" charset="0"/>
              </a:rPr>
              <a:t> </a:t>
            </a:r>
            <a:r>
              <a:rPr lang="sv-SE" dirty="0">
                <a:solidFill>
                  <a:schemeClr val="tx2"/>
                </a:solidFill>
                <a:latin typeface="Times New Roman" panose="02020603050405020304" pitchFamily="18" charset="0"/>
              </a:rPr>
              <a:t>	</a:t>
            </a:r>
          </a:p>
          <a:p>
            <a:r>
              <a:rPr lang="it-IT" dirty="0">
                <a:solidFill>
                  <a:schemeClr val="tx2"/>
                </a:solidFill>
                <a:latin typeface="Times New Roman" panose="02020603050405020304" pitchFamily="18" charset="0"/>
              </a:rPr>
              <a:t>	</a:t>
            </a:r>
            <a:r>
              <a:rPr lang="it-IT" dirty="0" smtClean="0">
                <a:solidFill>
                  <a:schemeClr val="tx2"/>
                </a:solidFill>
                <a:latin typeface="Times New Roman" panose="02020603050405020304" pitchFamily="18" charset="0"/>
              </a:rPr>
              <a:t>                                                     </a:t>
            </a:r>
            <a:r>
              <a:rPr lang="it-IT" dirty="0">
                <a:solidFill>
                  <a:schemeClr val="tx2"/>
                </a:solidFill>
                <a:latin typeface="Times New Roman" panose="02020603050405020304" pitchFamily="18" charset="0"/>
              </a:rPr>
              <a:t>	</a:t>
            </a:r>
          </a:p>
          <a:p>
            <a:r>
              <a:rPr lang="it-IT" sz="2000" dirty="0">
                <a:solidFill>
                  <a:srgbClr val="000000"/>
                </a:solidFill>
                <a:latin typeface="Times New Roman" panose="02020603050405020304" pitchFamily="18" charset="0"/>
              </a:rPr>
              <a:t>	</a:t>
            </a:r>
          </a:p>
          <a:p>
            <a:endParaRPr lang="it-IT" sz="800" dirty="0">
              <a:latin typeface="Courier New" panose="02070309020205020404" pitchFamily="49" charset="0"/>
            </a:endParaRPr>
          </a:p>
        </p:txBody>
      </p:sp>
    </p:spTree>
    <p:extLst>
      <p:ext uri="{BB962C8B-B14F-4D97-AF65-F5344CB8AC3E}">
        <p14:creationId xmlns:p14="http://schemas.microsoft.com/office/powerpoint/2010/main" val="1643191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Quadro </a:t>
            </a:r>
            <a:r>
              <a:rPr lang="it-IT" sz="2800" b="1" dirty="0" err="1" smtClean="0">
                <a:solidFill>
                  <a:schemeClr val="tx2"/>
                </a:solidFill>
              </a:rPr>
              <a:t>Power</a:t>
            </a:r>
            <a:r>
              <a:rPr lang="it-IT" sz="2800" b="1" dirty="0" smtClean="0">
                <a:solidFill>
                  <a:schemeClr val="tx2"/>
                </a:solidFill>
              </a:rPr>
              <a:t> Unit</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750000" y="980728"/>
            <a:ext cx="7782440" cy="430887"/>
          </a:xfrm>
          <a:prstGeom prst="rect">
            <a:avLst/>
          </a:prstGeom>
          <a:noFill/>
        </p:spPr>
        <p:txBody>
          <a:bodyPr wrap="square" rtlCol="0">
            <a:spAutoFit/>
          </a:bodyPr>
          <a:lstStyle/>
          <a:p>
            <a:endParaRPr lang="it-IT" sz="2200" b="1" dirty="0">
              <a:solidFill>
                <a:schemeClr val="tx2"/>
              </a:solidFill>
            </a:endParaRPr>
          </a:p>
        </p:txBody>
      </p:sp>
      <p:pic>
        <p:nvPicPr>
          <p:cNvPr id="4" name="Immagine 3"/>
          <p:cNvPicPr>
            <a:picLocks noChangeAspect="1"/>
          </p:cNvPicPr>
          <p:nvPr/>
        </p:nvPicPr>
        <p:blipFill>
          <a:blip r:embed="rId4"/>
          <a:stretch>
            <a:fillRect/>
          </a:stretch>
        </p:blipFill>
        <p:spPr>
          <a:xfrm>
            <a:off x="467545" y="980728"/>
            <a:ext cx="8208912" cy="5760640"/>
          </a:xfrm>
          <a:prstGeom prst="rect">
            <a:avLst/>
          </a:prstGeom>
        </p:spPr>
      </p:pic>
      <p:sp>
        <p:nvSpPr>
          <p:cNvPr id="6" name="CasellaDiTesto 5"/>
          <p:cNvSpPr txBox="1"/>
          <p:nvPr/>
        </p:nvSpPr>
        <p:spPr>
          <a:xfrm>
            <a:off x="750000" y="580618"/>
            <a:ext cx="3489994" cy="400110"/>
          </a:xfrm>
          <a:prstGeom prst="rect">
            <a:avLst/>
          </a:prstGeom>
          <a:noFill/>
        </p:spPr>
        <p:txBody>
          <a:bodyPr wrap="none" rtlCol="0">
            <a:spAutoFit/>
          </a:bodyPr>
          <a:lstStyle/>
          <a:p>
            <a:pPr marL="342900" indent="-342900">
              <a:buFont typeface="Arial" panose="020B0604020202020204" pitchFamily="34" charset="0"/>
              <a:buChar char="•"/>
            </a:pPr>
            <a:r>
              <a:rPr lang="it-IT" sz="2000" b="1" dirty="0" smtClean="0">
                <a:solidFill>
                  <a:schemeClr val="tx2"/>
                </a:solidFill>
              </a:rPr>
              <a:t>Anomalie di funzionamento</a:t>
            </a:r>
            <a:endParaRPr lang="it-IT" sz="2000" b="1" dirty="0">
              <a:solidFill>
                <a:schemeClr val="tx2"/>
              </a:solidFill>
            </a:endParaRPr>
          </a:p>
        </p:txBody>
      </p:sp>
    </p:spTree>
    <p:extLst>
      <p:ext uri="{BB962C8B-B14F-4D97-AF65-F5344CB8AC3E}">
        <p14:creationId xmlns:p14="http://schemas.microsoft.com/office/powerpoint/2010/main" val="2454445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1" y="1196752"/>
            <a:ext cx="7710431" cy="4708981"/>
          </a:xfrm>
          <a:prstGeom prst="rect">
            <a:avLst/>
          </a:prstGeom>
          <a:noFill/>
        </p:spPr>
        <p:txBody>
          <a:bodyPr wrap="square" rtlCol="0">
            <a:spAutoFit/>
          </a:bodyPr>
          <a:lstStyle/>
          <a:p>
            <a:pPr algn="just"/>
            <a:r>
              <a:rPr lang="it-IT" sz="2000" dirty="0">
                <a:solidFill>
                  <a:schemeClr val="tx2"/>
                </a:solidFill>
              </a:rPr>
              <a:t>Il presente </a:t>
            </a:r>
            <a:r>
              <a:rPr lang="it-IT" sz="2000" dirty="0" smtClean="0">
                <a:solidFill>
                  <a:schemeClr val="tx2"/>
                </a:solidFill>
              </a:rPr>
              <a:t>corso </a:t>
            </a:r>
            <a:r>
              <a:rPr lang="it-IT" sz="2000" dirty="0">
                <a:solidFill>
                  <a:schemeClr val="tx2"/>
                </a:solidFill>
              </a:rPr>
              <a:t>ha il fine di suggerire le modalità d’installazione e utilizzo, in condizioni di sicurezza e nel rispetto delle norme, di trasformatori a secco con avvolgimenti inglobati in resina costruiti in completa osservanza delle norme e destinati all’ utilizzo in impianti industriali, commerciali e servizi vari. Tutto ciò con il fine di evitare un uso improprio degli stessi</a:t>
            </a:r>
            <a:r>
              <a:rPr lang="it-IT" sz="2000" dirty="0" smtClean="0">
                <a:solidFill>
                  <a:schemeClr val="tx2"/>
                </a:solidFill>
              </a:rPr>
              <a:t>.</a:t>
            </a:r>
          </a:p>
          <a:p>
            <a:pPr algn="just"/>
            <a:endParaRPr lang="it-IT" sz="2000" dirty="0">
              <a:solidFill>
                <a:schemeClr val="tx2"/>
              </a:solidFill>
            </a:endParaRPr>
          </a:p>
          <a:p>
            <a:pPr algn="just"/>
            <a:r>
              <a:rPr lang="it-IT" sz="2000" b="1" dirty="0">
                <a:solidFill>
                  <a:schemeClr val="tx2"/>
                </a:solidFill>
              </a:rPr>
              <a:t>I trasformatori con avvolgimenti inglobati in resina se correttamente utilizzati comportano i sotto indicati vantaggi:</a:t>
            </a:r>
          </a:p>
          <a:p>
            <a:pPr algn="just"/>
            <a:endParaRPr lang="it-IT" sz="2000" dirty="0" smtClean="0">
              <a:solidFill>
                <a:schemeClr val="tx2"/>
              </a:solidFill>
            </a:endParaRPr>
          </a:p>
          <a:p>
            <a:pPr marL="285750" indent="-285750" algn="just">
              <a:buFont typeface="Arial" panose="020B0604020202020204" pitchFamily="34" charset="0"/>
              <a:buChar char="•"/>
            </a:pPr>
            <a:r>
              <a:rPr lang="it-IT" sz="2000" dirty="0">
                <a:solidFill>
                  <a:schemeClr val="tx2"/>
                </a:solidFill>
              </a:rPr>
              <a:t>Resistenza alla combustione ed </a:t>
            </a:r>
            <a:r>
              <a:rPr lang="it-IT" sz="2000" dirty="0" err="1">
                <a:solidFill>
                  <a:schemeClr val="tx2"/>
                </a:solidFill>
              </a:rPr>
              <a:t>autoestinguenza</a:t>
            </a:r>
            <a:r>
              <a:rPr lang="it-IT" sz="2000" dirty="0">
                <a:solidFill>
                  <a:schemeClr val="tx2"/>
                </a:solidFill>
              </a:rPr>
              <a:t> in caso di cessata causa.  </a:t>
            </a:r>
            <a:endParaRPr lang="it-IT" sz="2000" dirty="0" smtClean="0">
              <a:solidFill>
                <a:schemeClr val="tx2"/>
              </a:solidFill>
            </a:endParaRPr>
          </a:p>
          <a:p>
            <a:pPr marL="285750" indent="-285750" algn="just">
              <a:buFont typeface="Arial" panose="020B0604020202020204" pitchFamily="34" charset="0"/>
              <a:buChar char="•"/>
            </a:pPr>
            <a:r>
              <a:rPr lang="it-IT" sz="2000" dirty="0" smtClean="0">
                <a:solidFill>
                  <a:schemeClr val="tx2"/>
                </a:solidFill>
              </a:rPr>
              <a:t>Ridotti </a:t>
            </a:r>
            <a:r>
              <a:rPr lang="it-IT" sz="2000" dirty="0">
                <a:solidFill>
                  <a:schemeClr val="tx2"/>
                </a:solidFill>
              </a:rPr>
              <a:t>tempi e costi di  manutenzione.  </a:t>
            </a:r>
            <a:endParaRPr lang="it-IT" sz="2000" dirty="0" smtClean="0">
              <a:solidFill>
                <a:schemeClr val="tx2"/>
              </a:solidFill>
            </a:endParaRPr>
          </a:p>
          <a:p>
            <a:pPr marL="285750" indent="-285750" algn="just">
              <a:buFont typeface="Arial" panose="020B0604020202020204" pitchFamily="34" charset="0"/>
              <a:buChar char="•"/>
            </a:pPr>
            <a:r>
              <a:rPr lang="it-IT" sz="2000" dirty="0" smtClean="0">
                <a:solidFill>
                  <a:schemeClr val="tx2"/>
                </a:solidFill>
              </a:rPr>
              <a:t>Dimensioni </a:t>
            </a:r>
            <a:r>
              <a:rPr lang="it-IT" sz="2000" dirty="0">
                <a:solidFill>
                  <a:schemeClr val="tx2"/>
                </a:solidFill>
              </a:rPr>
              <a:t>di ingombro contenute.  </a:t>
            </a:r>
            <a:endParaRPr lang="it-IT" sz="2000" dirty="0" smtClean="0">
              <a:solidFill>
                <a:schemeClr val="tx2"/>
              </a:solidFill>
            </a:endParaRPr>
          </a:p>
          <a:p>
            <a:pPr marL="285750" indent="-285750" algn="just">
              <a:buFont typeface="Arial" panose="020B0604020202020204" pitchFamily="34" charset="0"/>
              <a:buChar char="•"/>
            </a:pPr>
            <a:r>
              <a:rPr lang="it-IT" sz="2000" dirty="0" smtClean="0">
                <a:solidFill>
                  <a:schemeClr val="tx2"/>
                </a:solidFill>
              </a:rPr>
              <a:t>Ottima </a:t>
            </a:r>
            <a:r>
              <a:rPr lang="it-IT" sz="2000" dirty="0">
                <a:solidFill>
                  <a:schemeClr val="tx2"/>
                </a:solidFill>
              </a:rPr>
              <a:t>resistenza agli sforzi dinamici di corto circuito</a:t>
            </a:r>
          </a:p>
        </p:txBody>
      </p:sp>
    </p:spTree>
    <p:extLst>
      <p:ext uri="{BB962C8B-B14F-4D97-AF65-F5344CB8AC3E}">
        <p14:creationId xmlns:p14="http://schemas.microsoft.com/office/powerpoint/2010/main" val="25912996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1" y="1196752"/>
            <a:ext cx="7710431" cy="1692771"/>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Norme di riferimento</a:t>
            </a:r>
          </a:p>
          <a:p>
            <a:endParaRPr lang="nl-NL" sz="2000" dirty="0" smtClean="0">
              <a:solidFill>
                <a:schemeClr val="tx2"/>
              </a:solidFill>
            </a:endParaRPr>
          </a:p>
          <a:p>
            <a:r>
              <a:rPr lang="nl-NL" sz="2000" dirty="0" smtClean="0">
                <a:solidFill>
                  <a:schemeClr val="tx2"/>
                </a:solidFill>
              </a:rPr>
              <a:t>IEC EN 60076-11  - IEC EN 60076-1</a:t>
            </a:r>
          </a:p>
          <a:p>
            <a:r>
              <a:rPr lang="it-IT" sz="2000" dirty="0" smtClean="0">
                <a:solidFill>
                  <a:schemeClr val="tx2"/>
                </a:solidFill>
              </a:rPr>
              <a:t>Trasformatori di potenza - Parte 11: Trasformatori di tipo a secco</a:t>
            </a:r>
          </a:p>
          <a:p>
            <a:pPr algn="just"/>
            <a:endParaRPr lang="it-IT" sz="2400" dirty="0">
              <a:solidFill>
                <a:schemeClr val="tx2"/>
              </a:solidFill>
            </a:endParaRPr>
          </a:p>
        </p:txBody>
      </p:sp>
      <p:pic>
        <p:nvPicPr>
          <p:cNvPr id="4" name="Immagine 3"/>
          <p:cNvPicPr>
            <a:picLocks noChangeAspect="1"/>
          </p:cNvPicPr>
          <p:nvPr/>
        </p:nvPicPr>
        <p:blipFill>
          <a:blip r:embed="rId4"/>
          <a:stretch>
            <a:fillRect/>
          </a:stretch>
        </p:blipFill>
        <p:spPr>
          <a:xfrm>
            <a:off x="2805015" y="2708920"/>
            <a:ext cx="3600401" cy="3960440"/>
          </a:xfrm>
          <a:prstGeom prst="rect">
            <a:avLst/>
          </a:prstGeom>
        </p:spPr>
      </p:pic>
    </p:spTree>
    <p:extLst>
      <p:ext uri="{BB962C8B-B14F-4D97-AF65-F5344CB8AC3E}">
        <p14:creationId xmlns:p14="http://schemas.microsoft.com/office/powerpoint/2010/main" val="1236864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64088" y="791243"/>
            <a:ext cx="3489883" cy="3416320"/>
          </a:xfrm>
          <a:prstGeom prst="rect">
            <a:avLst/>
          </a:prstGeom>
          <a:noFill/>
        </p:spPr>
        <p:txBody>
          <a:bodyPr wrap="square" rtlCol="0">
            <a:spAutoFit/>
          </a:bodyPr>
          <a:lstStyle/>
          <a:p>
            <a:r>
              <a:rPr lang="it-IT" sz="2400" dirty="0" err="1" smtClean="0"/>
              <a:t>We</a:t>
            </a:r>
            <a:r>
              <a:rPr lang="it-IT" sz="2400" dirty="0" smtClean="0"/>
              <a:t> </a:t>
            </a:r>
            <a:r>
              <a:rPr lang="it-IT" sz="2400" dirty="0" err="1" smtClean="0"/>
              <a:t>will</a:t>
            </a:r>
            <a:r>
              <a:rPr lang="it-IT" sz="2400" dirty="0" smtClean="0"/>
              <a:t> help </a:t>
            </a:r>
            <a:r>
              <a:rPr lang="it-IT" sz="2400" dirty="0" err="1" smtClean="0"/>
              <a:t>you</a:t>
            </a:r>
            <a:r>
              <a:rPr lang="it-IT" sz="2400" dirty="0" smtClean="0"/>
              <a:t> with :</a:t>
            </a:r>
          </a:p>
          <a:p>
            <a:endParaRPr lang="it-IT" sz="2400" dirty="0"/>
          </a:p>
          <a:p>
            <a:pPr marL="285750" indent="-285750">
              <a:buFont typeface="Arial" panose="020B0604020202020204" pitchFamily="34" charset="0"/>
              <a:buChar char="•"/>
            </a:pPr>
            <a:r>
              <a:rPr lang="it-IT" sz="2400" dirty="0" smtClean="0"/>
              <a:t>Flight time information;</a:t>
            </a:r>
          </a:p>
          <a:p>
            <a:pPr marL="285750" indent="-285750">
              <a:buFont typeface="Arial" panose="020B0604020202020204" pitchFamily="34" charset="0"/>
              <a:buChar char="•"/>
            </a:pPr>
            <a:r>
              <a:rPr lang="it-IT" sz="2400" dirty="0" smtClean="0"/>
              <a:t>Taxi;</a:t>
            </a:r>
          </a:p>
          <a:p>
            <a:pPr marL="285750" indent="-285750">
              <a:buFont typeface="Arial" panose="020B0604020202020204" pitchFamily="34" charset="0"/>
              <a:buChar char="•"/>
            </a:pPr>
            <a:r>
              <a:rPr lang="it-IT" sz="2400" dirty="0" smtClean="0"/>
              <a:t>Hotel;</a:t>
            </a:r>
          </a:p>
          <a:p>
            <a:pPr marL="285750" indent="-285750">
              <a:buFont typeface="Arial" panose="020B0604020202020204" pitchFamily="34" charset="0"/>
              <a:buChar char="•"/>
            </a:pPr>
            <a:r>
              <a:rPr lang="it-IT" sz="2400" dirty="0" err="1" smtClean="0"/>
              <a:t>etc</a:t>
            </a:r>
            <a:r>
              <a:rPr lang="it-IT" sz="2400" dirty="0" smtClean="0"/>
              <a:t>,.</a:t>
            </a:r>
          </a:p>
          <a:p>
            <a:pPr marL="285750" indent="-285750">
              <a:buFont typeface="Arial" panose="020B0604020202020204" pitchFamily="34" charset="0"/>
              <a:buChar char="•"/>
            </a:pPr>
            <a:endParaRPr lang="it-IT" dirty="0" smtClean="0"/>
          </a:p>
          <a:p>
            <a:endParaRPr lang="it-IT" dirty="0"/>
          </a:p>
          <a:p>
            <a:endParaRPr lang="it-IT" dirty="0" smtClean="0"/>
          </a:p>
          <a:p>
            <a:endParaRPr lang="it-IT" dirty="0"/>
          </a:p>
        </p:txBody>
      </p:sp>
      <p:sp>
        <p:nvSpPr>
          <p:cNvPr id="3" name="CasellaDiTesto 2"/>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Reception</a:t>
            </a:r>
            <a:endParaRPr lang="it-IT" sz="2800" b="1" dirty="0">
              <a:solidFill>
                <a:schemeClr val="tx2"/>
              </a:solidFill>
            </a:endParaRPr>
          </a:p>
        </p:txBody>
      </p:sp>
      <p:pic>
        <p:nvPicPr>
          <p:cNvPr id="4" name="Immagine 3"/>
          <p:cNvPicPr>
            <a:picLocks noChangeAspect="1"/>
          </p:cNvPicPr>
          <p:nvPr/>
        </p:nvPicPr>
        <p:blipFill>
          <a:blip r:embed="rId2"/>
          <a:stretch>
            <a:fillRect/>
          </a:stretch>
        </p:blipFill>
        <p:spPr>
          <a:xfrm>
            <a:off x="467544" y="990854"/>
            <a:ext cx="4676037" cy="3694496"/>
          </a:xfrm>
          <a:prstGeom prst="rect">
            <a:avLst/>
          </a:prstGeom>
        </p:spPr>
      </p:pic>
      <p:pic>
        <p:nvPicPr>
          <p:cNvPr id="7" name="Immagine 6"/>
          <p:cNvPicPr>
            <a:picLocks noChangeAspect="1"/>
          </p:cNvPicPr>
          <p:nvPr/>
        </p:nvPicPr>
        <p:blipFill>
          <a:blip r:embed="rId3"/>
          <a:stretch>
            <a:fillRect/>
          </a:stretch>
        </p:blipFill>
        <p:spPr>
          <a:xfrm>
            <a:off x="130841" y="67694"/>
            <a:ext cx="619159" cy="742991"/>
          </a:xfrm>
          <a:prstGeom prst="rect">
            <a:avLst/>
          </a:prstGeom>
        </p:spPr>
      </p:pic>
      <p:pic>
        <p:nvPicPr>
          <p:cNvPr id="8" name="Immagin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63" y="4794250"/>
            <a:ext cx="863917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8303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4770537"/>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Ricevimento e scarico</a:t>
            </a:r>
          </a:p>
          <a:p>
            <a:endParaRPr lang="nl-NL" sz="2000" dirty="0" smtClean="0">
              <a:solidFill>
                <a:schemeClr val="tx2"/>
              </a:solidFill>
            </a:endParaRPr>
          </a:p>
          <a:p>
            <a:pPr algn="just"/>
            <a:r>
              <a:rPr lang="it-IT" sz="2000" dirty="0">
                <a:solidFill>
                  <a:schemeClr val="tx2"/>
                </a:solidFill>
              </a:rPr>
              <a:t>Il trasformatore viene consegnato completamente montato e già predisposto per la connessione sia sul lato MT che sul lato BT. All’arrivo a destinazione, si raccomanda un attento controllo della macchina per verificare eventuali danni subiti durante il trasporto in modo da notificarli immediatamente sul documento di trasporto.</a:t>
            </a:r>
          </a:p>
          <a:p>
            <a:pPr algn="just"/>
            <a:r>
              <a:rPr lang="it-IT" sz="2000" dirty="0">
                <a:solidFill>
                  <a:schemeClr val="tx2"/>
                </a:solidFill>
              </a:rPr>
              <a:t>Affinché il costruttore o il trasportatore possano rispondere prontamente, eventuali  anomalie devono essere annotate sulla bolla di consegna. Verificare che le caratteristiche indicate sulla targa corrispondano con il bollettino di collaudo allegato e alle caratteristiche riportate sull’ordine. Verificare inoltre che il trasformatore sia corredato di tutti gli accessori richiesti (es. ruote di movimentazione, </a:t>
            </a:r>
            <a:r>
              <a:rPr lang="it-IT" sz="2000" dirty="0" err="1">
                <a:solidFill>
                  <a:schemeClr val="tx2"/>
                </a:solidFill>
              </a:rPr>
              <a:t>termoresistenze</a:t>
            </a:r>
            <a:r>
              <a:rPr lang="it-IT" sz="2000" dirty="0">
                <a:solidFill>
                  <a:schemeClr val="tx2"/>
                </a:solidFill>
              </a:rPr>
              <a:t>, apparecchiatura di controllo della </a:t>
            </a:r>
            <a:r>
              <a:rPr lang="it-IT" sz="2000" dirty="0" smtClean="0">
                <a:solidFill>
                  <a:schemeClr val="tx2"/>
                </a:solidFill>
              </a:rPr>
              <a:t>temperatura). </a:t>
            </a:r>
            <a:endParaRPr lang="it-IT" sz="2000" dirty="0">
              <a:solidFill>
                <a:schemeClr val="tx2"/>
              </a:solidFill>
            </a:endParaRPr>
          </a:p>
          <a:p>
            <a:pPr algn="just"/>
            <a:endParaRPr lang="it-IT" sz="2400" dirty="0">
              <a:solidFill>
                <a:schemeClr val="tx2"/>
              </a:solidFill>
            </a:endParaRPr>
          </a:p>
        </p:txBody>
      </p:sp>
    </p:spTree>
    <p:extLst>
      <p:ext uri="{BB962C8B-B14F-4D97-AF65-F5344CB8AC3E}">
        <p14:creationId xmlns:p14="http://schemas.microsoft.com/office/powerpoint/2010/main" val="37178401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2185214"/>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Traslazione</a:t>
            </a:r>
          </a:p>
          <a:p>
            <a:endParaRPr lang="nl-NL" sz="2000" dirty="0" smtClean="0">
              <a:solidFill>
                <a:schemeClr val="tx2"/>
              </a:solidFill>
            </a:endParaRPr>
          </a:p>
          <a:p>
            <a:pPr algn="just"/>
            <a:r>
              <a:rPr lang="it-IT" sz="2400" dirty="0">
                <a:solidFill>
                  <a:schemeClr val="tx2"/>
                </a:solidFill>
              </a:rPr>
              <a:t>La traslazione del trasformatore, sia in presenza dell’armadio di protezione che privo dello stesso, deve essere eseguita obbligatoriamente agendo sul carrello o sulle armature inferiori; ed in particolare sugli appositi fori posti sugli stessi.</a:t>
            </a:r>
          </a:p>
        </p:txBody>
      </p:sp>
      <p:pic>
        <p:nvPicPr>
          <p:cNvPr id="4" name="Immagine 3"/>
          <p:cNvPicPr>
            <a:picLocks noChangeAspect="1"/>
          </p:cNvPicPr>
          <p:nvPr/>
        </p:nvPicPr>
        <p:blipFill>
          <a:blip r:embed="rId4"/>
          <a:stretch>
            <a:fillRect/>
          </a:stretch>
        </p:blipFill>
        <p:spPr>
          <a:xfrm>
            <a:off x="2544837" y="3717032"/>
            <a:ext cx="4198339" cy="2586608"/>
          </a:xfrm>
          <a:prstGeom prst="rect">
            <a:avLst/>
          </a:prstGeom>
        </p:spPr>
      </p:pic>
    </p:spTree>
    <p:extLst>
      <p:ext uri="{BB962C8B-B14F-4D97-AF65-F5344CB8AC3E}">
        <p14:creationId xmlns:p14="http://schemas.microsoft.com/office/powerpoint/2010/main" val="28008171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400110"/>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Traslazione</a:t>
            </a:r>
          </a:p>
        </p:txBody>
      </p:sp>
      <p:pic>
        <p:nvPicPr>
          <p:cNvPr id="5" name="Immagine 4"/>
          <p:cNvPicPr>
            <a:picLocks noChangeAspect="1"/>
          </p:cNvPicPr>
          <p:nvPr/>
        </p:nvPicPr>
        <p:blipFill>
          <a:blip r:embed="rId4"/>
          <a:stretch>
            <a:fillRect/>
          </a:stretch>
        </p:blipFill>
        <p:spPr>
          <a:xfrm>
            <a:off x="251520" y="2121544"/>
            <a:ext cx="8796026" cy="3509435"/>
          </a:xfrm>
          <a:prstGeom prst="rect">
            <a:avLst/>
          </a:prstGeom>
        </p:spPr>
      </p:pic>
    </p:spTree>
    <p:extLst>
      <p:ext uri="{BB962C8B-B14F-4D97-AF65-F5344CB8AC3E}">
        <p14:creationId xmlns:p14="http://schemas.microsoft.com/office/powerpoint/2010/main" val="10781774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1754326"/>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Sollevamento</a:t>
            </a:r>
          </a:p>
          <a:p>
            <a:pPr algn="just"/>
            <a:endParaRPr lang="it-IT" sz="2800" dirty="0" smtClean="0">
              <a:solidFill>
                <a:schemeClr val="tx2"/>
              </a:solidFill>
            </a:endParaRPr>
          </a:p>
          <a:p>
            <a:pPr algn="just"/>
            <a:r>
              <a:rPr lang="it-IT" sz="2000" dirty="0">
                <a:solidFill>
                  <a:schemeClr val="tx2"/>
                </a:solidFill>
              </a:rPr>
              <a:t>Il sollevamento della macchina deve essere effettuato utilizzando i golfari posizionati sulle armature </a:t>
            </a:r>
            <a:r>
              <a:rPr lang="it-IT" sz="2000" dirty="0" smtClean="0">
                <a:solidFill>
                  <a:schemeClr val="tx2"/>
                </a:solidFill>
              </a:rPr>
              <a:t>superiori</a:t>
            </a:r>
            <a:r>
              <a:rPr lang="it-IT" sz="2000" dirty="0">
                <a:solidFill>
                  <a:schemeClr val="tx2"/>
                </a:solidFill>
              </a:rPr>
              <a:t>, utilizzando cavi di idonea lunghezza per ottenere un’ angolazione massima di 60° tra di loro.</a:t>
            </a:r>
            <a:endParaRPr lang="it-IT" sz="2800" dirty="0">
              <a:solidFill>
                <a:schemeClr val="tx2"/>
              </a:solidFill>
            </a:endParaRPr>
          </a:p>
        </p:txBody>
      </p:sp>
      <p:pic>
        <p:nvPicPr>
          <p:cNvPr id="4" name="Immagine 3"/>
          <p:cNvPicPr>
            <a:picLocks noChangeAspect="1"/>
          </p:cNvPicPr>
          <p:nvPr/>
        </p:nvPicPr>
        <p:blipFill>
          <a:blip r:embed="rId4"/>
          <a:stretch>
            <a:fillRect/>
          </a:stretch>
        </p:blipFill>
        <p:spPr>
          <a:xfrm>
            <a:off x="2843808" y="2951078"/>
            <a:ext cx="3669366" cy="3760227"/>
          </a:xfrm>
          <a:prstGeom prst="rect">
            <a:avLst/>
          </a:prstGeom>
        </p:spPr>
      </p:pic>
    </p:spTree>
    <p:extLst>
      <p:ext uri="{BB962C8B-B14F-4D97-AF65-F5344CB8AC3E}">
        <p14:creationId xmlns:p14="http://schemas.microsoft.com/office/powerpoint/2010/main" val="30471287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400110"/>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Distanze di sicurezza</a:t>
            </a:r>
          </a:p>
        </p:txBody>
      </p:sp>
      <p:pic>
        <p:nvPicPr>
          <p:cNvPr id="4" name="Immagine 3"/>
          <p:cNvPicPr>
            <a:picLocks noChangeAspect="1"/>
          </p:cNvPicPr>
          <p:nvPr/>
        </p:nvPicPr>
        <p:blipFill>
          <a:blip r:embed="rId4"/>
          <a:stretch>
            <a:fillRect/>
          </a:stretch>
        </p:blipFill>
        <p:spPr>
          <a:xfrm>
            <a:off x="611560" y="1772816"/>
            <a:ext cx="4722862" cy="1271540"/>
          </a:xfrm>
          <a:prstGeom prst="rect">
            <a:avLst/>
          </a:prstGeom>
        </p:spPr>
      </p:pic>
      <p:pic>
        <p:nvPicPr>
          <p:cNvPr id="5" name="Immagine 4"/>
          <p:cNvPicPr>
            <a:picLocks noChangeAspect="1"/>
          </p:cNvPicPr>
          <p:nvPr/>
        </p:nvPicPr>
        <p:blipFill>
          <a:blip r:embed="rId5"/>
          <a:stretch>
            <a:fillRect/>
          </a:stretch>
        </p:blipFill>
        <p:spPr>
          <a:xfrm>
            <a:off x="5472806" y="2708920"/>
            <a:ext cx="3026417" cy="3887142"/>
          </a:xfrm>
          <a:prstGeom prst="rect">
            <a:avLst/>
          </a:prstGeom>
        </p:spPr>
      </p:pic>
    </p:spTree>
    <p:extLst>
      <p:ext uri="{BB962C8B-B14F-4D97-AF65-F5344CB8AC3E}">
        <p14:creationId xmlns:p14="http://schemas.microsoft.com/office/powerpoint/2010/main" val="32962173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400110"/>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Distanze di sicurezza</a:t>
            </a:r>
          </a:p>
        </p:txBody>
      </p:sp>
      <p:pic>
        <p:nvPicPr>
          <p:cNvPr id="6" name="Immagine 5"/>
          <p:cNvPicPr>
            <a:picLocks noChangeAspect="1"/>
          </p:cNvPicPr>
          <p:nvPr/>
        </p:nvPicPr>
        <p:blipFill>
          <a:blip r:embed="rId4"/>
          <a:stretch>
            <a:fillRect/>
          </a:stretch>
        </p:blipFill>
        <p:spPr>
          <a:xfrm>
            <a:off x="793311" y="2060848"/>
            <a:ext cx="3125727" cy="3229918"/>
          </a:xfrm>
          <a:prstGeom prst="rect">
            <a:avLst/>
          </a:prstGeom>
        </p:spPr>
      </p:pic>
      <p:pic>
        <p:nvPicPr>
          <p:cNvPr id="7" name="Immagine 6"/>
          <p:cNvPicPr>
            <a:picLocks noChangeAspect="1"/>
          </p:cNvPicPr>
          <p:nvPr/>
        </p:nvPicPr>
        <p:blipFill>
          <a:blip r:embed="rId5"/>
          <a:stretch>
            <a:fillRect/>
          </a:stretch>
        </p:blipFill>
        <p:spPr>
          <a:xfrm>
            <a:off x="4227202" y="2060848"/>
            <a:ext cx="4272021" cy="3272186"/>
          </a:xfrm>
          <a:prstGeom prst="rect">
            <a:avLst/>
          </a:prstGeom>
        </p:spPr>
      </p:pic>
    </p:spTree>
    <p:extLst>
      <p:ext uri="{BB962C8B-B14F-4D97-AF65-F5344CB8AC3E}">
        <p14:creationId xmlns:p14="http://schemas.microsoft.com/office/powerpoint/2010/main" val="5253791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2554545"/>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Temperature</a:t>
            </a:r>
          </a:p>
          <a:p>
            <a:pPr marL="285750" indent="-285750">
              <a:buFont typeface="Arial" panose="020B0604020202020204" pitchFamily="34" charset="0"/>
              <a:buChar char="•"/>
            </a:pPr>
            <a:endParaRPr lang="nl-NL" sz="2000" b="1" dirty="0">
              <a:solidFill>
                <a:schemeClr val="tx2"/>
              </a:solidFill>
            </a:endParaRPr>
          </a:p>
          <a:p>
            <a:r>
              <a:rPr lang="it-IT" sz="2000" dirty="0">
                <a:solidFill>
                  <a:schemeClr val="tx2"/>
                </a:solidFill>
              </a:rPr>
              <a:t>Le condizioni di temperatura ambiente prevista, risultano quelle stabilite dalla norma IEC e specificatamente:  </a:t>
            </a:r>
            <a:endParaRPr lang="it-IT" sz="2000" dirty="0" smtClean="0">
              <a:solidFill>
                <a:schemeClr val="tx2"/>
              </a:solidFill>
            </a:endParaRPr>
          </a:p>
          <a:p>
            <a:pPr marL="342900" indent="-342900">
              <a:buFont typeface="Arial" panose="020B0604020202020204" pitchFamily="34" charset="0"/>
              <a:buChar char="•"/>
            </a:pPr>
            <a:r>
              <a:rPr lang="it-IT" sz="2000" dirty="0" smtClean="0">
                <a:solidFill>
                  <a:schemeClr val="tx2"/>
                </a:solidFill>
              </a:rPr>
              <a:t>Temperatura </a:t>
            </a:r>
            <a:r>
              <a:rPr lang="it-IT" sz="2000" dirty="0">
                <a:solidFill>
                  <a:schemeClr val="tx2"/>
                </a:solidFill>
              </a:rPr>
              <a:t>dell’aria di raffreddamento massima  40°  </a:t>
            </a:r>
            <a:endParaRPr lang="it-IT" sz="2000" dirty="0" smtClean="0">
              <a:solidFill>
                <a:schemeClr val="tx2"/>
              </a:solidFill>
            </a:endParaRPr>
          </a:p>
          <a:p>
            <a:pPr marL="342900" indent="-342900">
              <a:buFont typeface="Arial" panose="020B0604020202020204" pitchFamily="34" charset="0"/>
              <a:buChar char="•"/>
            </a:pPr>
            <a:r>
              <a:rPr lang="it-IT" sz="2000" dirty="0" smtClean="0">
                <a:solidFill>
                  <a:schemeClr val="tx2"/>
                </a:solidFill>
              </a:rPr>
              <a:t>Valore </a:t>
            </a:r>
            <a:r>
              <a:rPr lang="it-IT" sz="2000" dirty="0">
                <a:solidFill>
                  <a:schemeClr val="tx2"/>
                </a:solidFill>
              </a:rPr>
              <a:t>medio giornaliero massimo 30°C  </a:t>
            </a:r>
            <a:endParaRPr lang="it-IT" sz="2000" dirty="0" smtClean="0">
              <a:solidFill>
                <a:schemeClr val="tx2"/>
              </a:solidFill>
            </a:endParaRPr>
          </a:p>
          <a:p>
            <a:pPr marL="342900" indent="-342900">
              <a:buFont typeface="Arial" panose="020B0604020202020204" pitchFamily="34" charset="0"/>
              <a:buChar char="•"/>
            </a:pPr>
            <a:r>
              <a:rPr lang="it-IT" sz="2000" dirty="0" smtClean="0">
                <a:solidFill>
                  <a:schemeClr val="tx2"/>
                </a:solidFill>
              </a:rPr>
              <a:t>Valore </a:t>
            </a:r>
            <a:r>
              <a:rPr lang="it-IT" sz="2000" dirty="0">
                <a:solidFill>
                  <a:schemeClr val="tx2"/>
                </a:solidFill>
              </a:rPr>
              <a:t>medio annuale massimo 20°C  </a:t>
            </a:r>
            <a:endParaRPr lang="it-IT" sz="2000" dirty="0" smtClean="0">
              <a:solidFill>
                <a:schemeClr val="tx2"/>
              </a:solidFill>
            </a:endParaRPr>
          </a:p>
          <a:p>
            <a:pPr marL="342900" indent="-342900">
              <a:buFont typeface="Arial" panose="020B0604020202020204" pitchFamily="34" charset="0"/>
              <a:buChar char="•"/>
            </a:pPr>
            <a:r>
              <a:rPr lang="it-IT" sz="2000" dirty="0" smtClean="0">
                <a:solidFill>
                  <a:schemeClr val="tx2"/>
                </a:solidFill>
              </a:rPr>
              <a:t>Temperatura </a:t>
            </a:r>
            <a:r>
              <a:rPr lang="it-IT" sz="2000" dirty="0">
                <a:solidFill>
                  <a:schemeClr val="tx2"/>
                </a:solidFill>
              </a:rPr>
              <a:t>di stoccaggio e trasporto fino a  -25°C</a:t>
            </a:r>
            <a:endParaRPr lang="nl-NL" sz="2400" b="1" dirty="0" smtClean="0">
              <a:solidFill>
                <a:schemeClr val="tx2"/>
              </a:solidFill>
            </a:endParaRPr>
          </a:p>
        </p:txBody>
      </p:sp>
    </p:spTree>
    <p:extLst>
      <p:ext uri="{BB962C8B-B14F-4D97-AF65-F5344CB8AC3E}">
        <p14:creationId xmlns:p14="http://schemas.microsoft.com/office/powerpoint/2010/main" val="6645059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3477875"/>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Temperature</a:t>
            </a:r>
          </a:p>
          <a:p>
            <a:pPr marL="285750" indent="-285750">
              <a:buFont typeface="Arial" panose="020B0604020202020204" pitchFamily="34" charset="0"/>
              <a:buChar char="•"/>
            </a:pPr>
            <a:endParaRPr lang="nl-NL" sz="2000" b="1" dirty="0" smtClean="0">
              <a:solidFill>
                <a:schemeClr val="tx2"/>
              </a:solidFill>
            </a:endParaRPr>
          </a:p>
          <a:p>
            <a:pPr algn="just"/>
            <a:r>
              <a:rPr lang="it-IT" sz="2000" dirty="0">
                <a:solidFill>
                  <a:schemeClr val="tx2"/>
                </a:solidFill>
              </a:rPr>
              <a:t>Il trasformatore in resina deve essere considerato, in ogni sua parte, come in tensione e pertanto è assolutamente proibito toccarlo quando è in funzione. Per questo motivo la macchina dovrà sempre essere segregata e l’accesso al locale sarà possibile solo attraverso una porta con serratura connessa con l’interruttore di media in modo da garantire l’assenza di tensione al momento dell’apertura. Il trasformatore deve essere posizionato avendo cura che siano mantenute le distanze di sicurezza indicate nelle Tabelle A-B dalle bobine verso le pareti, verso massa e dai cavi MT e BT. </a:t>
            </a:r>
            <a:endParaRPr lang="nl-NL" sz="2400" b="1" dirty="0">
              <a:solidFill>
                <a:schemeClr val="tx2"/>
              </a:solidFill>
            </a:endParaRPr>
          </a:p>
        </p:txBody>
      </p:sp>
    </p:spTree>
    <p:extLst>
      <p:ext uri="{BB962C8B-B14F-4D97-AF65-F5344CB8AC3E}">
        <p14:creationId xmlns:p14="http://schemas.microsoft.com/office/powerpoint/2010/main" val="32858000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3170099"/>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Protezione da sovracorrenti</a:t>
            </a:r>
          </a:p>
          <a:p>
            <a:pPr marL="285750" indent="-285750">
              <a:buFont typeface="Arial" panose="020B0604020202020204" pitchFamily="34" charset="0"/>
              <a:buChar char="•"/>
            </a:pPr>
            <a:endParaRPr lang="nl-NL" sz="2000" b="1" dirty="0">
              <a:solidFill>
                <a:schemeClr val="tx2"/>
              </a:solidFill>
            </a:endParaRPr>
          </a:p>
          <a:p>
            <a:pPr algn="just"/>
            <a:r>
              <a:rPr lang="it-IT" sz="2000" dirty="0" smtClean="0">
                <a:solidFill>
                  <a:schemeClr val="tx2"/>
                </a:solidFill>
              </a:rPr>
              <a:t>Sistema </a:t>
            </a:r>
            <a:r>
              <a:rPr lang="it-IT" sz="2000" dirty="0">
                <a:solidFill>
                  <a:schemeClr val="tx2"/>
                </a:solidFill>
              </a:rPr>
              <a:t>necessario è quello che protegge le macchine contro gli effetti termici e dinamici determinati da fenomeni di </a:t>
            </a:r>
            <a:r>
              <a:rPr lang="it-IT" sz="2000" dirty="0" smtClean="0">
                <a:solidFill>
                  <a:schemeClr val="tx2"/>
                </a:solidFill>
              </a:rPr>
              <a:t>sovracorrenti </a:t>
            </a:r>
            <a:r>
              <a:rPr lang="it-IT" sz="2000" dirty="0">
                <a:solidFill>
                  <a:schemeClr val="tx2"/>
                </a:solidFill>
              </a:rPr>
              <a:t>conseguenti a corto circuito.</a:t>
            </a:r>
          </a:p>
          <a:p>
            <a:pPr algn="just"/>
            <a:r>
              <a:rPr lang="it-IT" sz="2000" dirty="0">
                <a:solidFill>
                  <a:schemeClr val="tx2"/>
                </a:solidFill>
              </a:rPr>
              <a:t>A tal fine potranno essere utilizzati un interruttore automatico e  fusibili limitatori di corrente, che, pur tenendo in considerazione i possibili sovraccarichi prevedibili, intervengano nei tempi prescritti in caso di fenomeni di corto circuito.</a:t>
            </a:r>
          </a:p>
          <a:p>
            <a:endParaRPr lang="nl-NL" sz="2000" b="1" dirty="0" smtClean="0">
              <a:solidFill>
                <a:schemeClr val="tx2"/>
              </a:solidFill>
            </a:endParaRPr>
          </a:p>
        </p:txBody>
      </p:sp>
    </p:spTree>
    <p:extLst>
      <p:ext uri="{BB962C8B-B14F-4D97-AF65-F5344CB8AC3E}">
        <p14:creationId xmlns:p14="http://schemas.microsoft.com/office/powerpoint/2010/main" val="32756373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4893647"/>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Sensori PT100</a:t>
            </a:r>
          </a:p>
          <a:p>
            <a:pPr marL="285750" indent="-285750">
              <a:buFont typeface="Arial" panose="020B0604020202020204" pitchFamily="34" charset="0"/>
              <a:buChar char="•"/>
            </a:pPr>
            <a:endParaRPr lang="nl-NL" sz="2000" b="1" dirty="0">
              <a:solidFill>
                <a:schemeClr val="tx2"/>
              </a:solidFill>
            </a:endParaRPr>
          </a:p>
          <a:p>
            <a:pPr algn="just"/>
            <a:r>
              <a:rPr lang="it-IT" dirty="0">
                <a:solidFill>
                  <a:schemeClr val="tx2"/>
                </a:solidFill>
              </a:rPr>
              <a:t>Per un corretto collegamento dei sensori PT100, occorre attenersi scrupolosamente alle seguenti regole</a:t>
            </a:r>
            <a:r>
              <a:rPr lang="it-IT" dirty="0" smtClean="0">
                <a:solidFill>
                  <a:schemeClr val="tx2"/>
                </a:solidFill>
              </a:rPr>
              <a:t>:</a:t>
            </a:r>
          </a:p>
          <a:p>
            <a:pPr algn="just"/>
            <a:endParaRPr lang="it-IT" sz="2000" b="1" dirty="0">
              <a:solidFill>
                <a:schemeClr val="tx2"/>
              </a:solidFill>
            </a:endParaRPr>
          </a:p>
          <a:p>
            <a:pPr marL="342900" indent="-342900" algn="just">
              <a:buFont typeface="+mj-lt"/>
              <a:buAutoNum type="arabicPeriod"/>
            </a:pPr>
            <a:r>
              <a:rPr lang="it-IT" dirty="0">
                <a:solidFill>
                  <a:schemeClr val="tx2"/>
                </a:solidFill>
              </a:rPr>
              <a:t>Ogni PT100 deve essere collegata con un cavo a tre conduttori con sezione minima  di 0,35 mm ² e massima di 1 mm ² . </a:t>
            </a:r>
            <a:endParaRPr lang="it-IT" dirty="0" smtClean="0">
              <a:solidFill>
                <a:schemeClr val="tx2"/>
              </a:solidFill>
            </a:endParaRPr>
          </a:p>
          <a:p>
            <a:pPr algn="just"/>
            <a:r>
              <a:rPr lang="it-IT" dirty="0" smtClean="0">
                <a:solidFill>
                  <a:schemeClr val="tx2"/>
                </a:solidFill>
              </a:rPr>
              <a:t>2</a:t>
            </a:r>
            <a:r>
              <a:rPr lang="it-IT" dirty="0">
                <a:solidFill>
                  <a:schemeClr val="tx2"/>
                </a:solidFill>
              </a:rPr>
              <a:t>. Il cavo prolunga deve essere  schermato con calza di rame stagnato con ricopertura all’80% . </a:t>
            </a:r>
            <a:endParaRPr lang="it-IT" dirty="0" smtClean="0">
              <a:solidFill>
                <a:schemeClr val="tx2"/>
              </a:solidFill>
            </a:endParaRPr>
          </a:p>
          <a:p>
            <a:pPr algn="just"/>
            <a:r>
              <a:rPr lang="it-IT" dirty="0" smtClean="0">
                <a:solidFill>
                  <a:schemeClr val="tx2"/>
                </a:solidFill>
              </a:rPr>
              <a:t>3. </a:t>
            </a:r>
            <a:r>
              <a:rPr lang="it-IT" dirty="0">
                <a:solidFill>
                  <a:schemeClr val="tx2"/>
                </a:solidFill>
              </a:rPr>
              <a:t>Lo schermo del cavo deve essere collegato a terra solo da una terminazione, preferibilmente dal lato della centralina. </a:t>
            </a:r>
            <a:endParaRPr lang="it-IT" dirty="0" smtClean="0">
              <a:solidFill>
                <a:schemeClr val="tx2"/>
              </a:solidFill>
            </a:endParaRPr>
          </a:p>
          <a:p>
            <a:pPr algn="just"/>
            <a:r>
              <a:rPr lang="it-IT" dirty="0">
                <a:solidFill>
                  <a:schemeClr val="tx2"/>
                </a:solidFill>
              </a:rPr>
              <a:t>4</a:t>
            </a:r>
            <a:r>
              <a:rPr lang="it-IT" dirty="0" smtClean="0">
                <a:solidFill>
                  <a:schemeClr val="tx2"/>
                </a:solidFill>
              </a:rPr>
              <a:t>. </a:t>
            </a:r>
            <a:r>
              <a:rPr lang="it-IT" dirty="0">
                <a:solidFill>
                  <a:schemeClr val="tx2"/>
                </a:solidFill>
              </a:rPr>
              <a:t>Il cavo di trasporto dei segnali delle sonde non deve essere vicino a cavi di trasporto di energia sia di bassa tensione che di alta tensione. </a:t>
            </a:r>
            <a:endParaRPr lang="it-IT" dirty="0" smtClean="0">
              <a:solidFill>
                <a:schemeClr val="tx2"/>
              </a:solidFill>
            </a:endParaRPr>
          </a:p>
          <a:p>
            <a:pPr algn="just"/>
            <a:r>
              <a:rPr lang="it-IT" dirty="0">
                <a:solidFill>
                  <a:schemeClr val="tx2"/>
                </a:solidFill>
              </a:rPr>
              <a:t>5</a:t>
            </a:r>
            <a:r>
              <a:rPr lang="it-IT" dirty="0" smtClean="0">
                <a:solidFill>
                  <a:schemeClr val="tx2"/>
                </a:solidFill>
              </a:rPr>
              <a:t>. </a:t>
            </a:r>
            <a:r>
              <a:rPr lang="it-IT" dirty="0">
                <a:solidFill>
                  <a:schemeClr val="tx2"/>
                </a:solidFill>
              </a:rPr>
              <a:t>Il cavo di trasporto dei segnali PT100 deve essere posato in modo lineare, senza creare avvolgimenti su se stesso</a:t>
            </a:r>
            <a:r>
              <a:rPr lang="it-IT" dirty="0" smtClean="0">
                <a:solidFill>
                  <a:schemeClr val="tx2"/>
                </a:solidFill>
              </a:rPr>
              <a:t>.</a:t>
            </a:r>
          </a:p>
          <a:p>
            <a:pPr algn="just"/>
            <a:r>
              <a:rPr lang="it-IT" dirty="0">
                <a:solidFill>
                  <a:schemeClr val="tx2"/>
                </a:solidFill>
              </a:rPr>
              <a:t>6</a:t>
            </a:r>
            <a:r>
              <a:rPr lang="it-IT" dirty="0" smtClean="0">
                <a:solidFill>
                  <a:schemeClr val="tx2"/>
                </a:solidFill>
              </a:rPr>
              <a:t>. La </a:t>
            </a:r>
            <a:r>
              <a:rPr lang="it-IT" dirty="0">
                <a:solidFill>
                  <a:schemeClr val="tx2"/>
                </a:solidFill>
              </a:rPr>
              <a:t>centralina non deve essere installata nelle vicinanze di apparecchiature di </a:t>
            </a:r>
            <a:r>
              <a:rPr lang="it-IT" dirty="0" smtClean="0">
                <a:solidFill>
                  <a:schemeClr val="tx2"/>
                </a:solidFill>
              </a:rPr>
              <a:t>conversione DC/AC </a:t>
            </a:r>
            <a:r>
              <a:rPr lang="it-IT" dirty="0">
                <a:solidFill>
                  <a:schemeClr val="tx2"/>
                </a:solidFill>
              </a:rPr>
              <a:t>o </a:t>
            </a:r>
            <a:r>
              <a:rPr lang="it-IT" dirty="0" smtClean="0">
                <a:solidFill>
                  <a:schemeClr val="tx2"/>
                </a:solidFill>
              </a:rPr>
              <a:t>AC/DC.</a:t>
            </a:r>
            <a:endParaRPr lang="nl-NL" sz="2000" b="1" dirty="0" smtClean="0">
              <a:solidFill>
                <a:schemeClr val="tx2"/>
              </a:solidFill>
            </a:endParaRPr>
          </a:p>
        </p:txBody>
      </p:sp>
    </p:spTree>
    <p:extLst>
      <p:ext uri="{BB962C8B-B14F-4D97-AF65-F5344CB8AC3E}">
        <p14:creationId xmlns:p14="http://schemas.microsoft.com/office/powerpoint/2010/main" val="2527499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09538" y="1012825"/>
            <a:ext cx="3452812" cy="3648075"/>
          </a:xfrm>
        </p:spPr>
      </p:pic>
      <p:sp>
        <p:nvSpPr>
          <p:cNvPr id="10246" name="CasellaDiTesto 2"/>
          <p:cNvSpPr txBox="1">
            <a:spLocks noChangeArrowheads="1"/>
          </p:cNvSpPr>
          <p:nvPr/>
        </p:nvSpPr>
        <p:spPr bwMode="auto">
          <a:xfrm>
            <a:off x="4297363" y="2043113"/>
            <a:ext cx="254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800" b="1" dirty="0">
                <a:solidFill>
                  <a:srgbClr val="FF0000"/>
                </a:solidFill>
                <a:latin typeface="Calibri" pitchFamily="34" charset="0"/>
                <a:ea typeface="ＭＳ Ｐゴシック" pitchFamily="34" charset="-128"/>
              </a:rPr>
              <a:t>Open Time :</a:t>
            </a:r>
          </a:p>
          <a:p>
            <a:pPr eaLnBrk="1" hangingPunct="1">
              <a:spcBef>
                <a:spcPct val="0"/>
              </a:spcBef>
              <a:buFontTx/>
              <a:buNone/>
            </a:pPr>
            <a:endParaRPr lang="it-IT" altLang="it-IT" sz="2800" dirty="0">
              <a:latin typeface="Calibri" pitchFamily="34" charset="0"/>
              <a:ea typeface="ＭＳ Ｐゴシック" pitchFamily="34" charset="-128"/>
            </a:endParaRPr>
          </a:p>
          <a:p>
            <a:pPr eaLnBrk="1" hangingPunct="1">
              <a:spcBef>
                <a:spcPct val="0"/>
              </a:spcBef>
              <a:buFontTx/>
              <a:buNone/>
            </a:pPr>
            <a:r>
              <a:rPr lang="it-IT" altLang="it-IT" sz="2800" dirty="0" smtClean="0">
                <a:latin typeface="Calibri" pitchFamily="34" charset="0"/>
                <a:ea typeface="ＭＳ Ｐゴシック" pitchFamily="34" charset="-128"/>
              </a:rPr>
              <a:t>14:00 </a:t>
            </a:r>
            <a:r>
              <a:rPr lang="it-IT" altLang="it-IT" sz="2800" dirty="0">
                <a:latin typeface="Calibri" pitchFamily="34" charset="0"/>
                <a:ea typeface="ＭＳ Ｐゴシック" pitchFamily="34" charset="-128"/>
              </a:rPr>
              <a:t>to </a:t>
            </a:r>
            <a:r>
              <a:rPr lang="it-IT" altLang="it-IT" sz="2800" dirty="0" smtClean="0">
                <a:latin typeface="Calibri" pitchFamily="34" charset="0"/>
                <a:ea typeface="ＭＳ Ｐゴシック" pitchFamily="34" charset="-128"/>
              </a:rPr>
              <a:t>17:00 </a:t>
            </a:r>
            <a:endParaRPr lang="it-IT" altLang="it-IT" sz="2800" dirty="0">
              <a:latin typeface="Calibri" pitchFamily="34" charset="0"/>
              <a:ea typeface="ＭＳ Ｐゴシック" pitchFamily="34" charset="-128"/>
            </a:endParaRPr>
          </a:p>
        </p:txBody>
      </p:sp>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Administration Office</a:t>
            </a:r>
            <a:endParaRPr lang="it-IT" sz="2800" b="1" dirty="0">
              <a:solidFill>
                <a:schemeClr val="tx2"/>
              </a:solidFill>
            </a:endParaRPr>
          </a:p>
        </p:txBody>
      </p:sp>
      <p:pic>
        <p:nvPicPr>
          <p:cNvPr id="7" name="Immagine 6"/>
          <p:cNvPicPr>
            <a:picLocks noChangeAspect="1"/>
          </p:cNvPicPr>
          <p:nvPr/>
        </p:nvPicPr>
        <p:blipFill>
          <a:blip r:embed="rId3"/>
          <a:stretch>
            <a:fillRect/>
          </a:stretch>
        </p:blipFill>
        <p:spPr>
          <a:xfrm>
            <a:off x="130841" y="67694"/>
            <a:ext cx="619159" cy="742991"/>
          </a:xfrm>
          <a:prstGeom prst="rect">
            <a:avLst/>
          </a:prstGeom>
        </p:spPr>
      </p:pic>
      <p:pic>
        <p:nvPicPr>
          <p:cNvPr id="10" name="Immagin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50" y="4729163"/>
            <a:ext cx="8982075"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36365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1785104"/>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Sensori PT100</a:t>
            </a:r>
          </a:p>
          <a:p>
            <a:endParaRPr lang="it-IT" b="1" dirty="0"/>
          </a:p>
          <a:p>
            <a:pPr algn="just"/>
            <a:r>
              <a:rPr lang="it-IT" b="1" dirty="0" smtClean="0">
                <a:solidFill>
                  <a:schemeClr val="tx2"/>
                </a:solidFill>
              </a:rPr>
              <a:t>I PT100</a:t>
            </a:r>
            <a:r>
              <a:rPr lang="it-IT" dirty="0" smtClean="0">
                <a:solidFill>
                  <a:schemeClr val="tx2"/>
                </a:solidFill>
              </a:rPr>
              <a:t> </a:t>
            </a:r>
            <a:r>
              <a:rPr lang="it-IT" dirty="0">
                <a:solidFill>
                  <a:schemeClr val="tx2"/>
                </a:solidFill>
              </a:rPr>
              <a:t>hanno una resistenza di 100 Ohm @ 0 °C, il cui valore aumenta con l’aumentare della temperatura. Comunemente possono arrivare ad una temperatura massima di 500 °C. Le PT100 sono identificate con CLASSI DI PRECISIONE secondo gli </a:t>
            </a:r>
            <a:r>
              <a:rPr lang="it-IT" dirty="0" err="1">
                <a:solidFill>
                  <a:schemeClr val="tx2"/>
                </a:solidFill>
              </a:rPr>
              <a:t>standards</a:t>
            </a:r>
            <a:r>
              <a:rPr lang="it-IT" dirty="0">
                <a:solidFill>
                  <a:schemeClr val="tx2"/>
                </a:solidFill>
              </a:rPr>
              <a:t> </a:t>
            </a:r>
            <a:r>
              <a:rPr lang="it-IT" b="1" dirty="0">
                <a:solidFill>
                  <a:schemeClr val="tx2"/>
                </a:solidFill>
              </a:rPr>
              <a:t>IEC751</a:t>
            </a:r>
            <a:r>
              <a:rPr lang="it-IT" dirty="0">
                <a:solidFill>
                  <a:schemeClr val="tx2"/>
                </a:solidFill>
              </a:rPr>
              <a:t>, </a:t>
            </a:r>
            <a:r>
              <a:rPr lang="it-IT" b="1" dirty="0">
                <a:solidFill>
                  <a:schemeClr val="tx2"/>
                </a:solidFill>
              </a:rPr>
              <a:t>DIN 43760</a:t>
            </a:r>
            <a:r>
              <a:rPr lang="it-IT" dirty="0">
                <a:solidFill>
                  <a:schemeClr val="tx2"/>
                </a:solidFill>
              </a:rPr>
              <a:t> e </a:t>
            </a:r>
            <a:r>
              <a:rPr lang="it-IT" b="1" dirty="0">
                <a:solidFill>
                  <a:schemeClr val="tx2"/>
                </a:solidFill>
              </a:rPr>
              <a:t>BS1904</a:t>
            </a:r>
            <a:r>
              <a:rPr lang="it-IT" dirty="0">
                <a:solidFill>
                  <a:schemeClr val="tx2"/>
                </a:solidFill>
              </a:rPr>
              <a:t>.</a:t>
            </a:r>
            <a:endParaRPr lang="nl-NL" sz="2000" b="1" dirty="0">
              <a:solidFill>
                <a:schemeClr val="tx2"/>
              </a:solidFill>
            </a:endParaRPr>
          </a:p>
        </p:txBody>
      </p:sp>
      <p:pic>
        <p:nvPicPr>
          <p:cNvPr id="4" name="Immagine 3"/>
          <p:cNvPicPr>
            <a:picLocks noChangeAspect="1"/>
          </p:cNvPicPr>
          <p:nvPr/>
        </p:nvPicPr>
        <p:blipFill>
          <a:blip r:embed="rId4"/>
          <a:stretch>
            <a:fillRect/>
          </a:stretch>
        </p:blipFill>
        <p:spPr>
          <a:xfrm>
            <a:off x="1233517" y="3212976"/>
            <a:ext cx="6820979" cy="3369756"/>
          </a:xfrm>
          <a:prstGeom prst="rect">
            <a:avLst/>
          </a:prstGeom>
        </p:spPr>
      </p:pic>
    </p:spTree>
    <p:extLst>
      <p:ext uri="{BB962C8B-B14F-4D97-AF65-F5344CB8AC3E}">
        <p14:creationId xmlns:p14="http://schemas.microsoft.com/office/powerpoint/2010/main" val="33007297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4370427"/>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Raffreddamento</a:t>
            </a:r>
          </a:p>
          <a:p>
            <a:endParaRPr lang="it-IT" b="1" dirty="0"/>
          </a:p>
          <a:p>
            <a:pPr algn="just"/>
            <a:r>
              <a:rPr lang="it-IT" sz="2000" dirty="0">
                <a:solidFill>
                  <a:schemeClr val="tx2"/>
                </a:solidFill>
              </a:rPr>
              <a:t>Per favorire la circolazione naturale è importante che l’apertura d’ingresso sia prevista sempre in basso e con altezza massima fino all’inizio dell’avvolgimento di MT, in modo da favorire l’effetto camino ed il passaggio nel canale tra la bobina MT e BT. Nel  caso siano tolte le ruote di appoggio è conveniente comunque la macchina sia rialzata dal suolo in modo che sia rispettata sempre l’altezza da  terra e permettere il corretto  passaggio dell’aria. Circa le aperture da prevedere per l’ingresso e l’uscita dell’aria è importante che l’apertura inferiore sia prevista sotto la macchina o intorno sull’intero perimetro della macchina, l’apertura superiore deve avere normalmente una sezione maggiore del 10-15 % per tener conto  del maggior volume dell’aria calda in uscita ed evitarne l’accumulo.</a:t>
            </a:r>
            <a:endParaRPr lang="nl-NL" sz="2400" b="1" dirty="0">
              <a:solidFill>
                <a:schemeClr val="tx2"/>
              </a:solidFill>
            </a:endParaRPr>
          </a:p>
        </p:txBody>
      </p:sp>
    </p:spTree>
    <p:extLst>
      <p:ext uri="{BB962C8B-B14F-4D97-AF65-F5344CB8AC3E}">
        <p14:creationId xmlns:p14="http://schemas.microsoft.com/office/powerpoint/2010/main" val="26682032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400110"/>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Raffreddamento</a:t>
            </a:r>
          </a:p>
        </p:txBody>
      </p:sp>
      <p:pic>
        <p:nvPicPr>
          <p:cNvPr id="4" name="Immagine 3"/>
          <p:cNvPicPr>
            <a:picLocks noChangeAspect="1"/>
          </p:cNvPicPr>
          <p:nvPr/>
        </p:nvPicPr>
        <p:blipFill>
          <a:blip r:embed="rId4"/>
          <a:stretch>
            <a:fillRect/>
          </a:stretch>
        </p:blipFill>
        <p:spPr>
          <a:xfrm>
            <a:off x="1971029" y="1700808"/>
            <a:ext cx="5345956" cy="4897059"/>
          </a:xfrm>
          <a:prstGeom prst="rect">
            <a:avLst/>
          </a:prstGeom>
        </p:spPr>
      </p:pic>
    </p:spTree>
    <p:extLst>
      <p:ext uri="{BB962C8B-B14F-4D97-AF65-F5344CB8AC3E}">
        <p14:creationId xmlns:p14="http://schemas.microsoft.com/office/powerpoint/2010/main" val="3566291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5016758"/>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Raffreddamento</a:t>
            </a:r>
          </a:p>
          <a:p>
            <a:pPr marL="285750" indent="-285750">
              <a:buFont typeface="Arial" panose="020B0604020202020204" pitchFamily="34" charset="0"/>
              <a:buChar char="•"/>
            </a:pPr>
            <a:endParaRPr lang="nl-NL" sz="2000" b="1" dirty="0">
              <a:solidFill>
                <a:schemeClr val="tx2"/>
              </a:solidFill>
            </a:endParaRPr>
          </a:p>
          <a:p>
            <a:pPr algn="just"/>
            <a:r>
              <a:rPr lang="it-IT" sz="2000" b="1" dirty="0">
                <a:solidFill>
                  <a:schemeClr val="tx2"/>
                </a:solidFill>
              </a:rPr>
              <a:t>Eventi da evitare : </a:t>
            </a:r>
            <a:r>
              <a:rPr lang="it-IT" sz="2000" dirty="0">
                <a:solidFill>
                  <a:schemeClr val="tx2"/>
                </a:solidFill>
              </a:rPr>
              <a:t> </a:t>
            </a:r>
            <a:endParaRPr lang="it-IT" sz="2000" dirty="0" smtClean="0">
              <a:solidFill>
                <a:schemeClr val="tx2"/>
              </a:solidFill>
            </a:endParaRPr>
          </a:p>
          <a:p>
            <a:pPr marL="342900" indent="-342900" algn="just">
              <a:buFont typeface="Arial" panose="020B0604020202020204" pitchFamily="34" charset="0"/>
              <a:buChar char="•"/>
            </a:pPr>
            <a:r>
              <a:rPr lang="it-IT" sz="2000" dirty="0" smtClean="0">
                <a:solidFill>
                  <a:schemeClr val="tx2"/>
                </a:solidFill>
              </a:rPr>
              <a:t>Valori </a:t>
            </a:r>
            <a:r>
              <a:rPr lang="it-IT" sz="2000" dirty="0">
                <a:solidFill>
                  <a:schemeClr val="tx2"/>
                </a:solidFill>
              </a:rPr>
              <a:t>della temperatura dell’aria di raffreddamento superiori a quelli previsti dalle normative o dal progetto.  </a:t>
            </a:r>
            <a:endParaRPr lang="it-IT" sz="2000" dirty="0" smtClean="0">
              <a:solidFill>
                <a:schemeClr val="tx2"/>
              </a:solidFill>
            </a:endParaRPr>
          </a:p>
          <a:p>
            <a:pPr marL="342900" indent="-342900" algn="just">
              <a:buFont typeface="Arial" panose="020B0604020202020204" pitchFamily="34" charset="0"/>
              <a:buChar char="•"/>
            </a:pPr>
            <a:r>
              <a:rPr lang="it-IT" sz="2000" dirty="0" smtClean="0">
                <a:solidFill>
                  <a:schemeClr val="tx2"/>
                </a:solidFill>
              </a:rPr>
              <a:t>Installazione </a:t>
            </a:r>
            <a:r>
              <a:rPr lang="it-IT" sz="2000" dirty="0">
                <a:solidFill>
                  <a:schemeClr val="tx2"/>
                </a:solidFill>
              </a:rPr>
              <a:t>del trasformatore in locali di dimensioni ridotte con pareti esposte al sole.  </a:t>
            </a:r>
            <a:endParaRPr lang="it-IT" sz="2000" dirty="0" smtClean="0">
              <a:solidFill>
                <a:schemeClr val="tx2"/>
              </a:solidFill>
            </a:endParaRPr>
          </a:p>
          <a:p>
            <a:pPr marL="342900" indent="-342900" algn="just">
              <a:buFont typeface="Arial" panose="020B0604020202020204" pitchFamily="34" charset="0"/>
              <a:buChar char="•"/>
            </a:pPr>
            <a:r>
              <a:rPr lang="it-IT" sz="2000" dirty="0" smtClean="0">
                <a:solidFill>
                  <a:schemeClr val="tx2"/>
                </a:solidFill>
              </a:rPr>
              <a:t>Installazione </a:t>
            </a:r>
            <a:r>
              <a:rPr lang="it-IT" sz="2000" dirty="0">
                <a:solidFill>
                  <a:schemeClr val="tx2"/>
                </a:solidFill>
              </a:rPr>
              <a:t>del trasformatore in ambienti dove esistano impianti che immettono calore negli stessi.  </a:t>
            </a:r>
            <a:endParaRPr lang="it-IT" sz="2000" dirty="0" smtClean="0">
              <a:solidFill>
                <a:schemeClr val="tx2"/>
              </a:solidFill>
            </a:endParaRPr>
          </a:p>
          <a:p>
            <a:pPr marL="342900" indent="-342900" algn="just">
              <a:buFont typeface="Arial" panose="020B0604020202020204" pitchFamily="34" charset="0"/>
              <a:buChar char="•"/>
            </a:pPr>
            <a:r>
              <a:rPr lang="it-IT" sz="2000" dirty="0" smtClean="0">
                <a:solidFill>
                  <a:schemeClr val="tx2"/>
                </a:solidFill>
              </a:rPr>
              <a:t>Installazione </a:t>
            </a:r>
            <a:r>
              <a:rPr lang="it-IT" sz="2000" dirty="0">
                <a:solidFill>
                  <a:schemeClr val="tx2"/>
                </a:solidFill>
              </a:rPr>
              <a:t>in ambienti scarsamente areati, nei quali il ricambio di aria potrebbe essere insufficiente (si può talvolta rimediare installando sistemi di ricambio a ventilazione forzata).  </a:t>
            </a:r>
            <a:endParaRPr lang="it-IT" sz="2000" dirty="0" smtClean="0">
              <a:solidFill>
                <a:schemeClr val="tx2"/>
              </a:solidFill>
            </a:endParaRPr>
          </a:p>
          <a:p>
            <a:pPr marL="342900" indent="-342900" algn="just">
              <a:buFont typeface="Arial" panose="020B0604020202020204" pitchFamily="34" charset="0"/>
              <a:buChar char="•"/>
            </a:pPr>
            <a:r>
              <a:rPr lang="it-IT" sz="2000" dirty="0" smtClean="0">
                <a:solidFill>
                  <a:schemeClr val="tx2"/>
                </a:solidFill>
              </a:rPr>
              <a:t>Installazione </a:t>
            </a:r>
            <a:r>
              <a:rPr lang="it-IT" sz="2000" dirty="0">
                <a:solidFill>
                  <a:schemeClr val="tx2"/>
                </a:solidFill>
              </a:rPr>
              <a:t>in posizione periferica rispetto al normale flusso dell’aria dall’ingresso verso l’uscita, che deve essere sempre tale da attraversare il trasformatore dal basso verso l’alto prendendo come riferimento la mezzeria dello stesso.</a:t>
            </a:r>
            <a:endParaRPr lang="nl-NL" sz="2400" b="1" dirty="0" smtClean="0">
              <a:solidFill>
                <a:schemeClr val="tx2"/>
              </a:solidFill>
            </a:endParaRPr>
          </a:p>
        </p:txBody>
      </p:sp>
    </p:spTree>
    <p:extLst>
      <p:ext uri="{BB962C8B-B14F-4D97-AF65-F5344CB8AC3E}">
        <p14:creationId xmlns:p14="http://schemas.microsoft.com/office/powerpoint/2010/main" val="23546088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1196752"/>
            <a:ext cx="7710431" cy="400110"/>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Raffreddamento</a:t>
            </a:r>
          </a:p>
        </p:txBody>
      </p:sp>
      <p:pic>
        <p:nvPicPr>
          <p:cNvPr id="4" name="Immagine 3"/>
          <p:cNvPicPr>
            <a:picLocks noChangeAspect="1"/>
          </p:cNvPicPr>
          <p:nvPr/>
        </p:nvPicPr>
        <p:blipFill>
          <a:blip r:embed="rId4"/>
          <a:stretch>
            <a:fillRect/>
          </a:stretch>
        </p:blipFill>
        <p:spPr>
          <a:xfrm>
            <a:off x="467544" y="2190079"/>
            <a:ext cx="8208912" cy="2679081"/>
          </a:xfrm>
          <a:prstGeom prst="rect">
            <a:avLst/>
          </a:prstGeom>
        </p:spPr>
      </p:pic>
    </p:spTree>
    <p:extLst>
      <p:ext uri="{BB962C8B-B14F-4D97-AF65-F5344CB8AC3E}">
        <p14:creationId xmlns:p14="http://schemas.microsoft.com/office/powerpoint/2010/main" val="27287588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1052736"/>
            <a:ext cx="7710431" cy="4708981"/>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Manutenzione</a:t>
            </a:r>
          </a:p>
          <a:p>
            <a:pPr marL="285750" indent="-285750">
              <a:buFont typeface="Arial" panose="020B0604020202020204" pitchFamily="34" charset="0"/>
              <a:buChar char="•"/>
            </a:pPr>
            <a:endParaRPr lang="nl-NL" sz="2000" b="1" dirty="0">
              <a:solidFill>
                <a:schemeClr val="tx2"/>
              </a:solidFill>
            </a:endParaRPr>
          </a:p>
          <a:p>
            <a:pPr algn="just"/>
            <a:r>
              <a:rPr lang="it-IT" sz="2000" dirty="0">
                <a:solidFill>
                  <a:schemeClr val="tx2"/>
                </a:solidFill>
              </a:rPr>
              <a:t>Il trasformatore a secco con avvolgimenti inglobati in </a:t>
            </a:r>
            <a:r>
              <a:rPr lang="it-IT" sz="2000" dirty="0" smtClean="0">
                <a:solidFill>
                  <a:schemeClr val="tx2"/>
                </a:solidFill>
              </a:rPr>
              <a:t>resina </a:t>
            </a:r>
            <a:r>
              <a:rPr lang="it-IT" sz="2000" dirty="0">
                <a:solidFill>
                  <a:schemeClr val="tx2"/>
                </a:solidFill>
              </a:rPr>
              <a:t>necessita di una ridotta  manutenzione. E’ comunque necessario effettuare una serie di controlli, la cui frequenza è  connessa anche alle condizioni ambientali e di funzionamento. In ambienti sufficientemente puliti, asciutti ed in condizioni normali di funzionamento, i controlli potranno essere effettuati con intervalli sufficientemente lunghi. E’ comunque consigliabile una verifica almeno una volta all’anno. In caso di installazione in ambienti particolarmente sporchi e/o polverosi o in condizione di carichi con intensità variabile  ed a picchi, è opportuno ridurre l’intervallo di tempo. Le bobine dovranno essere spolverate e pulite con soffio di aria compressa e panni asciutti, dovrà essere verificato che eventuali parti di sporco non occludano i canali di raffreddamento tra le bobine MT e BT e tra la BT ed il nucleo. </a:t>
            </a:r>
            <a:endParaRPr lang="nl-NL" sz="2400" b="1" dirty="0" smtClean="0">
              <a:solidFill>
                <a:schemeClr val="tx2"/>
              </a:solidFill>
            </a:endParaRPr>
          </a:p>
        </p:txBody>
      </p:sp>
    </p:spTree>
    <p:extLst>
      <p:ext uri="{BB962C8B-B14F-4D97-AF65-F5344CB8AC3E}">
        <p14:creationId xmlns:p14="http://schemas.microsoft.com/office/powerpoint/2010/main" val="31399625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1052736"/>
            <a:ext cx="7710431" cy="4401205"/>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Manutenzione</a:t>
            </a:r>
          </a:p>
          <a:p>
            <a:pPr marL="285750" indent="-285750">
              <a:buFont typeface="Arial" panose="020B0604020202020204" pitchFamily="34" charset="0"/>
              <a:buChar char="•"/>
            </a:pPr>
            <a:endParaRPr lang="nl-NL" sz="2000" b="1" dirty="0">
              <a:solidFill>
                <a:schemeClr val="tx2"/>
              </a:solidFill>
            </a:endParaRPr>
          </a:p>
          <a:p>
            <a:pPr algn="just"/>
            <a:r>
              <a:rPr lang="it-IT" sz="2000" dirty="0">
                <a:solidFill>
                  <a:schemeClr val="tx2"/>
                </a:solidFill>
              </a:rPr>
              <a:t>Dovrà essere verificato anche il corretto serraggio dei cavi sulle connessioni e quello  delle barrette del cambio tensione, non che il giusto fissaggio dei blocchi pressa bobine. </a:t>
            </a:r>
            <a:endParaRPr lang="it-IT" sz="2000" dirty="0" smtClean="0"/>
          </a:p>
          <a:p>
            <a:pPr algn="just"/>
            <a:r>
              <a:rPr lang="it-IT" sz="2000" dirty="0" smtClean="0">
                <a:solidFill>
                  <a:schemeClr val="tx2"/>
                </a:solidFill>
              </a:rPr>
              <a:t>Tutti </a:t>
            </a:r>
            <a:r>
              <a:rPr lang="it-IT" sz="2000" dirty="0">
                <a:solidFill>
                  <a:schemeClr val="tx2"/>
                </a:solidFill>
              </a:rPr>
              <a:t>questi bulloni potrebbero subire allentamenti sia per effetto di sovraccarichi istantanei che delle vibrazioni del nucleo a macchina in servizio.</a:t>
            </a:r>
          </a:p>
          <a:p>
            <a:pPr algn="just"/>
            <a:r>
              <a:rPr lang="it-IT" sz="2000" dirty="0">
                <a:solidFill>
                  <a:schemeClr val="tx2"/>
                </a:solidFill>
              </a:rPr>
              <a:t>Nel caso il trasformatore abbia assorbito umidità per cause varie,  prima della messa in servizio, dovrà essere sottoposto ad un processo di essiccazione seguito da un controllo del valore delle resistenza di isolamento. I valori medi di resistenza d’isolamento, dovranno essere misurati </a:t>
            </a:r>
            <a:r>
              <a:rPr lang="it-IT" sz="2000" dirty="0" smtClean="0">
                <a:solidFill>
                  <a:schemeClr val="tx2"/>
                </a:solidFill>
              </a:rPr>
              <a:t>utilizzando </a:t>
            </a:r>
            <a:r>
              <a:rPr lang="it-IT" sz="2000" dirty="0">
                <a:solidFill>
                  <a:schemeClr val="tx2"/>
                </a:solidFill>
              </a:rPr>
              <a:t>un megaohmetro. I controlli saranno effettuati tra ciascuna fase di BT e la terra, tra MT e BT e tra MT e terra</a:t>
            </a:r>
            <a:r>
              <a:rPr lang="it-IT" sz="2000" dirty="0" smtClean="0">
                <a:solidFill>
                  <a:schemeClr val="tx2"/>
                </a:solidFill>
              </a:rPr>
              <a:t>.</a:t>
            </a:r>
            <a:endParaRPr lang="it-IT" sz="2000" dirty="0">
              <a:solidFill>
                <a:schemeClr val="tx2"/>
              </a:solidFill>
            </a:endParaRPr>
          </a:p>
        </p:txBody>
      </p:sp>
    </p:spTree>
    <p:extLst>
      <p:ext uri="{BB962C8B-B14F-4D97-AF65-F5344CB8AC3E}">
        <p14:creationId xmlns:p14="http://schemas.microsoft.com/office/powerpoint/2010/main" val="35751779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1052736"/>
            <a:ext cx="7710431" cy="400110"/>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Manutenzione</a:t>
            </a:r>
          </a:p>
        </p:txBody>
      </p:sp>
      <p:pic>
        <p:nvPicPr>
          <p:cNvPr id="4" name="Immagine 3"/>
          <p:cNvPicPr>
            <a:picLocks noChangeAspect="1"/>
          </p:cNvPicPr>
          <p:nvPr/>
        </p:nvPicPr>
        <p:blipFill>
          <a:blip r:embed="rId4"/>
          <a:stretch>
            <a:fillRect/>
          </a:stretch>
        </p:blipFill>
        <p:spPr>
          <a:xfrm>
            <a:off x="2267744" y="1477515"/>
            <a:ext cx="4680521" cy="5283788"/>
          </a:xfrm>
          <a:prstGeom prst="rect">
            <a:avLst/>
          </a:prstGeom>
        </p:spPr>
      </p:pic>
    </p:spTree>
    <p:extLst>
      <p:ext uri="{BB962C8B-B14F-4D97-AF65-F5344CB8AC3E}">
        <p14:creationId xmlns:p14="http://schemas.microsoft.com/office/powerpoint/2010/main" val="41014670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1052736"/>
            <a:ext cx="7710431" cy="400110"/>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schemeClr val="tx2"/>
                </a:solidFill>
              </a:rPr>
              <a:t>Manutenzione</a:t>
            </a:r>
          </a:p>
        </p:txBody>
      </p:sp>
      <p:pic>
        <p:nvPicPr>
          <p:cNvPr id="5" name="Immagine 4"/>
          <p:cNvPicPr>
            <a:picLocks noChangeAspect="1"/>
          </p:cNvPicPr>
          <p:nvPr/>
        </p:nvPicPr>
        <p:blipFill>
          <a:blip r:embed="rId4"/>
          <a:stretch>
            <a:fillRect/>
          </a:stretch>
        </p:blipFill>
        <p:spPr>
          <a:xfrm>
            <a:off x="2051720" y="1452846"/>
            <a:ext cx="5112568" cy="5328955"/>
          </a:xfrm>
          <a:prstGeom prst="rect">
            <a:avLst/>
          </a:prstGeom>
        </p:spPr>
      </p:pic>
    </p:spTree>
    <p:extLst>
      <p:ext uri="{BB962C8B-B14F-4D97-AF65-F5344CB8AC3E}">
        <p14:creationId xmlns:p14="http://schemas.microsoft.com/office/powerpoint/2010/main" val="17764316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Converter Transformer</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834188"/>
            <a:ext cx="7710431" cy="646331"/>
          </a:xfrm>
          <a:prstGeom prst="rect">
            <a:avLst/>
          </a:prstGeom>
          <a:noFill/>
        </p:spPr>
        <p:txBody>
          <a:bodyPr wrap="square" rtlCol="0">
            <a:spAutoFit/>
          </a:bodyPr>
          <a:lstStyle/>
          <a:p>
            <a:pPr marL="285750" indent="-285750">
              <a:buFont typeface="Arial" panose="020B0604020202020204" pitchFamily="34" charset="0"/>
              <a:buChar char="•"/>
            </a:pPr>
            <a:r>
              <a:rPr lang="it-IT" b="1" dirty="0">
                <a:solidFill>
                  <a:schemeClr val="tx2"/>
                </a:solidFill>
              </a:rPr>
              <a:t>VERBALE DI VERIFICA DELLA </a:t>
            </a:r>
            <a:r>
              <a:rPr lang="it-IT" b="1" dirty="0" smtClean="0">
                <a:solidFill>
                  <a:schemeClr val="tx2"/>
                </a:solidFill>
              </a:rPr>
              <a:t>CORRETTA INSTALLAZIONE </a:t>
            </a:r>
            <a:r>
              <a:rPr lang="it-IT" b="1" dirty="0">
                <a:solidFill>
                  <a:schemeClr val="tx2"/>
                </a:solidFill>
              </a:rPr>
              <a:t>DEL TRASFORMATORE</a:t>
            </a:r>
            <a:endParaRPr lang="it-IT" dirty="0">
              <a:solidFill>
                <a:schemeClr val="tx2"/>
              </a:solidFill>
            </a:endParaRPr>
          </a:p>
        </p:txBody>
      </p:sp>
      <p:pic>
        <p:nvPicPr>
          <p:cNvPr id="4" name="Immagine 3"/>
          <p:cNvPicPr>
            <a:picLocks noChangeAspect="1"/>
          </p:cNvPicPr>
          <p:nvPr/>
        </p:nvPicPr>
        <p:blipFill>
          <a:blip r:embed="rId4"/>
          <a:stretch>
            <a:fillRect/>
          </a:stretch>
        </p:blipFill>
        <p:spPr>
          <a:xfrm>
            <a:off x="2051720" y="1452846"/>
            <a:ext cx="5064602" cy="5314706"/>
          </a:xfrm>
          <a:prstGeom prst="rect">
            <a:avLst/>
          </a:prstGeom>
        </p:spPr>
      </p:pic>
    </p:spTree>
    <p:extLst>
      <p:ext uri="{BB962C8B-B14F-4D97-AF65-F5344CB8AC3E}">
        <p14:creationId xmlns:p14="http://schemas.microsoft.com/office/powerpoint/2010/main" val="3006902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341313" y="2101850"/>
            <a:ext cx="2947987" cy="3430588"/>
          </a:xfrm>
        </p:spPr>
      </p:pic>
      <p:pic>
        <p:nvPicPr>
          <p:cNvPr id="7174" name="Immagin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7138" y="1290638"/>
            <a:ext cx="5276850"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Bridge Simulator</a:t>
            </a:r>
            <a:endParaRPr lang="it-IT" sz="2800" b="1" dirty="0">
              <a:solidFill>
                <a:schemeClr val="tx2"/>
              </a:solidFill>
            </a:endParaRPr>
          </a:p>
        </p:txBody>
      </p:sp>
      <p:pic>
        <p:nvPicPr>
          <p:cNvPr id="6" name="Immagine 5"/>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76331102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834188"/>
            <a:ext cx="7710431" cy="4524315"/>
          </a:xfrm>
          <a:prstGeom prst="rect">
            <a:avLst/>
          </a:prstGeom>
          <a:noFill/>
        </p:spPr>
        <p:txBody>
          <a:bodyPr wrap="square" rtlCol="0">
            <a:spAutoFit/>
          </a:bodyPr>
          <a:lstStyle/>
          <a:p>
            <a:pPr marL="342900" indent="-342900">
              <a:buFont typeface="Arial" panose="020B0604020202020204" pitchFamily="34" charset="0"/>
              <a:buChar char="•"/>
            </a:pPr>
            <a:r>
              <a:rPr lang="it-IT" sz="2400" b="1" dirty="0" smtClean="0">
                <a:solidFill>
                  <a:schemeClr val="tx2"/>
                </a:solidFill>
              </a:rPr>
              <a:t>Descrizione Generale</a:t>
            </a:r>
          </a:p>
          <a:p>
            <a:endParaRPr lang="it-IT" sz="2400" dirty="0">
              <a:solidFill>
                <a:schemeClr val="tx2"/>
              </a:solidFill>
            </a:endParaRPr>
          </a:p>
          <a:p>
            <a:r>
              <a:rPr lang="it-IT" sz="2400" dirty="0" smtClean="0">
                <a:solidFill>
                  <a:schemeClr val="tx2"/>
                </a:solidFill>
              </a:rPr>
              <a:t>Come </a:t>
            </a:r>
            <a:r>
              <a:rPr lang="it-IT" sz="2400" dirty="0">
                <a:solidFill>
                  <a:schemeClr val="tx2"/>
                </a:solidFill>
              </a:rPr>
              <a:t>schematizzato nella figura </a:t>
            </a:r>
            <a:r>
              <a:rPr lang="it-IT" sz="2400" dirty="0" smtClean="0">
                <a:solidFill>
                  <a:schemeClr val="tx2"/>
                </a:solidFill>
              </a:rPr>
              <a:t>successiva, </a:t>
            </a:r>
            <a:r>
              <a:rPr lang="it-IT" sz="2400" dirty="0">
                <a:solidFill>
                  <a:schemeClr val="tx2"/>
                </a:solidFill>
              </a:rPr>
              <a:t>la centrale elettrica e il sistema di distribuzione includono le seguenti apparecchiature: </a:t>
            </a:r>
            <a:endParaRPr lang="it-IT" sz="2400" dirty="0" smtClean="0">
              <a:solidFill>
                <a:schemeClr val="tx2"/>
              </a:solidFill>
            </a:endParaRPr>
          </a:p>
          <a:p>
            <a:pPr marL="285750" indent="-285750">
              <a:buFontTx/>
              <a:buChar char="-"/>
            </a:pPr>
            <a:r>
              <a:rPr lang="it-IT" sz="2400" dirty="0" smtClean="0">
                <a:solidFill>
                  <a:schemeClr val="tx2"/>
                </a:solidFill>
              </a:rPr>
              <a:t>Un </a:t>
            </a:r>
            <a:r>
              <a:rPr lang="it-IT" sz="2400" dirty="0">
                <a:solidFill>
                  <a:schemeClr val="tx2"/>
                </a:solidFill>
              </a:rPr>
              <a:t>quadro generale (SWBD) diviso in due sezioni; </a:t>
            </a:r>
            <a:endParaRPr lang="it-IT" sz="2400" dirty="0" smtClean="0">
              <a:solidFill>
                <a:schemeClr val="tx2"/>
              </a:solidFill>
            </a:endParaRPr>
          </a:p>
          <a:p>
            <a:pPr marL="285750" indent="-285750">
              <a:buFontTx/>
              <a:buChar char="-"/>
            </a:pPr>
            <a:r>
              <a:rPr lang="it-IT" sz="2400" dirty="0" smtClean="0">
                <a:solidFill>
                  <a:schemeClr val="tx2"/>
                </a:solidFill>
              </a:rPr>
              <a:t>Tre generatori </a:t>
            </a:r>
            <a:r>
              <a:rPr lang="it-IT" sz="2400" dirty="0">
                <a:solidFill>
                  <a:schemeClr val="tx2"/>
                </a:solidFill>
              </a:rPr>
              <a:t>diesel </a:t>
            </a:r>
            <a:r>
              <a:rPr lang="it-IT" sz="2400" dirty="0" smtClean="0">
                <a:solidFill>
                  <a:schemeClr val="tx2"/>
                </a:solidFill>
              </a:rPr>
              <a:t>principali (DG1</a:t>
            </a:r>
            <a:r>
              <a:rPr lang="it-IT" sz="2400" dirty="0">
                <a:solidFill>
                  <a:schemeClr val="tx2"/>
                </a:solidFill>
              </a:rPr>
              <a:t>, DG2 e DG3); </a:t>
            </a:r>
            <a:endParaRPr lang="it-IT" sz="2400" dirty="0" smtClean="0">
              <a:solidFill>
                <a:schemeClr val="tx2"/>
              </a:solidFill>
            </a:endParaRPr>
          </a:p>
          <a:p>
            <a:pPr marL="285750" indent="-285750">
              <a:buFontTx/>
              <a:buChar char="-"/>
            </a:pPr>
            <a:r>
              <a:rPr lang="it-IT" sz="2400" dirty="0" smtClean="0">
                <a:solidFill>
                  <a:schemeClr val="tx2"/>
                </a:solidFill>
              </a:rPr>
              <a:t>Due </a:t>
            </a:r>
            <a:r>
              <a:rPr lang="it-IT" sz="2400" dirty="0">
                <a:solidFill>
                  <a:schemeClr val="tx2"/>
                </a:solidFill>
              </a:rPr>
              <a:t>generatori </a:t>
            </a:r>
            <a:r>
              <a:rPr lang="it-IT" sz="2400" dirty="0" smtClean="0">
                <a:solidFill>
                  <a:schemeClr val="tx2"/>
                </a:solidFill>
              </a:rPr>
              <a:t>asse (AA1 </a:t>
            </a:r>
            <a:r>
              <a:rPr lang="it-IT" sz="2400" dirty="0">
                <a:solidFill>
                  <a:schemeClr val="tx2"/>
                </a:solidFill>
              </a:rPr>
              <a:t>e AA2); </a:t>
            </a:r>
            <a:endParaRPr lang="it-IT" sz="2400" dirty="0" smtClean="0">
              <a:solidFill>
                <a:schemeClr val="tx2"/>
              </a:solidFill>
            </a:endParaRPr>
          </a:p>
          <a:p>
            <a:pPr marL="285750" indent="-285750">
              <a:buFontTx/>
              <a:buChar char="-"/>
            </a:pPr>
            <a:r>
              <a:rPr lang="it-IT" sz="2400" dirty="0" smtClean="0">
                <a:solidFill>
                  <a:schemeClr val="tx2"/>
                </a:solidFill>
              </a:rPr>
              <a:t>Due </a:t>
            </a:r>
            <a:r>
              <a:rPr lang="it-IT" sz="2400" dirty="0">
                <a:solidFill>
                  <a:schemeClr val="tx2"/>
                </a:solidFill>
              </a:rPr>
              <a:t>sistemi di accumulo dell'energia (ESS PORT e ESS </a:t>
            </a:r>
            <a:r>
              <a:rPr lang="it-IT" sz="2400" dirty="0" smtClean="0">
                <a:solidFill>
                  <a:schemeClr val="tx2"/>
                </a:solidFill>
              </a:rPr>
              <a:t>STBD), </a:t>
            </a:r>
          </a:p>
          <a:p>
            <a:pPr lvl="1"/>
            <a:r>
              <a:rPr lang="en-US" sz="2400" dirty="0" smtClean="0">
                <a:solidFill>
                  <a:schemeClr val="tx2"/>
                </a:solidFill>
              </a:rPr>
              <a:t>ESS</a:t>
            </a:r>
            <a:r>
              <a:rPr lang="en-US" sz="2400" dirty="0">
                <a:solidFill>
                  <a:schemeClr val="tx2"/>
                </a:solidFill>
              </a:rPr>
              <a:t>: Energy Storage System (</a:t>
            </a:r>
            <a:r>
              <a:rPr lang="en-US" sz="2400" dirty="0" smtClean="0">
                <a:solidFill>
                  <a:schemeClr val="tx2"/>
                </a:solidFill>
              </a:rPr>
              <a:t>include </a:t>
            </a:r>
            <a:r>
              <a:rPr lang="en-US" sz="2400" dirty="0">
                <a:solidFill>
                  <a:schemeClr val="tx2"/>
                </a:solidFill>
              </a:rPr>
              <a:t>power unit, battery packs, </a:t>
            </a:r>
            <a:r>
              <a:rPr lang="en-US" sz="2400" dirty="0" err="1" smtClean="0">
                <a:solidFill>
                  <a:schemeClr val="tx2"/>
                </a:solidFill>
              </a:rPr>
              <a:t>trasformatore</a:t>
            </a:r>
            <a:r>
              <a:rPr lang="en-US" sz="2400" dirty="0" smtClean="0">
                <a:solidFill>
                  <a:schemeClr val="tx2"/>
                </a:solidFill>
              </a:rPr>
              <a:t> e </a:t>
            </a:r>
            <a:r>
              <a:rPr lang="en-US" sz="2400" dirty="0">
                <a:solidFill>
                  <a:schemeClr val="tx2"/>
                </a:solidFill>
              </a:rPr>
              <a:t>circuit breaker</a:t>
            </a:r>
            <a:r>
              <a:rPr lang="en-US" sz="2400" dirty="0" smtClean="0">
                <a:solidFill>
                  <a:schemeClr val="tx2"/>
                </a:solidFill>
              </a:rPr>
              <a:t>).</a:t>
            </a:r>
          </a:p>
        </p:txBody>
      </p:sp>
    </p:spTree>
    <p:extLst>
      <p:ext uri="{BB962C8B-B14F-4D97-AF65-F5344CB8AC3E}">
        <p14:creationId xmlns:p14="http://schemas.microsoft.com/office/powerpoint/2010/main" val="27429527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834188"/>
            <a:ext cx="7710431" cy="4832092"/>
          </a:xfrm>
          <a:prstGeom prst="rect">
            <a:avLst/>
          </a:prstGeom>
          <a:noFill/>
        </p:spPr>
        <p:txBody>
          <a:bodyPr wrap="square" rtlCol="0">
            <a:spAutoFit/>
          </a:bodyPr>
          <a:lstStyle/>
          <a:p>
            <a:pPr marL="342900" indent="-342900">
              <a:buFont typeface="Arial" panose="020B0604020202020204" pitchFamily="34" charset="0"/>
              <a:buChar char="•"/>
            </a:pPr>
            <a:r>
              <a:rPr lang="it-IT" sz="2400" b="1" dirty="0" smtClean="0">
                <a:solidFill>
                  <a:schemeClr val="tx2"/>
                </a:solidFill>
              </a:rPr>
              <a:t>Descrizione Generale</a:t>
            </a:r>
          </a:p>
          <a:p>
            <a:endParaRPr lang="it-IT" sz="2400" dirty="0">
              <a:solidFill>
                <a:schemeClr val="tx2"/>
              </a:solidFill>
            </a:endParaRPr>
          </a:p>
          <a:p>
            <a:r>
              <a:rPr lang="it-IT" sz="2000" dirty="0">
                <a:solidFill>
                  <a:schemeClr val="tx2"/>
                </a:solidFill>
              </a:rPr>
              <a:t>Ciascun ESS è costituito principalmente da:</a:t>
            </a:r>
          </a:p>
          <a:p>
            <a:pPr marL="457200" indent="-457200">
              <a:buFont typeface="+mj-lt"/>
              <a:buAutoNum type="arabicPeriod"/>
            </a:pPr>
            <a:r>
              <a:rPr lang="it-IT" sz="2000" dirty="0">
                <a:solidFill>
                  <a:schemeClr val="tx2"/>
                </a:solidFill>
              </a:rPr>
              <a:t>Un interruttore automatico motorizzato (CB) per il collegamento al    MSBD; </a:t>
            </a:r>
          </a:p>
          <a:p>
            <a:pPr marL="457200" indent="-457200">
              <a:buFont typeface="+mj-lt"/>
              <a:buAutoNum type="arabicPeriod"/>
            </a:pPr>
            <a:r>
              <a:rPr lang="it-IT" sz="2000" dirty="0">
                <a:solidFill>
                  <a:schemeClr val="tx2"/>
                </a:solidFill>
              </a:rPr>
              <a:t>Un trasformatore LV, con due avvolgimenti secondari e con un sistema </a:t>
            </a:r>
            <a:r>
              <a:rPr lang="it-IT" sz="2000" dirty="0" err="1">
                <a:solidFill>
                  <a:schemeClr val="tx2"/>
                </a:solidFill>
              </a:rPr>
              <a:t>premag</a:t>
            </a:r>
            <a:r>
              <a:rPr lang="it-IT" sz="2000" dirty="0">
                <a:solidFill>
                  <a:schemeClr val="tx2"/>
                </a:solidFill>
              </a:rPr>
              <a:t> (per magnetizzare il </a:t>
            </a:r>
            <a:r>
              <a:rPr lang="it-IT" sz="2000" dirty="0" err="1">
                <a:solidFill>
                  <a:schemeClr val="tx2"/>
                </a:solidFill>
              </a:rPr>
              <a:t>trafo</a:t>
            </a:r>
            <a:r>
              <a:rPr lang="it-IT" sz="2000" dirty="0">
                <a:solidFill>
                  <a:schemeClr val="tx2"/>
                </a:solidFill>
              </a:rPr>
              <a:t> prima di collegarlo alla MSBD); </a:t>
            </a:r>
          </a:p>
          <a:p>
            <a:pPr marL="457200" indent="-457200">
              <a:buFont typeface="+mj-lt"/>
              <a:buAutoNum type="arabicPeriod"/>
            </a:pPr>
            <a:r>
              <a:rPr lang="it-IT" sz="2000" dirty="0">
                <a:solidFill>
                  <a:schemeClr val="tx2"/>
                </a:solidFill>
              </a:rPr>
              <a:t>Una unità di potenza, che include: </a:t>
            </a:r>
          </a:p>
          <a:p>
            <a:pPr marL="914400" lvl="1" indent="-457200">
              <a:buFont typeface="+mj-lt"/>
              <a:buAutoNum type="arabicPeriod"/>
            </a:pPr>
            <a:r>
              <a:rPr lang="it-IT" sz="2000" dirty="0">
                <a:solidFill>
                  <a:schemeClr val="tx2"/>
                </a:solidFill>
              </a:rPr>
              <a:t>D</a:t>
            </a:r>
            <a:r>
              <a:rPr lang="it-IT" sz="2000" dirty="0" smtClean="0">
                <a:solidFill>
                  <a:schemeClr val="tx2"/>
                </a:solidFill>
              </a:rPr>
              <a:t>ue interruttori </a:t>
            </a:r>
            <a:r>
              <a:rPr lang="it-IT" sz="2000" dirty="0">
                <a:solidFill>
                  <a:schemeClr val="tx2"/>
                </a:solidFill>
              </a:rPr>
              <a:t>CA motorizzati; </a:t>
            </a:r>
          </a:p>
          <a:p>
            <a:pPr marL="914400" lvl="1" indent="-457200">
              <a:buFont typeface="+mj-lt"/>
              <a:buAutoNum type="arabicPeriod"/>
            </a:pPr>
            <a:r>
              <a:rPr lang="it-IT" sz="2000" dirty="0">
                <a:solidFill>
                  <a:schemeClr val="tx2"/>
                </a:solidFill>
              </a:rPr>
              <a:t>Due convertitori di rete; </a:t>
            </a:r>
          </a:p>
          <a:p>
            <a:pPr marL="914400" lvl="1" indent="-457200">
              <a:buFont typeface="+mj-lt"/>
              <a:buAutoNum type="arabicPeriod"/>
            </a:pPr>
            <a:r>
              <a:rPr lang="it-IT" sz="2000" dirty="0">
                <a:solidFill>
                  <a:schemeClr val="tx2"/>
                </a:solidFill>
              </a:rPr>
              <a:t>Due sezionatori DC manuali; </a:t>
            </a:r>
          </a:p>
          <a:p>
            <a:pPr marL="914400" lvl="1" indent="-457200">
              <a:buFont typeface="+mj-lt"/>
              <a:buAutoNum type="arabicPeriod"/>
            </a:pPr>
            <a:r>
              <a:rPr lang="it-IT" sz="2000" dirty="0">
                <a:solidFill>
                  <a:schemeClr val="tx2"/>
                </a:solidFill>
              </a:rPr>
              <a:t>Un sistema di gestione dell'energia (EMS). </a:t>
            </a:r>
            <a:endParaRPr lang="it-IT" sz="2000" dirty="0" smtClean="0">
              <a:solidFill>
                <a:schemeClr val="tx2"/>
              </a:solidFill>
            </a:endParaRPr>
          </a:p>
          <a:p>
            <a:pPr marL="457200" indent="-457200">
              <a:buFont typeface="+mj-lt"/>
              <a:buAutoNum type="arabicPeriod"/>
            </a:pPr>
            <a:r>
              <a:rPr lang="it-IT" sz="2000" dirty="0" smtClean="0">
                <a:solidFill>
                  <a:schemeClr val="tx2"/>
                </a:solidFill>
              </a:rPr>
              <a:t>Due </a:t>
            </a:r>
            <a:r>
              <a:rPr lang="it-IT" sz="2000" dirty="0">
                <a:solidFill>
                  <a:schemeClr val="tx2"/>
                </a:solidFill>
              </a:rPr>
              <a:t>matrici di batterie (fuori dalla dotazione FSI), ciascuna composta da undici pacchi batteria e un sistema di precarica DC.</a:t>
            </a:r>
          </a:p>
        </p:txBody>
      </p:sp>
    </p:spTree>
    <p:extLst>
      <p:ext uri="{BB962C8B-B14F-4D97-AF65-F5344CB8AC3E}">
        <p14:creationId xmlns:p14="http://schemas.microsoft.com/office/powerpoint/2010/main" val="42224602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88792" y="834188"/>
            <a:ext cx="7710431" cy="830997"/>
          </a:xfrm>
          <a:prstGeom prst="rect">
            <a:avLst/>
          </a:prstGeom>
          <a:noFill/>
        </p:spPr>
        <p:txBody>
          <a:bodyPr wrap="square" rtlCol="0">
            <a:spAutoFit/>
          </a:bodyPr>
          <a:lstStyle/>
          <a:p>
            <a:pPr marL="342900" indent="-342900">
              <a:buFont typeface="Arial" panose="020B0604020202020204" pitchFamily="34" charset="0"/>
              <a:buChar char="•"/>
            </a:pPr>
            <a:r>
              <a:rPr lang="it-IT" sz="2400" b="1" dirty="0" smtClean="0">
                <a:solidFill>
                  <a:schemeClr val="tx2"/>
                </a:solidFill>
              </a:rPr>
              <a:t>Descrizione Generale</a:t>
            </a:r>
          </a:p>
          <a:p>
            <a:endParaRPr lang="it-IT" sz="2400" dirty="0">
              <a:solidFill>
                <a:schemeClr val="tx2"/>
              </a:solidFill>
            </a:endParaRPr>
          </a:p>
        </p:txBody>
      </p:sp>
      <p:pic>
        <p:nvPicPr>
          <p:cNvPr id="4" name="Immagine 3"/>
          <p:cNvPicPr>
            <a:picLocks noChangeAspect="1"/>
          </p:cNvPicPr>
          <p:nvPr/>
        </p:nvPicPr>
        <p:blipFill>
          <a:blip r:embed="rId4"/>
          <a:stretch>
            <a:fillRect/>
          </a:stretch>
        </p:blipFill>
        <p:spPr>
          <a:xfrm>
            <a:off x="467545" y="1268760"/>
            <a:ext cx="8280920" cy="5472608"/>
          </a:xfrm>
          <a:prstGeom prst="rect">
            <a:avLst/>
          </a:prstGeom>
        </p:spPr>
      </p:pic>
    </p:spTree>
    <p:extLst>
      <p:ext uri="{BB962C8B-B14F-4D97-AF65-F5344CB8AC3E}">
        <p14:creationId xmlns:p14="http://schemas.microsoft.com/office/powerpoint/2010/main" val="13343849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710431" cy="4893647"/>
          </a:xfrm>
          <a:prstGeom prst="rect">
            <a:avLst/>
          </a:prstGeom>
          <a:noFill/>
        </p:spPr>
        <p:txBody>
          <a:bodyPr wrap="square" rtlCol="0">
            <a:spAutoFit/>
          </a:bodyPr>
          <a:lstStyle/>
          <a:p>
            <a:pPr marL="342900" indent="-342900">
              <a:buFont typeface="Arial" panose="020B0604020202020204" pitchFamily="34" charset="0"/>
              <a:buChar char="•"/>
            </a:pPr>
            <a:r>
              <a:rPr lang="it-IT" sz="2400" b="1" dirty="0" smtClean="0">
                <a:solidFill>
                  <a:schemeClr val="tx2"/>
                </a:solidFill>
              </a:rPr>
              <a:t>Architettura dell’EMS</a:t>
            </a:r>
          </a:p>
          <a:p>
            <a:pPr marL="342900" indent="-342900">
              <a:buFont typeface="Arial" panose="020B0604020202020204" pitchFamily="34" charset="0"/>
              <a:buChar char="•"/>
            </a:pPr>
            <a:endParaRPr lang="it-IT" sz="2400" b="1" dirty="0">
              <a:solidFill>
                <a:schemeClr val="tx2"/>
              </a:solidFill>
            </a:endParaRPr>
          </a:p>
          <a:p>
            <a:r>
              <a:rPr lang="it-IT" sz="2400" dirty="0">
                <a:solidFill>
                  <a:schemeClr val="tx2"/>
                </a:solidFill>
              </a:rPr>
              <a:t>L'EMS è composto principalmente dai seguenti componenti: </a:t>
            </a:r>
          </a:p>
          <a:p>
            <a:pPr marL="342900" indent="-342900">
              <a:buFont typeface="Arial" panose="020B0604020202020204" pitchFamily="34" charset="0"/>
              <a:buChar char="•"/>
            </a:pPr>
            <a:r>
              <a:rPr lang="it-IT" sz="2400" dirty="0" smtClean="0">
                <a:solidFill>
                  <a:schemeClr val="tx2"/>
                </a:solidFill>
              </a:rPr>
              <a:t>Alimentazione</a:t>
            </a:r>
            <a:r>
              <a:rPr lang="it-IT" sz="2400" dirty="0">
                <a:solidFill>
                  <a:schemeClr val="tx2"/>
                </a:solidFill>
              </a:rPr>
              <a:t>; </a:t>
            </a:r>
          </a:p>
          <a:p>
            <a:pPr marL="342900" indent="-342900">
              <a:buFont typeface="Arial" panose="020B0604020202020204" pitchFamily="34" charset="0"/>
              <a:buChar char="•"/>
            </a:pPr>
            <a:r>
              <a:rPr lang="it-IT" sz="2400" dirty="0" smtClean="0">
                <a:solidFill>
                  <a:schemeClr val="tx2"/>
                </a:solidFill>
              </a:rPr>
              <a:t>Controllore </a:t>
            </a:r>
            <a:r>
              <a:rPr lang="it-IT" sz="2400" dirty="0">
                <a:solidFill>
                  <a:schemeClr val="tx2"/>
                </a:solidFill>
              </a:rPr>
              <a:t>PLC; </a:t>
            </a:r>
            <a:endParaRPr lang="it-IT" sz="2400" dirty="0" smtClean="0">
              <a:solidFill>
                <a:schemeClr val="tx2"/>
              </a:solidFill>
            </a:endParaRPr>
          </a:p>
          <a:p>
            <a:pPr marL="342900" indent="-342900">
              <a:buFont typeface="Arial" panose="020B0604020202020204" pitchFamily="34" charset="0"/>
              <a:buChar char="•"/>
            </a:pPr>
            <a:r>
              <a:rPr lang="it-IT" sz="2400" dirty="0" smtClean="0">
                <a:solidFill>
                  <a:schemeClr val="tx2"/>
                </a:solidFill>
              </a:rPr>
              <a:t>Rete </a:t>
            </a:r>
            <a:r>
              <a:rPr lang="it-IT" sz="2400" dirty="0">
                <a:solidFill>
                  <a:schemeClr val="tx2"/>
                </a:solidFill>
              </a:rPr>
              <a:t>LAN Ethernet; </a:t>
            </a:r>
            <a:endParaRPr lang="it-IT" sz="2400" dirty="0" smtClean="0">
              <a:solidFill>
                <a:schemeClr val="tx2"/>
              </a:solidFill>
            </a:endParaRPr>
          </a:p>
          <a:p>
            <a:pPr marL="342900" indent="-342900">
              <a:buFont typeface="Arial" panose="020B0604020202020204" pitchFamily="34" charset="0"/>
              <a:buChar char="•"/>
            </a:pPr>
            <a:r>
              <a:rPr lang="it-IT" sz="2400" dirty="0" smtClean="0">
                <a:solidFill>
                  <a:schemeClr val="tx2"/>
                </a:solidFill>
              </a:rPr>
              <a:t>Interfaccia </a:t>
            </a:r>
            <a:r>
              <a:rPr lang="it-IT" sz="2400" dirty="0">
                <a:solidFill>
                  <a:schemeClr val="tx2"/>
                </a:solidFill>
              </a:rPr>
              <a:t>operatore locale </a:t>
            </a:r>
            <a:r>
              <a:rPr lang="it-IT" sz="2400" dirty="0" smtClean="0">
                <a:solidFill>
                  <a:schemeClr val="tx2"/>
                </a:solidFill>
              </a:rPr>
              <a:t>HMI (</a:t>
            </a:r>
            <a:r>
              <a:rPr lang="it-IT" sz="2000" dirty="0">
                <a:solidFill>
                  <a:schemeClr val="tx2"/>
                </a:solidFill>
              </a:rPr>
              <a:t>Human Machine </a:t>
            </a:r>
            <a:r>
              <a:rPr lang="it-IT" sz="2000" dirty="0" smtClean="0">
                <a:solidFill>
                  <a:schemeClr val="tx2"/>
                </a:solidFill>
              </a:rPr>
              <a:t>Interface).</a:t>
            </a:r>
            <a:endParaRPr lang="it-IT" sz="2000" dirty="0">
              <a:solidFill>
                <a:schemeClr val="tx2"/>
              </a:solidFill>
            </a:endParaRPr>
          </a:p>
          <a:p>
            <a:endParaRPr lang="it-IT" sz="2400" dirty="0" smtClean="0">
              <a:solidFill>
                <a:schemeClr val="tx2"/>
              </a:solidFill>
            </a:endParaRPr>
          </a:p>
          <a:p>
            <a:r>
              <a:rPr lang="it-IT" sz="2400" dirty="0" smtClean="0">
                <a:solidFill>
                  <a:schemeClr val="tx2"/>
                </a:solidFill>
              </a:rPr>
              <a:t>La </a:t>
            </a:r>
            <a:r>
              <a:rPr lang="it-IT" sz="2400" dirty="0">
                <a:solidFill>
                  <a:schemeClr val="tx2"/>
                </a:solidFill>
              </a:rPr>
              <a:t>figura seguente mostra l'architettura del sistema e il modo in cui i componenti EMS sono suddivisi in due armadi identici da installare sulle unità di potenza di babordo e tribordo della nave:</a:t>
            </a:r>
            <a:endParaRPr lang="it-IT" sz="2400" dirty="0" smtClean="0">
              <a:solidFill>
                <a:schemeClr val="tx2"/>
              </a:solidFill>
            </a:endParaRPr>
          </a:p>
          <a:p>
            <a:endParaRPr lang="it-IT" sz="2400" dirty="0">
              <a:solidFill>
                <a:schemeClr val="tx2"/>
              </a:solidFill>
            </a:endParaRPr>
          </a:p>
        </p:txBody>
      </p:sp>
    </p:spTree>
    <p:extLst>
      <p:ext uri="{BB962C8B-B14F-4D97-AF65-F5344CB8AC3E}">
        <p14:creationId xmlns:p14="http://schemas.microsoft.com/office/powerpoint/2010/main" val="31989883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710431" cy="830997"/>
          </a:xfrm>
          <a:prstGeom prst="rect">
            <a:avLst/>
          </a:prstGeom>
          <a:noFill/>
        </p:spPr>
        <p:txBody>
          <a:bodyPr wrap="square" rtlCol="0">
            <a:spAutoFit/>
          </a:bodyPr>
          <a:lstStyle/>
          <a:p>
            <a:pPr marL="342900" indent="-342900">
              <a:buFont typeface="Arial" panose="020B0604020202020204" pitchFamily="34" charset="0"/>
              <a:buChar char="•"/>
            </a:pPr>
            <a:r>
              <a:rPr lang="it-IT" sz="2400" b="1" dirty="0" smtClean="0">
                <a:solidFill>
                  <a:schemeClr val="tx2"/>
                </a:solidFill>
              </a:rPr>
              <a:t>Architettura dell’EMS</a:t>
            </a:r>
          </a:p>
          <a:p>
            <a:endParaRPr lang="it-IT" sz="2400" b="1" dirty="0">
              <a:solidFill>
                <a:schemeClr val="tx2"/>
              </a:solidFill>
            </a:endParaRPr>
          </a:p>
        </p:txBody>
      </p:sp>
      <p:pic>
        <p:nvPicPr>
          <p:cNvPr id="4" name="Immagine 3"/>
          <p:cNvPicPr>
            <a:picLocks noChangeAspect="1"/>
          </p:cNvPicPr>
          <p:nvPr/>
        </p:nvPicPr>
        <p:blipFill>
          <a:blip r:embed="rId4"/>
          <a:stretch>
            <a:fillRect/>
          </a:stretch>
        </p:blipFill>
        <p:spPr>
          <a:xfrm>
            <a:off x="130841" y="1792359"/>
            <a:ext cx="8938757" cy="4127215"/>
          </a:xfrm>
          <a:prstGeom prst="rect">
            <a:avLst/>
          </a:prstGeom>
        </p:spPr>
      </p:pic>
    </p:spTree>
    <p:extLst>
      <p:ext uri="{BB962C8B-B14F-4D97-AF65-F5344CB8AC3E}">
        <p14:creationId xmlns:p14="http://schemas.microsoft.com/office/powerpoint/2010/main" val="42838588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710431" cy="4524315"/>
          </a:xfrm>
          <a:prstGeom prst="rect">
            <a:avLst/>
          </a:prstGeom>
          <a:noFill/>
        </p:spPr>
        <p:txBody>
          <a:bodyPr wrap="square" rtlCol="0">
            <a:spAutoFit/>
          </a:bodyPr>
          <a:lstStyle/>
          <a:p>
            <a:pPr marL="342900" indent="-342900">
              <a:buFont typeface="Arial" panose="020B0604020202020204" pitchFamily="34" charset="0"/>
              <a:buChar char="•"/>
            </a:pPr>
            <a:r>
              <a:rPr lang="it-IT" sz="2400" b="1" dirty="0" err="1" smtClean="0">
                <a:solidFill>
                  <a:schemeClr val="tx2"/>
                </a:solidFill>
              </a:rPr>
              <a:t>Power</a:t>
            </a:r>
            <a:r>
              <a:rPr lang="it-IT" sz="2400" b="1" dirty="0" smtClean="0">
                <a:solidFill>
                  <a:schemeClr val="tx2"/>
                </a:solidFill>
              </a:rPr>
              <a:t> Supply</a:t>
            </a:r>
          </a:p>
          <a:p>
            <a:pPr marL="342900" indent="-342900">
              <a:buFont typeface="Arial" panose="020B0604020202020204" pitchFamily="34" charset="0"/>
              <a:buChar char="•"/>
            </a:pPr>
            <a:endParaRPr lang="it-IT" sz="2400" b="1" dirty="0">
              <a:solidFill>
                <a:schemeClr val="tx2"/>
              </a:solidFill>
            </a:endParaRPr>
          </a:p>
          <a:p>
            <a:r>
              <a:rPr lang="it-IT" sz="2400" dirty="0">
                <a:solidFill>
                  <a:schemeClr val="tx2"/>
                </a:solidFill>
              </a:rPr>
              <a:t>L'alimentatore </a:t>
            </a:r>
            <a:r>
              <a:rPr lang="it-IT" sz="2400" dirty="0" smtClean="0">
                <a:solidFill>
                  <a:schemeClr val="tx2"/>
                </a:solidFill>
              </a:rPr>
              <a:t>riceve </a:t>
            </a:r>
            <a:r>
              <a:rPr lang="it-IT" sz="2400" dirty="0">
                <a:solidFill>
                  <a:schemeClr val="tx2"/>
                </a:solidFill>
              </a:rPr>
              <a:t>230Vac dal quadro principale </a:t>
            </a:r>
            <a:r>
              <a:rPr lang="it-IT" sz="2400" dirty="0" smtClean="0">
                <a:solidFill>
                  <a:schemeClr val="tx2"/>
                </a:solidFill>
              </a:rPr>
              <a:t>230Vac </a:t>
            </a:r>
            <a:r>
              <a:rPr lang="it-IT" sz="2400" dirty="0">
                <a:solidFill>
                  <a:schemeClr val="tx2"/>
                </a:solidFill>
              </a:rPr>
              <a:t>dall'UPS: </a:t>
            </a:r>
            <a:endParaRPr lang="it-IT" sz="2400" dirty="0" smtClean="0">
              <a:solidFill>
                <a:schemeClr val="tx2"/>
              </a:solidFill>
            </a:endParaRPr>
          </a:p>
          <a:p>
            <a:r>
              <a:rPr lang="it-IT" sz="2400" dirty="0" smtClean="0">
                <a:solidFill>
                  <a:schemeClr val="tx2"/>
                </a:solidFill>
              </a:rPr>
              <a:t>Le due alimentazioni </a:t>
            </a:r>
            <a:r>
              <a:rPr lang="it-IT" sz="2400" dirty="0">
                <a:solidFill>
                  <a:schemeClr val="tx2"/>
                </a:solidFill>
              </a:rPr>
              <a:t>sono in ridondanza in modo che, in caso di guasto di </a:t>
            </a:r>
            <a:r>
              <a:rPr lang="it-IT" sz="2400" dirty="0" smtClean="0">
                <a:solidFill>
                  <a:schemeClr val="tx2"/>
                </a:solidFill>
              </a:rPr>
              <a:t>una, </a:t>
            </a:r>
            <a:r>
              <a:rPr lang="it-IT" sz="2400" dirty="0">
                <a:solidFill>
                  <a:schemeClr val="tx2"/>
                </a:solidFill>
              </a:rPr>
              <a:t>l'EMS e i suoi componenti siano alimentati dall'altro.</a:t>
            </a:r>
            <a:endParaRPr lang="it-IT" sz="2400" dirty="0" smtClean="0">
              <a:solidFill>
                <a:schemeClr val="tx2"/>
              </a:solidFill>
            </a:endParaRPr>
          </a:p>
          <a:p>
            <a:endParaRPr lang="it-IT" sz="2400" b="1" dirty="0" smtClean="0">
              <a:solidFill>
                <a:schemeClr val="tx2"/>
              </a:solidFill>
            </a:endParaRPr>
          </a:p>
          <a:p>
            <a:pPr marL="342900" indent="-342900">
              <a:buFont typeface="Arial" panose="020B0604020202020204" pitchFamily="34" charset="0"/>
              <a:buChar char="•"/>
            </a:pPr>
            <a:r>
              <a:rPr lang="it-IT" sz="2400" b="1" dirty="0" smtClean="0">
                <a:solidFill>
                  <a:schemeClr val="tx2"/>
                </a:solidFill>
              </a:rPr>
              <a:t>Controller </a:t>
            </a:r>
            <a:r>
              <a:rPr lang="it-IT" sz="2400" b="1" dirty="0">
                <a:solidFill>
                  <a:schemeClr val="tx2"/>
                </a:solidFill>
              </a:rPr>
              <a:t>PLC </a:t>
            </a:r>
            <a:endParaRPr lang="it-IT" sz="2400" b="1" dirty="0" smtClean="0">
              <a:solidFill>
                <a:schemeClr val="tx2"/>
              </a:solidFill>
            </a:endParaRPr>
          </a:p>
          <a:p>
            <a:pPr marL="342900" indent="-342900">
              <a:buFont typeface="Arial" panose="020B0604020202020204" pitchFamily="34" charset="0"/>
              <a:buChar char="•"/>
            </a:pPr>
            <a:endParaRPr lang="it-IT" sz="2400" b="1" dirty="0">
              <a:solidFill>
                <a:schemeClr val="tx2"/>
              </a:solidFill>
            </a:endParaRPr>
          </a:p>
          <a:p>
            <a:r>
              <a:rPr lang="it-IT" sz="2400" dirty="0" smtClean="0">
                <a:solidFill>
                  <a:schemeClr val="tx2"/>
                </a:solidFill>
              </a:rPr>
              <a:t>Il </a:t>
            </a:r>
            <a:r>
              <a:rPr lang="it-IT" sz="2400" dirty="0">
                <a:solidFill>
                  <a:schemeClr val="tx2"/>
                </a:solidFill>
              </a:rPr>
              <a:t>sistema consiste principalmente in una CPU, due moduli RIO (Remote Input Output) e un modulo di sicurezza.</a:t>
            </a:r>
          </a:p>
        </p:txBody>
      </p:sp>
    </p:spTree>
    <p:extLst>
      <p:ext uri="{BB962C8B-B14F-4D97-AF65-F5344CB8AC3E}">
        <p14:creationId xmlns:p14="http://schemas.microsoft.com/office/powerpoint/2010/main" val="15702524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710431" cy="5447645"/>
          </a:xfrm>
          <a:prstGeom prst="rect">
            <a:avLst/>
          </a:prstGeom>
          <a:noFill/>
        </p:spPr>
        <p:txBody>
          <a:bodyPr wrap="square" rtlCol="0">
            <a:spAutoFit/>
          </a:bodyPr>
          <a:lstStyle/>
          <a:p>
            <a:pPr marL="342900" indent="-342900">
              <a:buFont typeface="Arial" panose="020B0604020202020204" pitchFamily="34" charset="0"/>
              <a:buChar char="•"/>
            </a:pPr>
            <a:r>
              <a:rPr lang="it-IT" sz="2400" b="1" dirty="0">
                <a:solidFill>
                  <a:schemeClr val="tx2"/>
                </a:solidFill>
              </a:rPr>
              <a:t>Rete LAN </a:t>
            </a:r>
            <a:endParaRPr lang="it-IT" sz="2400" b="1" dirty="0" smtClean="0">
              <a:solidFill>
                <a:schemeClr val="tx2"/>
              </a:solidFill>
            </a:endParaRPr>
          </a:p>
          <a:p>
            <a:r>
              <a:rPr lang="it-IT" sz="2000" dirty="0" smtClean="0">
                <a:solidFill>
                  <a:schemeClr val="tx2"/>
                </a:solidFill>
              </a:rPr>
              <a:t>Ci </a:t>
            </a:r>
            <a:r>
              <a:rPr lang="it-IT" sz="2000" dirty="0">
                <a:solidFill>
                  <a:schemeClr val="tx2"/>
                </a:solidFill>
              </a:rPr>
              <a:t>sono due connessioni LAN in fibra ottica tra la porta dell'unità di </a:t>
            </a:r>
            <a:r>
              <a:rPr lang="it-IT" sz="2000" dirty="0" smtClean="0">
                <a:solidFill>
                  <a:schemeClr val="tx2"/>
                </a:solidFill>
              </a:rPr>
              <a:t>sinistra </a:t>
            </a:r>
            <a:r>
              <a:rPr lang="it-IT" sz="2000" dirty="0">
                <a:solidFill>
                  <a:schemeClr val="tx2"/>
                </a:solidFill>
              </a:rPr>
              <a:t>e la unità di potenza </a:t>
            </a:r>
            <a:r>
              <a:rPr lang="it-IT" sz="2000" dirty="0" err="1">
                <a:solidFill>
                  <a:schemeClr val="tx2"/>
                </a:solidFill>
              </a:rPr>
              <a:t>Stbd</a:t>
            </a:r>
            <a:r>
              <a:rPr lang="it-IT" sz="2000" dirty="0">
                <a:solidFill>
                  <a:schemeClr val="tx2"/>
                </a:solidFill>
              </a:rPr>
              <a:t>.</a:t>
            </a:r>
          </a:p>
          <a:p>
            <a:r>
              <a:rPr lang="it-IT" sz="2000" dirty="0">
                <a:solidFill>
                  <a:schemeClr val="tx2"/>
                </a:solidFill>
              </a:rPr>
              <a:t>In ogni unità di potenza, la CPU del PLC EMS comunica via ethernet, tramite tre </a:t>
            </a:r>
            <a:r>
              <a:rPr lang="it-IT" sz="2000" dirty="0" err="1">
                <a:solidFill>
                  <a:schemeClr val="tx2"/>
                </a:solidFill>
              </a:rPr>
              <a:t>switch</a:t>
            </a:r>
            <a:r>
              <a:rPr lang="it-IT" sz="2000" dirty="0">
                <a:solidFill>
                  <a:schemeClr val="tx2"/>
                </a:solidFill>
              </a:rPr>
              <a:t> gestiti a 18 porte, con i seguenti dispositivi: </a:t>
            </a:r>
            <a:endParaRPr lang="it-IT" sz="2000" dirty="0" smtClean="0">
              <a:solidFill>
                <a:schemeClr val="tx2"/>
              </a:solidFill>
            </a:endParaRPr>
          </a:p>
          <a:p>
            <a:pPr marL="342900" indent="-342900">
              <a:buFont typeface="Arial" panose="020B0604020202020204" pitchFamily="34" charset="0"/>
              <a:buChar char="•"/>
            </a:pPr>
            <a:r>
              <a:rPr lang="it-IT" sz="2000" dirty="0" smtClean="0">
                <a:solidFill>
                  <a:schemeClr val="tx2"/>
                </a:solidFill>
              </a:rPr>
              <a:t>22 BMS (</a:t>
            </a:r>
            <a:r>
              <a:rPr lang="it-IT" sz="2000" dirty="0" err="1" smtClean="0">
                <a:solidFill>
                  <a:schemeClr val="tx2"/>
                </a:solidFill>
              </a:rPr>
              <a:t>Battery</a:t>
            </a:r>
            <a:r>
              <a:rPr lang="it-IT" sz="2000" dirty="0" smtClean="0">
                <a:solidFill>
                  <a:schemeClr val="tx2"/>
                </a:solidFill>
              </a:rPr>
              <a:t> Management System);</a:t>
            </a:r>
            <a:endParaRPr lang="it-IT" sz="2000" dirty="0">
              <a:solidFill>
                <a:schemeClr val="tx2"/>
              </a:solidFill>
            </a:endParaRPr>
          </a:p>
          <a:p>
            <a:pPr marL="342900" indent="-342900">
              <a:buFont typeface="Arial" panose="020B0604020202020204" pitchFamily="34" charset="0"/>
              <a:buChar char="•"/>
            </a:pPr>
            <a:r>
              <a:rPr lang="it-IT" sz="2000" dirty="0" smtClean="0">
                <a:solidFill>
                  <a:schemeClr val="tx2"/>
                </a:solidFill>
              </a:rPr>
              <a:t>PMS</a:t>
            </a:r>
            <a:r>
              <a:rPr lang="it-IT" sz="2000" dirty="0">
                <a:solidFill>
                  <a:schemeClr val="tx2"/>
                </a:solidFill>
              </a:rPr>
              <a:t>;</a:t>
            </a:r>
          </a:p>
          <a:p>
            <a:pPr marL="342900" indent="-342900">
              <a:buFont typeface="Arial" panose="020B0604020202020204" pitchFamily="34" charset="0"/>
              <a:buChar char="•"/>
            </a:pPr>
            <a:r>
              <a:rPr lang="it-IT" sz="2000" dirty="0" smtClean="0">
                <a:solidFill>
                  <a:schemeClr val="tx2"/>
                </a:solidFill>
              </a:rPr>
              <a:t>2 </a:t>
            </a:r>
            <a:r>
              <a:rPr lang="it-IT" sz="2000" dirty="0" err="1" smtClean="0">
                <a:solidFill>
                  <a:schemeClr val="tx2"/>
                </a:solidFill>
              </a:rPr>
              <a:t>Inverters</a:t>
            </a:r>
            <a:r>
              <a:rPr lang="it-IT" sz="2000" dirty="0" smtClean="0">
                <a:solidFill>
                  <a:schemeClr val="tx2"/>
                </a:solidFill>
              </a:rPr>
              <a:t>; </a:t>
            </a:r>
          </a:p>
          <a:p>
            <a:pPr marL="342900" indent="-342900">
              <a:buFont typeface="Arial" panose="020B0604020202020204" pitchFamily="34" charset="0"/>
              <a:buChar char="•"/>
            </a:pPr>
            <a:r>
              <a:rPr lang="it-IT" sz="2000" dirty="0">
                <a:solidFill>
                  <a:schemeClr val="tx2"/>
                </a:solidFill>
              </a:rPr>
              <a:t>M</a:t>
            </a:r>
            <a:r>
              <a:rPr lang="it-IT" sz="2000" dirty="0" smtClean="0">
                <a:solidFill>
                  <a:schemeClr val="tx2"/>
                </a:solidFill>
              </a:rPr>
              <a:t>odulo </a:t>
            </a:r>
            <a:r>
              <a:rPr lang="it-IT" sz="2000" dirty="0">
                <a:solidFill>
                  <a:schemeClr val="tx2"/>
                </a:solidFill>
              </a:rPr>
              <a:t>di acquisizione delle temperature degli avvolgimenti del trasformatore</a:t>
            </a:r>
            <a:r>
              <a:rPr lang="it-IT" sz="2000" dirty="0" smtClean="0">
                <a:solidFill>
                  <a:schemeClr val="tx2"/>
                </a:solidFill>
              </a:rPr>
              <a:t>; </a:t>
            </a:r>
          </a:p>
          <a:p>
            <a:pPr marL="342900" indent="-342900">
              <a:buFont typeface="Arial" panose="020B0604020202020204" pitchFamily="34" charset="0"/>
              <a:buChar char="•"/>
            </a:pPr>
            <a:r>
              <a:rPr lang="it-IT" sz="2000" dirty="0" smtClean="0">
                <a:solidFill>
                  <a:schemeClr val="tx2"/>
                </a:solidFill>
              </a:rPr>
              <a:t>Pannelli </a:t>
            </a:r>
            <a:r>
              <a:rPr lang="it-IT" sz="2000" dirty="0">
                <a:solidFill>
                  <a:schemeClr val="tx2"/>
                </a:solidFill>
              </a:rPr>
              <a:t>operatore HMI</a:t>
            </a:r>
            <a:r>
              <a:rPr lang="it-IT" sz="2000" dirty="0" smtClean="0">
                <a:solidFill>
                  <a:schemeClr val="tx2"/>
                </a:solidFill>
              </a:rPr>
              <a:t>.</a:t>
            </a:r>
          </a:p>
          <a:p>
            <a:pPr marL="342900" indent="-342900">
              <a:buFont typeface="Arial" panose="020B0604020202020204" pitchFamily="34" charset="0"/>
              <a:buChar char="•"/>
            </a:pPr>
            <a:endParaRPr lang="it-IT" sz="2000" dirty="0">
              <a:solidFill>
                <a:schemeClr val="tx2"/>
              </a:solidFill>
            </a:endParaRPr>
          </a:p>
          <a:p>
            <a:pPr marL="342900" indent="-342900">
              <a:buFont typeface="Arial" panose="020B0604020202020204" pitchFamily="34" charset="0"/>
              <a:buChar char="•"/>
            </a:pPr>
            <a:r>
              <a:rPr lang="it-IT" sz="2400" b="1" dirty="0">
                <a:solidFill>
                  <a:schemeClr val="tx2"/>
                </a:solidFill>
              </a:rPr>
              <a:t>Human Machine Interface (HMI) </a:t>
            </a:r>
            <a:endParaRPr lang="it-IT" sz="2400" b="1" dirty="0" smtClean="0">
              <a:solidFill>
                <a:schemeClr val="tx2"/>
              </a:solidFill>
            </a:endParaRPr>
          </a:p>
          <a:p>
            <a:r>
              <a:rPr lang="it-IT" sz="2000" dirty="0" smtClean="0">
                <a:solidFill>
                  <a:schemeClr val="tx2"/>
                </a:solidFill>
              </a:rPr>
              <a:t>Su </a:t>
            </a:r>
            <a:r>
              <a:rPr lang="it-IT" sz="2000" dirty="0">
                <a:solidFill>
                  <a:schemeClr val="tx2"/>
                </a:solidFill>
              </a:rPr>
              <a:t>ogni porta dell'unità di alimentazione è presente un pannello operatore </a:t>
            </a:r>
            <a:r>
              <a:rPr lang="it-IT" sz="2000" dirty="0" err="1">
                <a:solidFill>
                  <a:schemeClr val="tx2"/>
                </a:solidFill>
              </a:rPr>
              <a:t>touchscreen</a:t>
            </a:r>
            <a:r>
              <a:rPr lang="it-IT" sz="2000" dirty="0">
                <a:solidFill>
                  <a:schemeClr val="tx2"/>
                </a:solidFill>
              </a:rPr>
              <a:t> da 15 "che esegue le funzioni HMI, consentendo all'operatore di ottenere informazioni dettagliate ai fini della risoluzione dei problemi e per regolare i parametri.</a:t>
            </a:r>
            <a:endParaRPr lang="it-IT" sz="2000" dirty="0" smtClean="0">
              <a:solidFill>
                <a:schemeClr val="tx2"/>
              </a:solidFill>
            </a:endParaRPr>
          </a:p>
        </p:txBody>
      </p:sp>
    </p:spTree>
    <p:extLst>
      <p:ext uri="{BB962C8B-B14F-4D97-AF65-F5344CB8AC3E}">
        <p14:creationId xmlns:p14="http://schemas.microsoft.com/office/powerpoint/2010/main" val="36911506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710431" cy="4739759"/>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tx2"/>
                </a:solidFill>
              </a:rPr>
              <a:t>Alarms and warnings </a:t>
            </a:r>
            <a:endParaRPr lang="en-US" sz="2400" b="1" dirty="0" smtClean="0">
              <a:solidFill>
                <a:schemeClr val="tx2"/>
              </a:solidFill>
            </a:endParaRPr>
          </a:p>
          <a:p>
            <a:pPr marL="285750" indent="-285750">
              <a:buFont typeface="Arial" panose="020B0604020202020204" pitchFamily="34" charset="0"/>
              <a:buChar char="•"/>
            </a:pPr>
            <a:endParaRPr lang="en-US" b="1" dirty="0" smtClean="0"/>
          </a:p>
          <a:p>
            <a:r>
              <a:rPr lang="it-IT" sz="2000" dirty="0">
                <a:solidFill>
                  <a:schemeClr val="tx2"/>
                </a:solidFill>
              </a:rPr>
              <a:t>EMS gestisce due livelli di allarme </a:t>
            </a:r>
            <a:r>
              <a:rPr lang="it-IT" sz="2000" dirty="0" smtClean="0">
                <a:solidFill>
                  <a:schemeClr val="tx2"/>
                </a:solidFill>
              </a:rPr>
              <a:t>riguardante i guasti. </a:t>
            </a:r>
          </a:p>
          <a:p>
            <a:r>
              <a:rPr lang="it-IT" sz="2000" dirty="0" smtClean="0">
                <a:solidFill>
                  <a:schemeClr val="tx2"/>
                </a:solidFill>
              </a:rPr>
              <a:t>Il </a:t>
            </a:r>
            <a:r>
              <a:rPr lang="it-IT" sz="2000" dirty="0">
                <a:solidFill>
                  <a:schemeClr val="tx2"/>
                </a:solidFill>
              </a:rPr>
              <a:t>loro significato è: </a:t>
            </a:r>
            <a:endParaRPr lang="it-IT" sz="2000" dirty="0" smtClean="0">
              <a:solidFill>
                <a:schemeClr val="tx2"/>
              </a:solidFill>
            </a:endParaRPr>
          </a:p>
          <a:p>
            <a:pPr marL="342900" indent="-342900">
              <a:buFont typeface="Arial" panose="020B0604020202020204" pitchFamily="34" charset="0"/>
              <a:buChar char="•"/>
            </a:pPr>
            <a:r>
              <a:rPr lang="it-IT" sz="2000" dirty="0" smtClean="0">
                <a:solidFill>
                  <a:schemeClr val="tx2"/>
                </a:solidFill>
              </a:rPr>
              <a:t>Un </a:t>
            </a:r>
            <a:r>
              <a:rPr lang="it-IT" sz="2000" b="1" dirty="0" err="1" smtClean="0">
                <a:solidFill>
                  <a:schemeClr val="tx2"/>
                </a:solidFill>
              </a:rPr>
              <a:t>warning</a:t>
            </a:r>
            <a:r>
              <a:rPr lang="it-IT" sz="2000" b="1" dirty="0" smtClean="0">
                <a:solidFill>
                  <a:schemeClr val="tx2"/>
                </a:solidFill>
              </a:rPr>
              <a:t> </a:t>
            </a:r>
            <a:r>
              <a:rPr lang="it-IT" sz="2000" dirty="0">
                <a:solidFill>
                  <a:schemeClr val="tx2"/>
                </a:solidFill>
              </a:rPr>
              <a:t>è un allarme che indica una potenziale condizione non sicura o una riduzione della funzionalità.</a:t>
            </a:r>
          </a:p>
          <a:p>
            <a:pPr lvl="1"/>
            <a:r>
              <a:rPr lang="it-IT" sz="2000" dirty="0">
                <a:solidFill>
                  <a:schemeClr val="tx2"/>
                </a:solidFill>
              </a:rPr>
              <a:t>Si cancella automaticamente quando la condizione stessa non è più presente. </a:t>
            </a:r>
            <a:endParaRPr lang="it-IT" sz="2000" dirty="0" smtClean="0">
              <a:solidFill>
                <a:schemeClr val="tx2"/>
              </a:solidFill>
            </a:endParaRPr>
          </a:p>
          <a:p>
            <a:pPr marL="342900" indent="-342900">
              <a:buFont typeface="Arial" panose="020B0604020202020204" pitchFamily="34" charset="0"/>
              <a:buChar char="•"/>
            </a:pPr>
            <a:r>
              <a:rPr lang="it-IT" sz="2000" dirty="0" smtClean="0">
                <a:solidFill>
                  <a:schemeClr val="tx2"/>
                </a:solidFill>
              </a:rPr>
              <a:t>Un </a:t>
            </a:r>
            <a:r>
              <a:rPr lang="it-IT" sz="2000" b="1" dirty="0" smtClean="0">
                <a:solidFill>
                  <a:schemeClr val="tx2"/>
                </a:solidFill>
              </a:rPr>
              <a:t>fault</a:t>
            </a:r>
            <a:r>
              <a:rPr lang="it-IT" sz="2000" dirty="0" smtClean="0">
                <a:solidFill>
                  <a:schemeClr val="tx2"/>
                </a:solidFill>
              </a:rPr>
              <a:t> </a:t>
            </a:r>
            <a:r>
              <a:rPr lang="it-IT" sz="2000" dirty="0">
                <a:solidFill>
                  <a:schemeClr val="tx2"/>
                </a:solidFill>
              </a:rPr>
              <a:t>è un allarme che indica un arresto automatico di un dispositivo dell'ESS. Può essere ad esempio il caso di un </a:t>
            </a:r>
            <a:r>
              <a:rPr lang="it-IT" sz="2000" dirty="0" smtClean="0">
                <a:solidFill>
                  <a:schemeClr val="tx2"/>
                </a:solidFill>
              </a:rPr>
              <a:t>trip </a:t>
            </a:r>
            <a:r>
              <a:rPr lang="it-IT" sz="2000" dirty="0">
                <a:solidFill>
                  <a:schemeClr val="tx2"/>
                </a:solidFill>
              </a:rPr>
              <a:t>di un </a:t>
            </a:r>
            <a:r>
              <a:rPr lang="it-IT" sz="2000" dirty="0" smtClean="0">
                <a:solidFill>
                  <a:schemeClr val="tx2"/>
                </a:solidFill>
              </a:rPr>
              <a:t>inverter </a:t>
            </a:r>
            <a:r>
              <a:rPr lang="it-IT" sz="2000" dirty="0">
                <a:solidFill>
                  <a:schemeClr val="tx2"/>
                </a:solidFill>
              </a:rPr>
              <a:t>di rete o di una disconnessione automatica di un pacco batteria.</a:t>
            </a:r>
          </a:p>
          <a:p>
            <a:pPr lvl="1"/>
            <a:r>
              <a:rPr lang="it-IT" sz="2000" dirty="0" smtClean="0">
                <a:solidFill>
                  <a:schemeClr val="tx2"/>
                </a:solidFill>
              </a:rPr>
              <a:t>I </a:t>
            </a:r>
            <a:r>
              <a:rPr lang="it-IT" sz="2000" dirty="0" err="1" smtClean="0">
                <a:solidFill>
                  <a:schemeClr val="tx2"/>
                </a:solidFill>
              </a:rPr>
              <a:t>faults</a:t>
            </a:r>
            <a:r>
              <a:rPr lang="it-IT" sz="2000" dirty="0" smtClean="0">
                <a:solidFill>
                  <a:schemeClr val="tx2"/>
                </a:solidFill>
              </a:rPr>
              <a:t> non </a:t>
            </a:r>
            <a:r>
              <a:rPr lang="it-IT" sz="2000" dirty="0">
                <a:solidFill>
                  <a:schemeClr val="tx2"/>
                </a:solidFill>
              </a:rPr>
              <a:t>scompaiono automaticamente: dopo aver risolto la causa principale dell'errore, l'operatore deve resettare l'errore dall'interfaccia operatore o dal PMS.</a:t>
            </a:r>
            <a:endParaRPr lang="en-US" sz="2000" dirty="0" smtClean="0">
              <a:solidFill>
                <a:schemeClr val="tx2"/>
              </a:solidFill>
            </a:endParaRPr>
          </a:p>
        </p:txBody>
      </p:sp>
    </p:spTree>
    <p:extLst>
      <p:ext uri="{BB962C8B-B14F-4D97-AF65-F5344CB8AC3E}">
        <p14:creationId xmlns:p14="http://schemas.microsoft.com/office/powerpoint/2010/main" val="1816291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710431" cy="5355312"/>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tx2"/>
                </a:solidFill>
              </a:rPr>
              <a:t>Power unit </a:t>
            </a:r>
            <a:r>
              <a:rPr lang="en-US" sz="2400" b="1" dirty="0" err="1" smtClean="0">
                <a:solidFill>
                  <a:schemeClr val="tx2"/>
                </a:solidFill>
              </a:rPr>
              <a:t>monitoraggio</a:t>
            </a:r>
            <a:r>
              <a:rPr lang="en-US" sz="2400" b="1" dirty="0" smtClean="0">
                <a:solidFill>
                  <a:schemeClr val="tx2"/>
                </a:solidFill>
              </a:rPr>
              <a:t> e </a:t>
            </a:r>
            <a:r>
              <a:rPr lang="en-US" sz="2400" b="1" dirty="0" err="1" smtClean="0">
                <a:solidFill>
                  <a:schemeClr val="tx2"/>
                </a:solidFill>
              </a:rPr>
              <a:t>controllo</a:t>
            </a:r>
            <a:endParaRPr lang="en-US" sz="2400" b="1" dirty="0">
              <a:solidFill>
                <a:schemeClr val="tx2"/>
              </a:solidFill>
            </a:endParaRPr>
          </a:p>
          <a:p>
            <a:pPr marL="285750" indent="-285750">
              <a:buFont typeface="Arial" panose="020B0604020202020204" pitchFamily="34" charset="0"/>
              <a:buChar char="•"/>
            </a:pPr>
            <a:endParaRPr lang="en-US" b="1" dirty="0" smtClean="0"/>
          </a:p>
          <a:p>
            <a:pPr algn="just"/>
            <a:r>
              <a:rPr lang="it-IT" sz="2000" dirty="0">
                <a:solidFill>
                  <a:schemeClr val="tx2"/>
                </a:solidFill>
              </a:rPr>
              <a:t>Solo quando la nave è in porto le batterie possono essere utilizzate per rilasciare energia alla rete. In tale situazione, il PMS può impostare le batterie in modalità "scarica" in una delle seguenti </a:t>
            </a:r>
            <a:r>
              <a:rPr lang="it-IT" sz="2000" dirty="0" smtClean="0">
                <a:solidFill>
                  <a:schemeClr val="tx2"/>
                </a:solidFill>
              </a:rPr>
              <a:t>tipologie: </a:t>
            </a:r>
          </a:p>
          <a:p>
            <a:pPr marL="342900" indent="-342900" algn="just">
              <a:buFont typeface="Arial" panose="020B0604020202020204" pitchFamily="34" charset="0"/>
              <a:buChar char="•"/>
            </a:pPr>
            <a:r>
              <a:rPr lang="it-IT" sz="2000" b="1" dirty="0" smtClean="0">
                <a:solidFill>
                  <a:schemeClr val="tx2"/>
                </a:solidFill>
              </a:rPr>
              <a:t>Solo ESS (Energy </a:t>
            </a:r>
            <a:r>
              <a:rPr lang="it-IT" sz="2000" b="1" dirty="0">
                <a:solidFill>
                  <a:schemeClr val="tx2"/>
                </a:solidFill>
              </a:rPr>
              <a:t>Storage </a:t>
            </a:r>
            <a:r>
              <a:rPr lang="it-IT" sz="2000" b="1" dirty="0" smtClean="0">
                <a:solidFill>
                  <a:schemeClr val="tx2"/>
                </a:solidFill>
              </a:rPr>
              <a:t>System): </a:t>
            </a:r>
            <a:r>
              <a:rPr lang="it-IT" sz="2000" dirty="0" smtClean="0">
                <a:solidFill>
                  <a:schemeClr val="tx2"/>
                </a:solidFill>
              </a:rPr>
              <a:t>PMS </a:t>
            </a:r>
            <a:r>
              <a:rPr lang="it-IT" sz="2000" dirty="0">
                <a:solidFill>
                  <a:schemeClr val="tx2"/>
                </a:solidFill>
              </a:rPr>
              <a:t>ferma i generatori diesel e la centrale elettrica viene alimentata dalle sole batterie; </a:t>
            </a:r>
            <a:endParaRPr lang="it-IT" sz="2000" dirty="0" smtClean="0">
              <a:solidFill>
                <a:schemeClr val="tx2"/>
              </a:solidFill>
            </a:endParaRPr>
          </a:p>
          <a:p>
            <a:pPr marL="342900" indent="-342900" algn="just">
              <a:buFont typeface="Arial" panose="020B0604020202020204" pitchFamily="34" charset="0"/>
              <a:buChar char="•"/>
            </a:pPr>
            <a:r>
              <a:rPr lang="it-IT" sz="2000" b="1" dirty="0" smtClean="0">
                <a:solidFill>
                  <a:schemeClr val="tx2"/>
                </a:solidFill>
              </a:rPr>
              <a:t>ESS </a:t>
            </a:r>
            <a:r>
              <a:rPr lang="it-IT" sz="2000" b="1" dirty="0">
                <a:solidFill>
                  <a:schemeClr val="tx2"/>
                </a:solidFill>
              </a:rPr>
              <a:t>+ diesel: </a:t>
            </a:r>
            <a:r>
              <a:rPr lang="it-IT" sz="2000" dirty="0">
                <a:solidFill>
                  <a:schemeClr val="tx2"/>
                </a:solidFill>
              </a:rPr>
              <a:t>in caso di lunga sosta la centrale viene alimentata sia dal / i generatore / i diesel che dall'ESS</a:t>
            </a:r>
            <a:r>
              <a:rPr lang="it-IT" sz="2000" dirty="0" smtClean="0">
                <a:solidFill>
                  <a:schemeClr val="tx2"/>
                </a:solidFill>
              </a:rPr>
              <a:t>.</a:t>
            </a:r>
          </a:p>
          <a:p>
            <a:pPr marL="342900" indent="-342900" algn="just">
              <a:buFont typeface="Arial" panose="020B0604020202020204" pitchFamily="34" charset="0"/>
              <a:buChar char="•"/>
            </a:pPr>
            <a:endParaRPr lang="it-IT" sz="2000" dirty="0">
              <a:solidFill>
                <a:schemeClr val="tx2"/>
              </a:solidFill>
            </a:endParaRPr>
          </a:p>
          <a:p>
            <a:pPr algn="just"/>
            <a:r>
              <a:rPr lang="it-IT" sz="2000" dirty="0">
                <a:solidFill>
                  <a:schemeClr val="tx2"/>
                </a:solidFill>
              </a:rPr>
              <a:t>Le batterie vengono caricate durante la navigazione della nave</a:t>
            </a:r>
            <a:r>
              <a:rPr lang="it-IT" sz="2000" dirty="0" smtClean="0">
                <a:solidFill>
                  <a:schemeClr val="tx2"/>
                </a:solidFill>
              </a:rPr>
              <a:t>.</a:t>
            </a:r>
          </a:p>
          <a:p>
            <a:pPr algn="just"/>
            <a:endParaRPr lang="it-IT" sz="2000" dirty="0">
              <a:solidFill>
                <a:schemeClr val="tx2"/>
              </a:solidFill>
            </a:endParaRPr>
          </a:p>
          <a:p>
            <a:pPr algn="just"/>
            <a:r>
              <a:rPr lang="it-IT" sz="2000" dirty="0" smtClean="0">
                <a:solidFill>
                  <a:schemeClr val="tx2"/>
                </a:solidFill>
              </a:rPr>
              <a:t>Il PMS </a:t>
            </a:r>
            <a:r>
              <a:rPr lang="it-IT" sz="2000" dirty="0">
                <a:solidFill>
                  <a:schemeClr val="tx2"/>
                </a:solidFill>
              </a:rPr>
              <a:t>dà </a:t>
            </a:r>
            <a:r>
              <a:rPr lang="it-IT" sz="2000" dirty="0" smtClean="0">
                <a:solidFill>
                  <a:schemeClr val="tx2"/>
                </a:solidFill>
              </a:rPr>
              <a:t>all’EMS </a:t>
            </a:r>
            <a:r>
              <a:rPr lang="it-IT" sz="2000" dirty="0">
                <a:solidFill>
                  <a:schemeClr val="tx2"/>
                </a:solidFill>
              </a:rPr>
              <a:t>i comandi (stop, start ...) per definire lo stato dei sistemi di accumulo dell'energia (arresto, marcia ...) </a:t>
            </a:r>
            <a:r>
              <a:rPr lang="it-IT" sz="2000" dirty="0" smtClean="0">
                <a:solidFill>
                  <a:schemeClr val="tx2"/>
                </a:solidFill>
              </a:rPr>
              <a:t>ed </a:t>
            </a:r>
            <a:r>
              <a:rPr lang="it-IT" sz="2000" dirty="0">
                <a:solidFill>
                  <a:schemeClr val="tx2"/>
                </a:solidFill>
              </a:rPr>
              <a:t>i </a:t>
            </a:r>
            <a:r>
              <a:rPr lang="it-IT" sz="2000" dirty="0" smtClean="0">
                <a:solidFill>
                  <a:schemeClr val="tx2"/>
                </a:solidFill>
              </a:rPr>
              <a:t>set </a:t>
            </a:r>
            <a:r>
              <a:rPr lang="it-IT" sz="2000" dirty="0" err="1" smtClean="0">
                <a:solidFill>
                  <a:schemeClr val="tx2"/>
                </a:solidFill>
              </a:rPr>
              <a:t>point</a:t>
            </a:r>
            <a:r>
              <a:rPr lang="it-IT" sz="2000" dirty="0" smtClean="0">
                <a:solidFill>
                  <a:schemeClr val="tx2"/>
                </a:solidFill>
              </a:rPr>
              <a:t> </a:t>
            </a:r>
            <a:r>
              <a:rPr lang="it-IT" sz="2000" dirty="0">
                <a:solidFill>
                  <a:schemeClr val="tx2"/>
                </a:solidFill>
              </a:rPr>
              <a:t>per il loro rilascio di potenza.</a:t>
            </a:r>
          </a:p>
          <a:p>
            <a:pPr algn="just"/>
            <a:r>
              <a:rPr lang="it-IT" sz="2000" dirty="0" smtClean="0">
                <a:solidFill>
                  <a:schemeClr val="tx2"/>
                </a:solidFill>
              </a:rPr>
              <a:t>Il PMS </a:t>
            </a:r>
            <a:r>
              <a:rPr lang="it-IT" sz="2000" dirty="0">
                <a:solidFill>
                  <a:schemeClr val="tx2"/>
                </a:solidFill>
              </a:rPr>
              <a:t>si occupa di fornire un </a:t>
            </a:r>
            <a:r>
              <a:rPr lang="it-IT" sz="2000" dirty="0" smtClean="0">
                <a:solidFill>
                  <a:schemeClr val="tx2"/>
                </a:solidFill>
              </a:rPr>
              <a:t>set </a:t>
            </a:r>
            <a:r>
              <a:rPr lang="it-IT" sz="2000" dirty="0" err="1" smtClean="0">
                <a:solidFill>
                  <a:schemeClr val="tx2"/>
                </a:solidFill>
              </a:rPr>
              <a:t>point</a:t>
            </a:r>
            <a:r>
              <a:rPr lang="it-IT" sz="2000" dirty="0" smtClean="0">
                <a:solidFill>
                  <a:schemeClr val="tx2"/>
                </a:solidFill>
              </a:rPr>
              <a:t> </a:t>
            </a:r>
            <a:r>
              <a:rPr lang="it-IT" sz="2000" dirty="0">
                <a:solidFill>
                  <a:schemeClr val="tx2"/>
                </a:solidFill>
              </a:rPr>
              <a:t>di potenza di ricarica conforme alla potenza disponibile dell'impianto elettrico.</a:t>
            </a:r>
            <a:endParaRPr lang="en-US" sz="2000" dirty="0" smtClean="0">
              <a:solidFill>
                <a:schemeClr val="tx2"/>
              </a:solidFill>
            </a:endParaRPr>
          </a:p>
        </p:txBody>
      </p:sp>
    </p:spTree>
    <p:extLst>
      <p:ext uri="{BB962C8B-B14F-4D97-AF65-F5344CB8AC3E}">
        <p14:creationId xmlns:p14="http://schemas.microsoft.com/office/powerpoint/2010/main" val="4671270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1" y="810685"/>
            <a:ext cx="4758104" cy="2585323"/>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tx2"/>
                </a:solidFill>
              </a:rPr>
              <a:t>ESS </a:t>
            </a:r>
            <a:r>
              <a:rPr lang="en-US" sz="2400" b="1" dirty="0" err="1" smtClean="0">
                <a:solidFill>
                  <a:schemeClr val="tx2"/>
                </a:solidFill>
              </a:rPr>
              <a:t>stati</a:t>
            </a:r>
            <a:endParaRPr lang="en-US" sz="2400" b="1" dirty="0">
              <a:solidFill>
                <a:schemeClr val="tx2"/>
              </a:solidFill>
            </a:endParaRPr>
          </a:p>
          <a:p>
            <a:pPr marL="285750" indent="-285750">
              <a:buFont typeface="Arial" panose="020B0604020202020204" pitchFamily="34" charset="0"/>
              <a:buChar char="•"/>
            </a:pPr>
            <a:endParaRPr lang="en-US" b="1" dirty="0" smtClean="0"/>
          </a:p>
          <a:p>
            <a:pPr algn="just"/>
            <a:r>
              <a:rPr lang="it-IT" sz="2000" dirty="0" smtClean="0">
                <a:solidFill>
                  <a:schemeClr val="tx2"/>
                </a:solidFill>
              </a:rPr>
              <a:t>L'ESS </a:t>
            </a:r>
            <a:r>
              <a:rPr lang="it-IT" sz="2000" dirty="0">
                <a:solidFill>
                  <a:schemeClr val="tx2"/>
                </a:solidFill>
              </a:rPr>
              <a:t>può essere in uno dei seguenti stati</a:t>
            </a:r>
            <a:r>
              <a:rPr lang="it-IT" sz="2000" dirty="0" smtClean="0">
                <a:solidFill>
                  <a:schemeClr val="tx2"/>
                </a:solidFill>
              </a:rPr>
              <a:t>:</a:t>
            </a:r>
          </a:p>
          <a:p>
            <a:pPr algn="just"/>
            <a:endParaRPr lang="it-IT" sz="2000" dirty="0">
              <a:solidFill>
                <a:schemeClr val="tx2"/>
              </a:solidFill>
            </a:endParaRPr>
          </a:p>
          <a:p>
            <a:pPr algn="just"/>
            <a:r>
              <a:rPr lang="it-IT" sz="2000" b="1" dirty="0" smtClean="0">
                <a:solidFill>
                  <a:schemeClr val="tx2"/>
                </a:solidFill>
              </a:rPr>
              <a:t>ESS </a:t>
            </a:r>
            <a:r>
              <a:rPr lang="it-IT" sz="2000" b="1" dirty="0" err="1" smtClean="0">
                <a:solidFill>
                  <a:schemeClr val="tx2"/>
                </a:solidFill>
              </a:rPr>
              <a:t>Failure</a:t>
            </a:r>
            <a:r>
              <a:rPr lang="it-IT" sz="2000" b="1" dirty="0" smtClean="0">
                <a:solidFill>
                  <a:schemeClr val="tx2"/>
                </a:solidFill>
              </a:rPr>
              <a:t> or Emergency stop</a:t>
            </a:r>
            <a:r>
              <a:rPr lang="it-IT" sz="2000" dirty="0" smtClean="0">
                <a:solidFill>
                  <a:schemeClr val="tx2"/>
                </a:solidFill>
              </a:rPr>
              <a:t>: </a:t>
            </a:r>
            <a:r>
              <a:rPr lang="it-IT" sz="2000" dirty="0">
                <a:solidFill>
                  <a:schemeClr val="tx2"/>
                </a:solidFill>
              </a:rPr>
              <a:t>situazione simile allo stato ESS OFF, con la differenza che, a causa di una condizione di errore, il sistema non è disponibile per l'avvio</a:t>
            </a:r>
            <a:r>
              <a:rPr lang="it-IT" sz="2000" dirty="0" smtClean="0">
                <a:solidFill>
                  <a:schemeClr val="tx2"/>
                </a:solidFill>
              </a:rPr>
              <a:t>;</a:t>
            </a:r>
            <a:endParaRPr lang="it-IT" sz="2000" dirty="0">
              <a:solidFill>
                <a:schemeClr val="tx2"/>
              </a:solidFill>
            </a:endParaRPr>
          </a:p>
        </p:txBody>
      </p:sp>
      <p:pic>
        <p:nvPicPr>
          <p:cNvPr id="4" name="Immagine 3"/>
          <p:cNvPicPr>
            <a:picLocks noChangeAspect="1"/>
          </p:cNvPicPr>
          <p:nvPr/>
        </p:nvPicPr>
        <p:blipFill>
          <a:blip r:embed="rId4"/>
          <a:stretch>
            <a:fillRect/>
          </a:stretch>
        </p:blipFill>
        <p:spPr>
          <a:xfrm>
            <a:off x="5508104" y="810685"/>
            <a:ext cx="2863353" cy="6002691"/>
          </a:xfrm>
          <a:prstGeom prst="rect">
            <a:avLst/>
          </a:prstGeom>
        </p:spPr>
      </p:pic>
    </p:spTree>
    <p:extLst>
      <p:ext uri="{BB962C8B-B14F-4D97-AF65-F5344CB8AC3E}">
        <p14:creationId xmlns:p14="http://schemas.microsoft.com/office/powerpoint/2010/main" val="1120554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5472113" y="2989263"/>
            <a:ext cx="3440112" cy="3621087"/>
          </a:xfrm>
        </p:spPr>
      </p:pic>
      <p:pic>
        <p:nvPicPr>
          <p:cNvPr id="8196" name="Immagin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201738"/>
            <a:ext cx="4948238"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Engine Room Simulator</a:t>
            </a:r>
            <a:endParaRPr lang="it-IT" sz="2800" b="1" dirty="0">
              <a:solidFill>
                <a:schemeClr val="tx2"/>
              </a:solidFill>
            </a:endParaRPr>
          </a:p>
        </p:txBody>
      </p:sp>
      <p:pic>
        <p:nvPicPr>
          <p:cNvPr id="6" name="Immagine 5"/>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18825782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4542079" cy="2277547"/>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tx2"/>
                </a:solidFill>
              </a:rPr>
              <a:t>ESS </a:t>
            </a:r>
            <a:r>
              <a:rPr lang="en-US" sz="2400" b="1" dirty="0" err="1" smtClean="0">
                <a:solidFill>
                  <a:schemeClr val="tx2"/>
                </a:solidFill>
              </a:rPr>
              <a:t>stati</a:t>
            </a:r>
            <a:endParaRPr lang="en-US" sz="2400" b="1" dirty="0">
              <a:solidFill>
                <a:schemeClr val="tx2"/>
              </a:solidFill>
            </a:endParaRPr>
          </a:p>
          <a:p>
            <a:pPr marL="285750" indent="-285750">
              <a:buFont typeface="Arial" panose="020B0604020202020204" pitchFamily="34" charset="0"/>
              <a:buChar char="•"/>
            </a:pPr>
            <a:endParaRPr lang="en-US" b="1" dirty="0" smtClean="0"/>
          </a:p>
          <a:p>
            <a:pPr algn="just"/>
            <a:r>
              <a:rPr lang="it-IT" sz="2000" b="1" dirty="0" smtClean="0">
                <a:solidFill>
                  <a:schemeClr val="tx2"/>
                </a:solidFill>
              </a:rPr>
              <a:t>ESS </a:t>
            </a:r>
            <a:r>
              <a:rPr lang="it-IT" sz="2000" b="1" dirty="0">
                <a:solidFill>
                  <a:schemeClr val="tx2"/>
                </a:solidFill>
              </a:rPr>
              <a:t>OFF</a:t>
            </a:r>
            <a:r>
              <a:rPr lang="it-IT" sz="2000" dirty="0">
                <a:solidFill>
                  <a:schemeClr val="tx2"/>
                </a:solidFill>
              </a:rPr>
              <a:t>: situazione in cui i pacchi batteria sono scollegati, l'interruttore automatico è aperto, i sezionatori AC sono aperti, il </a:t>
            </a:r>
            <a:r>
              <a:rPr lang="it-IT" sz="2000" dirty="0" err="1">
                <a:solidFill>
                  <a:schemeClr val="tx2"/>
                </a:solidFill>
              </a:rPr>
              <a:t>trafo</a:t>
            </a:r>
            <a:r>
              <a:rPr lang="it-IT" sz="2000" dirty="0">
                <a:solidFill>
                  <a:schemeClr val="tx2"/>
                </a:solidFill>
              </a:rPr>
              <a:t> non è magnetizzato e la tensione del bus DC è zero</a:t>
            </a:r>
            <a:r>
              <a:rPr lang="it-IT" sz="2000" dirty="0" smtClean="0">
                <a:solidFill>
                  <a:schemeClr val="tx2"/>
                </a:solidFill>
              </a:rPr>
              <a:t>;</a:t>
            </a:r>
            <a:endParaRPr lang="it-IT" sz="2000" dirty="0">
              <a:solidFill>
                <a:schemeClr val="tx2"/>
              </a:solidFill>
            </a:endParaRPr>
          </a:p>
        </p:txBody>
      </p:sp>
      <p:pic>
        <p:nvPicPr>
          <p:cNvPr id="4" name="Immagine 3"/>
          <p:cNvPicPr>
            <a:picLocks noChangeAspect="1"/>
          </p:cNvPicPr>
          <p:nvPr/>
        </p:nvPicPr>
        <p:blipFill>
          <a:blip r:embed="rId4"/>
          <a:stretch>
            <a:fillRect/>
          </a:stretch>
        </p:blipFill>
        <p:spPr>
          <a:xfrm>
            <a:off x="5796136" y="810685"/>
            <a:ext cx="2688949" cy="5922583"/>
          </a:xfrm>
          <a:prstGeom prst="rect">
            <a:avLst/>
          </a:prstGeom>
        </p:spPr>
      </p:pic>
    </p:spTree>
    <p:extLst>
      <p:ext uri="{BB962C8B-B14F-4D97-AF65-F5344CB8AC3E}">
        <p14:creationId xmlns:p14="http://schemas.microsoft.com/office/powerpoint/2010/main" val="35272335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1" y="810685"/>
            <a:ext cx="4470072" cy="2893100"/>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tx2"/>
                </a:solidFill>
              </a:rPr>
              <a:t>ESS </a:t>
            </a:r>
            <a:r>
              <a:rPr lang="en-US" sz="2400" b="1" dirty="0" err="1" smtClean="0">
                <a:solidFill>
                  <a:schemeClr val="tx2"/>
                </a:solidFill>
              </a:rPr>
              <a:t>stati</a:t>
            </a:r>
            <a:endParaRPr lang="en-US" sz="2400" b="1" dirty="0">
              <a:solidFill>
                <a:schemeClr val="tx2"/>
              </a:solidFill>
            </a:endParaRPr>
          </a:p>
          <a:p>
            <a:pPr marL="285750" indent="-285750">
              <a:buFont typeface="Arial" panose="020B0604020202020204" pitchFamily="34" charset="0"/>
              <a:buChar char="•"/>
            </a:pPr>
            <a:endParaRPr lang="en-US" b="1" dirty="0" smtClean="0"/>
          </a:p>
          <a:p>
            <a:pPr algn="just"/>
            <a:r>
              <a:rPr lang="it-IT" sz="2000" b="1" dirty="0" smtClean="0">
                <a:solidFill>
                  <a:schemeClr val="tx2"/>
                </a:solidFill>
              </a:rPr>
              <a:t>ESS </a:t>
            </a:r>
            <a:r>
              <a:rPr lang="it-IT" sz="2000" b="1" dirty="0">
                <a:solidFill>
                  <a:schemeClr val="tx2"/>
                </a:solidFill>
              </a:rPr>
              <a:t>ON</a:t>
            </a:r>
            <a:r>
              <a:rPr lang="it-IT" sz="2000" dirty="0">
                <a:solidFill>
                  <a:schemeClr val="tx2"/>
                </a:solidFill>
              </a:rPr>
              <a:t>: situazione in cui i pacchi batteria sono collegati, l'interruttore automatico è chiuso, i sezionatori AC sono aperti, il </a:t>
            </a:r>
            <a:r>
              <a:rPr lang="it-IT" sz="2000" dirty="0" err="1">
                <a:solidFill>
                  <a:schemeClr val="tx2"/>
                </a:solidFill>
              </a:rPr>
              <a:t>trafo</a:t>
            </a:r>
            <a:r>
              <a:rPr lang="it-IT" sz="2000" dirty="0">
                <a:solidFill>
                  <a:schemeClr val="tx2"/>
                </a:solidFill>
              </a:rPr>
              <a:t> è magnetizzato e la tensione del bus DC è a livello di tensione della batteria, i convertitori di rete ESS sono fermi</a:t>
            </a:r>
            <a:r>
              <a:rPr lang="it-IT" sz="2000" dirty="0" smtClean="0">
                <a:solidFill>
                  <a:schemeClr val="tx2"/>
                </a:solidFill>
              </a:rPr>
              <a:t>;</a:t>
            </a:r>
            <a:endParaRPr lang="it-IT" sz="2000" dirty="0">
              <a:solidFill>
                <a:schemeClr val="tx2"/>
              </a:solidFill>
            </a:endParaRPr>
          </a:p>
        </p:txBody>
      </p:sp>
      <p:pic>
        <p:nvPicPr>
          <p:cNvPr id="4" name="Immagine 3"/>
          <p:cNvPicPr>
            <a:picLocks noChangeAspect="1"/>
          </p:cNvPicPr>
          <p:nvPr/>
        </p:nvPicPr>
        <p:blipFill>
          <a:blip r:embed="rId4"/>
          <a:stretch>
            <a:fillRect/>
          </a:stretch>
        </p:blipFill>
        <p:spPr>
          <a:xfrm>
            <a:off x="5432843" y="810685"/>
            <a:ext cx="2811565" cy="6002691"/>
          </a:xfrm>
          <a:prstGeom prst="rect">
            <a:avLst/>
          </a:prstGeom>
        </p:spPr>
      </p:pic>
    </p:spTree>
    <p:extLst>
      <p:ext uri="{BB962C8B-B14F-4D97-AF65-F5344CB8AC3E}">
        <p14:creationId xmlns:p14="http://schemas.microsoft.com/office/powerpoint/2010/main" val="7138933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5046135" cy="5970865"/>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tx2"/>
                </a:solidFill>
              </a:rPr>
              <a:t>ESS </a:t>
            </a:r>
            <a:r>
              <a:rPr lang="en-US" sz="2400" b="1" dirty="0" err="1" smtClean="0">
                <a:solidFill>
                  <a:schemeClr val="tx2"/>
                </a:solidFill>
              </a:rPr>
              <a:t>stati</a:t>
            </a:r>
            <a:endParaRPr lang="en-US" sz="2400" b="1" dirty="0">
              <a:solidFill>
                <a:schemeClr val="tx2"/>
              </a:solidFill>
            </a:endParaRPr>
          </a:p>
          <a:p>
            <a:pPr marL="285750" indent="-285750">
              <a:buFont typeface="Arial" panose="020B0604020202020204" pitchFamily="34" charset="0"/>
              <a:buChar char="•"/>
            </a:pPr>
            <a:endParaRPr lang="en-US" b="1" dirty="0" smtClean="0"/>
          </a:p>
          <a:p>
            <a:pPr algn="just"/>
            <a:r>
              <a:rPr lang="it-IT" sz="2000" b="1" dirty="0">
                <a:solidFill>
                  <a:schemeClr val="tx2"/>
                </a:solidFill>
              </a:rPr>
              <a:t>ESS RUNNING</a:t>
            </a:r>
            <a:r>
              <a:rPr lang="it-IT" sz="2000" dirty="0">
                <a:solidFill>
                  <a:schemeClr val="tx2"/>
                </a:solidFill>
              </a:rPr>
              <a:t>: situazione in cui i sezionatori AC sono chiusi e i convertitori di rete sono in funzione (sincronizzati con il quadro principale). In questo stato l'ESS può essere impostato nelle seguenti modalità di funzionamento: </a:t>
            </a:r>
            <a:r>
              <a:rPr lang="it-IT" sz="2000" dirty="0" smtClean="0">
                <a:solidFill>
                  <a:schemeClr val="tx2"/>
                </a:solidFill>
              </a:rPr>
              <a:t> </a:t>
            </a:r>
          </a:p>
          <a:p>
            <a:pPr marL="800100" lvl="1" indent="-342900" algn="just">
              <a:buFont typeface="Arial" panose="020B0604020202020204" pitchFamily="34" charset="0"/>
              <a:buChar char="•"/>
            </a:pPr>
            <a:r>
              <a:rPr lang="it-IT" sz="2000" dirty="0" smtClean="0">
                <a:solidFill>
                  <a:schemeClr val="tx2"/>
                </a:solidFill>
              </a:rPr>
              <a:t>stato </a:t>
            </a:r>
            <a:r>
              <a:rPr lang="it-IT" sz="2000" dirty="0">
                <a:solidFill>
                  <a:schemeClr val="tx2"/>
                </a:solidFill>
              </a:rPr>
              <a:t>"pronto / inattivo" (senza corrente); </a:t>
            </a:r>
            <a:endParaRPr lang="it-IT" sz="2000" dirty="0" smtClean="0">
              <a:solidFill>
                <a:schemeClr val="tx2"/>
              </a:solidFill>
            </a:endParaRPr>
          </a:p>
          <a:p>
            <a:pPr marL="800100" lvl="1" indent="-342900" algn="just">
              <a:buFont typeface="Arial" panose="020B0604020202020204" pitchFamily="34" charset="0"/>
              <a:buChar char="•"/>
            </a:pPr>
            <a:r>
              <a:rPr lang="it-IT" sz="2000" dirty="0" smtClean="0">
                <a:solidFill>
                  <a:schemeClr val="tx2"/>
                </a:solidFill>
              </a:rPr>
              <a:t>"</a:t>
            </a:r>
            <a:r>
              <a:rPr lang="it-IT" sz="2000" dirty="0">
                <a:solidFill>
                  <a:schemeClr val="tx2"/>
                </a:solidFill>
              </a:rPr>
              <a:t>scarica" ​​(corrente positiva); </a:t>
            </a:r>
            <a:endParaRPr lang="it-IT" sz="2000" dirty="0" smtClean="0">
              <a:solidFill>
                <a:schemeClr val="tx2"/>
              </a:solidFill>
            </a:endParaRPr>
          </a:p>
          <a:p>
            <a:pPr marL="800100" lvl="1" indent="-342900" algn="just">
              <a:buFont typeface="Arial" panose="020B0604020202020204" pitchFamily="34" charset="0"/>
              <a:buChar char="•"/>
            </a:pPr>
            <a:r>
              <a:rPr lang="it-IT" sz="2000" dirty="0" smtClean="0">
                <a:solidFill>
                  <a:schemeClr val="tx2"/>
                </a:solidFill>
              </a:rPr>
              <a:t>"</a:t>
            </a:r>
            <a:r>
              <a:rPr lang="it-IT" sz="2000" dirty="0">
                <a:solidFill>
                  <a:schemeClr val="tx2"/>
                </a:solidFill>
              </a:rPr>
              <a:t>ricarica" ​​(corrente negativa</a:t>
            </a:r>
            <a:r>
              <a:rPr lang="it-IT" sz="2000" dirty="0" smtClean="0">
                <a:solidFill>
                  <a:schemeClr val="tx2"/>
                </a:solidFill>
              </a:rPr>
              <a:t>).</a:t>
            </a:r>
          </a:p>
          <a:p>
            <a:pPr marL="800100" lvl="1" indent="-342900" algn="just">
              <a:buFont typeface="Arial" panose="020B0604020202020204" pitchFamily="34" charset="0"/>
              <a:buChar char="•"/>
            </a:pPr>
            <a:endParaRPr lang="it-IT" sz="2000" dirty="0">
              <a:solidFill>
                <a:schemeClr val="tx2"/>
              </a:solidFill>
            </a:endParaRPr>
          </a:p>
          <a:p>
            <a:pPr algn="just"/>
            <a:r>
              <a:rPr lang="it-IT" sz="2000" dirty="0">
                <a:solidFill>
                  <a:schemeClr val="tx2"/>
                </a:solidFill>
              </a:rPr>
              <a:t>Nel normale funzionamento della nave, l'ESS è in modalità </a:t>
            </a:r>
            <a:r>
              <a:rPr lang="it-IT" sz="2000" dirty="0" smtClean="0">
                <a:solidFill>
                  <a:schemeClr val="tx2"/>
                </a:solidFill>
              </a:rPr>
              <a:t>‘’</a:t>
            </a:r>
            <a:r>
              <a:rPr lang="it-IT" sz="2000" b="1" dirty="0" err="1" smtClean="0">
                <a:solidFill>
                  <a:schemeClr val="tx2"/>
                </a:solidFill>
              </a:rPr>
              <a:t>running</a:t>
            </a:r>
            <a:r>
              <a:rPr lang="it-IT" sz="2000" dirty="0" smtClean="0">
                <a:solidFill>
                  <a:schemeClr val="tx2"/>
                </a:solidFill>
              </a:rPr>
              <a:t>’’.</a:t>
            </a:r>
          </a:p>
          <a:p>
            <a:pPr algn="just"/>
            <a:endParaRPr lang="it-IT" sz="2000" dirty="0">
              <a:solidFill>
                <a:schemeClr val="tx2"/>
              </a:solidFill>
            </a:endParaRPr>
          </a:p>
          <a:p>
            <a:pPr algn="just"/>
            <a:r>
              <a:rPr lang="it-IT" sz="2000" dirty="0" smtClean="0">
                <a:solidFill>
                  <a:schemeClr val="tx2"/>
                </a:solidFill>
              </a:rPr>
              <a:t>L'ESS </a:t>
            </a:r>
            <a:r>
              <a:rPr lang="it-IT" sz="2000" dirty="0">
                <a:solidFill>
                  <a:schemeClr val="tx2"/>
                </a:solidFill>
              </a:rPr>
              <a:t>è impostato in stato OFF solo in caso di necessità di manutenzione o se le batterie non devono essere utilizzate per un lungo periodo.</a:t>
            </a:r>
            <a:endParaRPr lang="en-US" sz="2000" dirty="0">
              <a:solidFill>
                <a:schemeClr val="tx2"/>
              </a:solidFill>
            </a:endParaRPr>
          </a:p>
        </p:txBody>
      </p:sp>
      <p:pic>
        <p:nvPicPr>
          <p:cNvPr id="4" name="Immagine 3"/>
          <p:cNvPicPr>
            <a:picLocks noChangeAspect="1"/>
          </p:cNvPicPr>
          <p:nvPr/>
        </p:nvPicPr>
        <p:blipFill>
          <a:blip r:embed="rId4"/>
          <a:stretch>
            <a:fillRect/>
          </a:stretch>
        </p:blipFill>
        <p:spPr>
          <a:xfrm>
            <a:off x="5993034" y="810685"/>
            <a:ext cx="2705223" cy="5930683"/>
          </a:xfrm>
          <a:prstGeom prst="rect">
            <a:avLst/>
          </a:prstGeom>
        </p:spPr>
      </p:pic>
    </p:spTree>
    <p:extLst>
      <p:ext uri="{BB962C8B-B14F-4D97-AF65-F5344CB8AC3E}">
        <p14:creationId xmlns:p14="http://schemas.microsoft.com/office/powerpoint/2010/main" val="7661196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1" y="810685"/>
            <a:ext cx="2741880" cy="5663089"/>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tx2"/>
                </a:solidFill>
              </a:rPr>
              <a:t>ESS </a:t>
            </a:r>
            <a:r>
              <a:rPr lang="en-US" sz="2400" b="1" dirty="0" err="1" smtClean="0">
                <a:solidFill>
                  <a:schemeClr val="tx2"/>
                </a:solidFill>
              </a:rPr>
              <a:t>stati</a:t>
            </a:r>
            <a:endParaRPr lang="en-US" sz="2400" b="1" dirty="0">
              <a:solidFill>
                <a:schemeClr val="tx2"/>
              </a:solidFill>
            </a:endParaRPr>
          </a:p>
          <a:p>
            <a:pPr marL="285750" indent="-285750">
              <a:buFont typeface="Arial" panose="020B0604020202020204" pitchFamily="34" charset="0"/>
              <a:buChar char="•"/>
            </a:pPr>
            <a:endParaRPr lang="en-US" dirty="0" smtClean="0">
              <a:solidFill>
                <a:schemeClr val="tx2"/>
              </a:solidFill>
            </a:endParaRPr>
          </a:p>
          <a:p>
            <a:pPr algn="just"/>
            <a:r>
              <a:rPr lang="it-IT" sz="2000" dirty="0">
                <a:solidFill>
                  <a:schemeClr val="tx2"/>
                </a:solidFill>
              </a:rPr>
              <a:t>I trasferimenti di stato ESS sono normalmente controllati da PMS. EMS esegue il trasferimento di stato richiesto da PMS se è nella condizione di farlo (ad esempio, l'esecuzione di un comando di avvio se in condizione di avvio pronto). In determinate condizioni (ad esempio un guasto) EMS può modificare autonomamente lo stato ESS</a:t>
            </a:r>
            <a:r>
              <a:rPr lang="it-IT" sz="2000" dirty="0" smtClean="0">
                <a:solidFill>
                  <a:schemeClr val="tx2"/>
                </a:solidFill>
              </a:rPr>
              <a:t>.</a:t>
            </a:r>
            <a:endParaRPr lang="it-IT" sz="2000" dirty="0">
              <a:solidFill>
                <a:schemeClr val="tx2"/>
              </a:solidFill>
            </a:endParaRPr>
          </a:p>
        </p:txBody>
      </p:sp>
      <p:pic>
        <p:nvPicPr>
          <p:cNvPr id="5" name="Immagine 4"/>
          <p:cNvPicPr>
            <a:picLocks noChangeAspect="1"/>
          </p:cNvPicPr>
          <p:nvPr/>
        </p:nvPicPr>
        <p:blipFill>
          <a:blip r:embed="rId4"/>
          <a:stretch>
            <a:fillRect/>
          </a:stretch>
        </p:blipFill>
        <p:spPr>
          <a:xfrm>
            <a:off x="3491880" y="1528277"/>
            <a:ext cx="5477950" cy="4535679"/>
          </a:xfrm>
          <a:prstGeom prst="rect">
            <a:avLst/>
          </a:prstGeom>
        </p:spPr>
      </p:pic>
    </p:spTree>
    <p:extLst>
      <p:ext uri="{BB962C8B-B14F-4D97-AF65-F5344CB8AC3E}">
        <p14:creationId xmlns:p14="http://schemas.microsoft.com/office/powerpoint/2010/main" val="29324363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1" y="810685"/>
            <a:ext cx="2741880" cy="5355312"/>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tx2"/>
                </a:solidFill>
              </a:rPr>
              <a:t>ESS </a:t>
            </a:r>
            <a:r>
              <a:rPr lang="en-US" sz="2400" b="1" dirty="0" err="1" smtClean="0">
                <a:solidFill>
                  <a:schemeClr val="tx2"/>
                </a:solidFill>
              </a:rPr>
              <a:t>stati</a:t>
            </a:r>
            <a:endParaRPr lang="en-US" sz="2400" b="1" dirty="0">
              <a:solidFill>
                <a:schemeClr val="tx2"/>
              </a:solidFill>
            </a:endParaRPr>
          </a:p>
          <a:p>
            <a:pPr marL="285750" indent="-285750">
              <a:buFont typeface="Arial" panose="020B0604020202020204" pitchFamily="34" charset="0"/>
              <a:buChar char="•"/>
            </a:pPr>
            <a:endParaRPr lang="en-US" dirty="0" smtClean="0">
              <a:solidFill>
                <a:schemeClr val="tx2"/>
              </a:solidFill>
            </a:endParaRPr>
          </a:p>
          <a:p>
            <a:pPr algn="just"/>
            <a:r>
              <a:rPr lang="it-IT" sz="2000" dirty="0">
                <a:solidFill>
                  <a:schemeClr val="tx2"/>
                </a:solidFill>
              </a:rPr>
              <a:t>Il PMS è responsabile di verificare lo stato della centrale elettrica prima di fornire un comando di trasferimento a EMS (per esempio la connessione dei generatori diesel alla rete e il trasferimento del carico a questi prima di richiedere a EMS di interrompere l'ESS).</a:t>
            </a:r>
          </a:p>
          <a:p>
            <a:pPr algn="just"/>
            <a:r>
              <a:rPr lang="it-IT" sz="2000" dirty="0">
                <a:solidFill>
                  <a:schemeClr val="tx2"/>
                </a:solidFill>
              </a:rPr>
              <a:t>I trasferimenti di stato sono mostrati nella figura seguente:</a:t>
            </a:r>
            <a:endParaRPr lang="en-US" sz="2000" dirty="0">
              <a:solidFill>
                <a:schemeClr val="tx2"/>
              </a:solidFill>
            </a:endParaRPr>
          </a:p>
        </p:txBody>
      </p:sp>
      <p:pic>
        <p:nvPicPr>
          <p:cNvPr id="5" name="Immagine 4"/>
          <p:cNvPicPr>
            <a:picLocks noChangeAspect="1"/>
          </p:cNvPicPr>
          <p:nvPr/>
        </p:nvPicPr>
        <p:blipFill>
          <a:blip r:embed="rId4"/>
          <a:stretch>
            <a:fillRect/>
          </a:stretch>
        </p:blipFill>
        <p:spPr>
          <a:xfrm>
            <a:off x="3491880" y="1528277"/>
            <a:ext cx="5477950" cy="4535679"/>
          </a:xfrm>
          <a:prstGeom prst="rect">
            <a:avLst/>
          </a:prstGeom>
        </p:spPr>
      </p:pic>
    </p:spTree>
    <p:extLst>
      <p:ext uri="{BB962C8B-B14F-4D97-AF65-F5344CB8AC3E}">
        <p14:creationId xmlns:p14="http://schemas.microsoft.com/office/powerpoint/2010/main" val="16642296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150014" y="1196752"/>
            <a:ext cx="3865094" cy="5170646"/>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tx2"/>
                </a:solidFill>
              </a:rPr>
              <a:t>ESS </a:t>
            </a:r>
            <a:r>
              <a:rPr lang="en-US" sz="2400" b="1" dirty="0" err="1" smtClean="0">
                <a:solidFill>
                  <a:schemeClr val="tx2"/>
                </a:solidFill>
              </a:rPr>
              <a:t>stati</a:t>
            </a:r>
            <a:endParaRPr lang="en-US" b="1" dirty="0" smtClean="0">
              <a:solidFill>
                <a:schemeClr val="tx2"/>
              </a:solidFill>
            </a:endParaRPr>
          </a:p>
          <a:p>
            <a:pPr algn="just"/>
            <a:r>
              <a:rPr lang="it-IT" dirty="0" smtClean="0">
                <a:solidFill>
                  <a:schemeClr val="tx2"/>
                </a:solidFill>
              </a:rPr>
              <a:t>Gli </a:t>
            </a:r>
            <a:r>
              <a:rPr lang="it-IT" dirty="0" err="1" smtClean="0">
                <a:solidFill>
                  <a:schemeClr val="tx2"/>
                </a:solidFill>
              </a:rPr>
              <a:t>step</a:t>
            </a:r>
            <a:r>
              <a:rPr lang="it-IT" dirty="0" smtClean="0">
                <a:solidFill>
                  <a:schemeClr val="tx2"/>
                </a:solidFill>
              </a:rPr>
              <a:t> per il cambio degli stati sono:</a:t>
            </a:r>
          </a:p>
          <a:p>
            <a:pPr marL="457200" indent="-457200" algn="just">
              <a:buFont typeface="+mj-lt"/>
              <a:buAutoNum type="arabicPeriod"/>
            </a:pPr>
            <a:r>
              <a:rPr lang="en-US" dirty="0">
                <a:solidFill>
                  <a:schemeClr val="tx2"/>
                </a:solidFill>
              </a:rPr>
              <a:t>ESS Fault is TRUE OR Emergency Stop is TRUE</a:t>
            </a:r>
            <a:r>
              <a:rPr lang="en-US" dirty="0" smtClean="0">
                <a:solidFill>
                  <a:schemeClr val="tx2"/>
                </a:solidFill>
              </a:rPr>
              <a:t>;</a:t>
            </a:r>
          </a:p>
          <a:p>
            <a:pPr marL="457200" indent="-457200" algn="just">
              <a:buFont typeface="+mj-lt"/>
              <a:buAutoNum type="arabicPeriod"/>
            </a:pPr>
            <a:r>
              <a:rPr lang="en-US" dirty="0">
                <a:solidFill>
                  <a:schemeClr val="tx2"/>
                </a:solidFill>
              </a:rPr>
              <a:t>Failure Reset from PMS or EMS is TRUE and no failures are present</a:t>
            </a:r>
            <a:r>
              <a:rPr lang="en-US" dirty="0" smtClean="0">
                <a:solidFill>
                  <a:schemeClr val="tx2"/>
                </a:solidFill>
              </a:rPr>
              <a:t>;</a:t>
            </a:r>
          </a:p>
          <a:p>
            <a:pPr marL="457200" indent="-457200" algn="just">
              <a:buFont typeface="+mj-lt"/>
              <a:buAutoNum type="arabicPeriod"/>
            </a:pPr>
            <a:r>
              <a:rPr lang="en-US" dirty="0">
                <a:solidFill>
                  <a:schemeClr val="tx2"/>
                </a:solidFill>
              </a:rPr>
              <a:t>"ON conditions" are TRUE AND "ESS ON Command" from PMS is TRUE; </a:t>
            </a:r>
            <a:endParaRPr lang="en-US" dirty="0" smtClean="0">
              <a:solidFill>
                <a:schemeClr val="tx2"/>
              </a:solidFill>
            </a:endParaRPr>
          </a:p>
          <a:p>
            <a:pPr marL="457200" indent="-457200" algn="just">
              <a:buFont typeface="+mj-lt"/>
              <a:buAutoNum type="arabicPeriod"/>
            </a:pPr>
            <a:r>
              <a:rPr lang="en-US" dirty="0" smtClean="0">
                <a:solidFill>
                  <a:schemeClr val="tx2"/>
                </a:solidFill>
              </a:rPr>
              <a:t>"OFF </a:t>
            </a:r>
            <a:r>
              <a:rPr lang="en-US" dirty="0">
                <a:solidFill>
                  <a:schemeClr val="tx2"/>
                </a:solidFill>
              </a:rPr>
              <a:t>conditions" are TRUE AND "ESS OFF Command" from PMS is TRUE; </a:t>
            </a:r>
            <a:endParaRPr lang="en-US" dirty="0" smtClean="0">
              <a:solidFill>
                <a:schemeClr val="tx2"/>
              </a:solidFill>
            </a:endParaRPr>
          </a:p>
          <a:p>
            <a:pPr marL="457200" indent="-457200" algn="just">
              <a:buFont typeface="+mj-lt"/>
              <a:buAutoNum type="arabicPeriod"/>
            </a:pPr>
            <a:r>
              <a:rPr lang="en-US" dirty="0" smtClean="0">
                <a:solidFill>
                  <a:schemeClr val="tx2"/>
                </a:solidFill>
              </a:rPr>
              <a:t>"Starting </a:t>
            </a:r>
            <a:r>
              <a:rPr lang="en-US" dirty="0">
                <a:solidFill>
                  <a:schemeClr val="tx2"/>
                </a:solidFill>
              </a:rPr>
              <a:t>conditions" are TRUE AND "ESS Start Command" from PMS is TRUE; </a:t>
            </a:r>
            <a:endParaRPr lang="en-US" dirty="0" smtClean="0">
              <a:solidFill>
                <a:schemeClr val="tx2"/>
              </a:solidFill>
            </a:endParaRPr>
          </a:p>
          <a:p>
            <a:pPr marL="457200" indent="-457200" algn="just">
              <a:buFont typeface="+mj-lt"/>
              <a:buAutoNum type="arabicPeriod"/>
            </a:pPr>
            <a:r>
              <a:rPr lang="en-US" dirty="0" smtClean="0">
                <a:solidFill>
                  <a:schemeClr val="tx2"/>
                </a:solidFill>
              </a:rPr>
              <a:t>"Stop </a:t>
            </a:r>
            <a:r>
              <a:rPr lang="en-US" dirty="0">
                <a:solidFill>
                  <a:schemeClr val="tx2"/>
                </a:solidFill>
              </a:rPr>
              <a:t>conditions" are TRUE AND "ESS Stop Command" from PMS is TRUE.</a:t>
            </a:r>
            <a:endParaRPr lang="en-US" sz="2000" dirty="0">
              <a:solidFill>
                <a:schemeClr val="tx2"/>
              </a:solidFill>
            </a:endParaRPr>
          </a:p>
        </p:txBody>
      </p:sp>
      <p:pic>
        <p:nvPicPr>
          <p:cNvPr id="5" name="Immagine 4"/>
          <p:cNvPicPr>
            <a:picLocks noChangeAspect="1"/>
          </p:cNvPicPr>
          <p:nvPr/>
        </p:nvPicPr>
        <p:blipFill>
          <a:blip r:embed="rId4"/>
          <a:stretch>
            <a:fillRect/>
          </a:stretch>
        </p:blipFill>
        <p:spPr>
          <a:xfrm>
            <a:off x="3995936" y="1945630"/>
            <a:ext cx="4973894" cy="4118326"/>
          </a:xfrm>
          <a:prstGeom prst="rect">
            <a:avLst/>
          </a:prstGeom>
        </p:spPr>
      </p:pic>
    </p:spTree>
    <p:extLst>
      <p:ext uri="{BB962C8B-B14F-4D97-AF65-F5344CB8AC3E}">
        <p14:creationId xmlns:p14="http://schemas.microsoft.com/office/powerpoint/2010/main" val="3547855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467544" y="1196752"/>
            <a:ext cx="3547564" cy="5139869"/>
          </a:xfrm>
          <a:prstGeom prst="rect">
            <a:avLst/>
          </a:prstGeom>
          <a:noFill/>
        </p:spPr>
        <p:txBody>
          <a:bodyPr wrap="square" rtlCol="0">
            <a:spAutoFit/>
          </a:bodyPr>
          <a:lstStyle/>
          <a:p>
            <a:pPr marL="285750" indent="-285750" algn="just">
              <a:buFont typeface="Arial" panose="020B0604020202020204" pitchFamily="34" charset="0"/>
              <a:buChar char="•"/>
            </a:pPr>
            <a:r>
              <a:rPr lang="en-US" sz="2400" b="1" dirty="0" smtClean="0">
                <a:solidFill>
                  <a:schemeClr val="tx2"/>
                </a:solidFill>
              </a:rPr>
              <a:t>ESS </a:t>
            </a:r>
            <a:r>
              <a:rPr lang="en-US" sz="2400" b="1" dirty="0" err="1" smtClean="0">
                <a:solidFill>
                  <a:schemeClr val="tx2"/>
                </a:solidFill>
              </a:rPr>
              <a:t>stati</a:t>
            </a:r>
            <a:endParaRPr lang="en-US" sz="2400" b="1" dirty="0" smtClean="0">
              <a:solidFill>
                <a:schemeClr val="tx2"/>
              </a:solidFill>
            </a:endParaRPr>
          </a:p>
          <a:p>
            <a:pPr marL="285750" indent="-285750" algn="just">
              <a:buFont typeface="Arial" panose="020B0604020202020204" pitchFamily="34" charset="0"/>
              <a:buChar char="•"/>
            </a:pPr>
            <a:endParaRPr lang="en-US" sz="2400" dirty="0">
              <a:solidFill>
                <a:schemeClr val="tx2"/>
              </a:solidFill>
            </a:endParaRPr>
          </a:p>
          <a:p>
            <a:pPr algn="just"/>
            <a:r>
              <a:rPr lang="it-IT" sz="2000" dirty="0">
                <a:solidFill>
                  <a:schemeClr val="tx2"/>
                </a:solidFill>
              </a:rPr>
              <a:t>Le condizioni di trasferimento sono monitorate tramite un </a:t>
            </a:r>
            <a:r>
              <a:rPr lang="it-IT" sz="2000" dirty="0" smtClean="0">
                <a:solidFill>
                  <a:schemeClr val="tx2"/>
                </a:solidFill>
              </a:rPr>
              <a:t>mimico </a:t>
            </a:r>
            <a:r>
              <a:rPr lang="it-IT" sz="2000" dirty="0">
                <a:solidFill>
                  <a:schemeClr val="tx2"/>
                </a:solidFill>
              </a:rPr>
              <a:t>HMI dedicato.</a:t>
            </a:r>
          </a:p>
          <a:p>
            <a:pPr algn="just"/>
            <a:r>
              <a:rPr lang="it-IT" sz="2000" dirty="0">
                <a:solidFill>
                  <a:schemeClr val="tx2"/>
                </a:solidFill>
              </a:rPr>
              <a:t>Se un trasferimento di stato non viene avviato, l'operatore deve verificare in tale mimica quale condizione non è verificata.</a:t>
            </a:r>
          </a:p>
          <a:p>
            <a:pPr algn="just"/>
            <a:r>
              <a:rPr lang="it-IT" sz="2000" dirty="0">
                <a:solidFill>
                  <a:schemeClr val="tx2"/>
                </a:solidFill>
              </a:rPr>
              <a:t>Se un trasferimento di stato viene avviato ma non completato correttamente, l'EMS invia un allarme a PMS e l'HMI locale mostra informazioni più dettagliate sul checkpoint non passato.</a:t>
            </a:r>
            <a:endParaRPr lang="en-US" sz="2000" dirty="0" smtClean="0">
              <a:solidFill>
                <a:schemeClr val="tx2"/>
              </a:solidFill>
            </a:endParaRPr>
          </a:p>
        </p:txBody>
      </p:sp>
      <p:pic>
        <p:nvPicPr>
          <p:cNvPr id="5" name="Immagine 4"/>
          <p:cNvPicPr>
            <a:picLocks noChangeAspect="1"/>
          </p:cNvPicPr>
          <p:nvPr/>
        </p:nvPicPr>
        <p:blipFill>
          <a:blip r:embed="rId4"/>
          <a:stretch>
            <a:fillRect/>
          </a:stretch>
        </p:blipFill>
        <p:spPr>
          <a:xfrm>
            <a:off x="3995936" y="1945630"/>
            <a:ext cx="4973894" cy="4118326"/>
          </a:xfrm>
          <a:prstGeom prst="rect">
            <a:avLst/>
          </a:prstGeom>
        </p:spPr>
      </p:pic>
    </p:spTree>
    <p:extLst>
      <p:ext uri="{BB962C8B-B14F-4D97-AF65-F5344CB8AC3E}">
        <p14:creationId xmlns:p14="http://schemas.microsoft.com/office/powerpoint/2010/main" val="42582929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5016758"/>
          </a:xfrm>
          <a:prstGeom prst="rect">
            <a:avLst/>
          </a:prstGeom>
          <a:noFill/>
        </p:spPr>
        <p:txBody>
          <a:bodyPr wrap="square" rtlCol="0">
            <a:spAutoFit/>
          </a:bodyPr>
          <a:lstStyle/>
          <a:p>
            <a:pPr marL="285750" indent="-285750" algn="just">
              <a:buFont typeface="Arial" panose="020B0604020202020204" pitchFamily="34" charset="0"/>
              <a:buChar char="•"/>
            </a:pPr>
            <a:r>
              <a:rPr lang="en-US" sz="2000" b="1" dirty="0">
                <a:solidFill>
                  <a:schemeClr val="tx2"/>
                </a:solidFill>
              </a:rPr>
              <a:t>ESS failure or emergency </a:t>
            </a:r>
            <a:r>
              <a:rPr lang="en-US" sz="2000" b="1" dirty="0" smtClean="0">
                <a:solidFill>
                  <a:schemeClr val="tx2"/>
                </a:solidFill>
              </a:rPr>
              <a:t>stop</a:t>
            </a:r>
          </a:p>
          <a:p>
            <a:pPr marL="285750" indent="-285750" algn="just">
              <a:buFont typeface="Arial" panose="020B0604020202020204" pitchFamily="34" charset="0"/>
              <a:buChar char="•"/>
            </a:pPr>
            <a:endParaRPr lang="en-US" sz="2000" dirty="0">
              <a:solidFill>
                <a:schemeClr val="tx2"/>
              </a:solidFill>
            </a:endParaRPr>
          </a:p>
          <a:p>
            <a:pPr algn="just"/>
            <a:r>
              <a:rPr lang="it-IT" sz="2000" dirty="0">
                <a:solidFill>
                  <a:schemeClr val="tx2"/>
                </a:solidFill>
              </a:rPr>
              <a:t>I</a:t>
            </a:r>
            <a:r>
              <a:rPr lang="it-IT" sz="2000" dirty="0" smtClean="0">
                <a:solidFill>
                  <a:schemeClr val="tx2"/>
                </a:solidFill>
              </a:rPr>
              <a:t> </a:t>
            </a:r>
            <a:r>
              <a:rPr lang="it-IT" sz="2000" dirty="0">
                <a:solidFill>
                  <a:schemeClr val="tx2"/>
                </a:solidFill>
              </a:rPr>
              <a:t>guasti ESS possono essere immediati o ritardati. </a:t>
            </a:r>
            <a:endParaRPr lang="it-IT" sz="2000" dirty="0" smtClean="0">
              <a:solidFill>
                <a:schemeClr val="tx2"/>
              </a:solidFill>
            </a:endParaRPr>
          </a:p>
          <a:p>
            <a:pPr algn="just"/>
            <a:r>
              <a:rPr lang="it-IT" sz="2000" dirty="0" smtClean="0">
                <a:solidFill>
                  <a:schemeClr val="tx2"/>
                </a:solidFill>
              </a:rPr>
              <a:t>La </a:t>
            </a:r>
            <a:r>
              <a:rPr lang="it-IT" sz="2000" dirty="0">
                <a:solidFill>
                  <a:schemeClr val="tx2"/>
                </a:solidFill>
              </a:rPr>
              <a:t>colonna </a:t>
            </a:r>
            <a:r>
              <a:rPr lang="it-IT" sz="2000" dirty="0" smtClean="0">
                <a:solidFill>
                  <a:schemeClr val="tx2"/>
                </a:solidFill>
              </a:rPr>
              <a:t>IO list </a:t>
            </a:r>
            <a:r>
              <a:rPr lang="it-IT" sz="2000" dirty="0">
                <a:solidFill>
                  <a:schemeClr val="tx2"/>
                </a:solidFill>
              </a:rPr>
              <a:t>"Allarme PU" fornisce le informazioni su quali allarmi causano un guasto immediato o ritardato, in particolare: </a:t>
            </a:r>
            <a:endParaRPr lang="it-IT" sz="2000" dirty="0" smtClean="0">
              <a:solidFill>
                <a:schemeClr val="tx2"/>
              </a:solidFill>
            </a:endParaRPr>
          </a:p>
          <a:p>
            <a:pPr marL="342900" indent="-342900" algn="just">
              <a:buFont typeface="Arial" panose="020B0604020202020204" pitchFamily="34" charset="0"/>
              <a:buChar char="•"/>
            </a:pPr>
            <a:r>
              <a:rPr lang="it-IT" sz="2000" dirty="0" smtClean="0">
                <a:solidFill>
                  <a:schemeClr val="tx2"/>
                </a:solidFill>
              </a:rPr>
              <a:t>Le </a:t>
            </a:r>
            <a:r>
              <a:rPr lang="it-IT" sz="2000" dirty="0">
                <a:solidFill>
                  <a:schemeClr val="tx2"/>
                </a:solidFill>
              </a:rPr>
              <a:t>cause di guasto ESS immediato sono identificate con la descrizione "FAILURE"; </a:t>
            </a:r>
          </a:p>
          <a:p>
            <a:pPr marL="342900" indent="-342900" algn="just">
              <a:buFont typeface="Arial" panose="020B0604020202020204" pitchFamily="34" charset="0"/>
              <a:buChar char="•"/>
            </a:pPr>
            <a:r>
              <a:rPr lang="it-IT" sz="2000" dirty="0" smtClean="0">
                <a:solidFill>
                  <a:schemeClr val="tx2"/>
                </a:solidFill>
              </a:rPr>
              <a:t>Le </a:t>
            </a:r>
            <a:r>
              <a:rPr lang="it-IT" sz="2000" dirty="0">
                <a:solidFill>
                  <a:schemeClr val="tx2"/>
                </a:solidFill>
              </a:rPr>
              <a:t>cause di guasto ESS ritardate sono identificate con la descrizione "FAILURE PREWARNING</a:t>
            </a:r>
            <a:r>
              <a:rPr lang="it-IT" sz="2000" dirty="0" smtClean="0">
                <a:solidFill>
                  <a:schemeClr val="tx2"/>
                </a:solidFill>
              </a:rPr>
              <a:t>".</a:t>
            </a:r>
          </a:p>
          <a:p>
            <a:pPr marL="342900" indent="-342900" algn="just">
              <a:buFont typeface="Arial" panose="020B0604020202020204" pitchFamily="34" charset="0"/>
              <a:buChar char="•"/>
            </a:pPr>
            <a:endParaRPr lang="it-IT" sz="2000" dirty="0">
              <a:solidFill>
                <a:schemeClr val="tx2"/>
              </a:solidFill>
            </a:endParaRPr>
          </a:p>
          <a:p>
            <a:pPr algn="just"/>
            <a:r>
              <a:rPr lang="it-IT" sz="2000" dirty="0">
                <a:solidFill>
                  <a:schemeClr val="tx2"/>
                </a:solidFill>
              </a:rPr>
              <a:t>In caso di errore ritardato ESS, EMS genera un "allarme di preallarme di errore" e, dopo un ritardo (predefinito = 120 secondi), arresta l'ESS. </a:t>
            </a:r>
            <a:endParaRPr lang="it-IT" sz="2000" dirty="0" smtClean="0">
              <a:solidFill>
                <a:schemeClr val="tx2"/>
              </a:solidFill>
            </a:endParaRPr>
          </a:p>
          <a:p>
            <a:pPr algn="just"/>
            <a:endParaRPr lang="it-IT" sz="2000" dirty="0">
              <a:solidFill>
                <a:schemeClr val="tx2"/>
              </a:solidFill>
            </a:endParaRPr>
          </a:p>
          <a:p>
            <a:pPr algn="just"/>
            <a:r>
              <a:rPr lang="it-IT" sz="2000" dirty="0" smtClean="0">
                <a:solidFill>
                  <a:schemeClr val="tx2"/>
                </a:solidFill>
              </a:rPr>
              <a:t>Durante </a:t>
            </a:r>
            <a:r>
              <a:rPr lang="it-IT" sz="2000" dirty="0">
                <a:solidFill>
                  <a:schemeClr val="tx2"/>
                </a:solidFill>
              </a:rPr>
              <a:t>il tempo di ritardo, la potenza disponibile può essere ridotta, ad esempio se un convertitore o un array non sono disponibili a causa dell'errore. </a:t>
            </a:r>
            <a:endParaRPr lang="en-US" sz="2000" dirty="0" smtClean="0">
              <a:solidFill>
                <a:schemeClr val="tx2"/>
              </a:solidFill>
            </a:endParaRPr>
          </a:p>
        </p:txBody>
      </p:sp>
    </p:spTree>
    <p:extLst>
      <p:ext uri="{BB962C8B-B14F-4D97-AF65-F5344CB8AC3E}">
        <p14:creationId xmlns:p14="http://schemas.microsoft.com/office/powerpoint/2010/main" val="944681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832092"/>
          </a:xfrm>
          <a:prstGeom prst="rect">
            <a:avLst/>
          </a:prstGeom>
          <a:noFill/>
        </p:spPr>
        <p:txBody>
          <a:bodyPr wrap="square" rtlCol="0">
            <a:spAutoFit/>
          </a:bodyPr>
          <a:lstStyle/>
          <a:p>
            <a:pPr marL="285750" indent="-285750" algn="just">
              <a:buFont typeface="Arial" panose="020B0604020202020204" pitchFamily="34" charset="0"/>
              <a:buChar char="•"/>
            </a:pPr>
            <a:r>
              <a:rPr lang="en-US" sz="2000" b="1" dirty="0">
                <a:solidFill>
                  <a:schemeClr val="tx2"/>
                </a:solidFill>
              </a:rPr>
              <a:t>ESS failure or emergency </a:t>
            </a:r>
            <a:r>
              <a:rPr lang="en-US" sz="2000" b="1" dirty="0" smtClean="0">
                <a:solidFill>
                  <a:schemeClr val="tx2"/>
                </a:solidFill>
              </a:rPr>
              <a:t>stop</a:t>
            </a:r>
          </a:p>
          <a:p>
            <a:pPr marL="285750" indent="-285750" algn="just">
              <a:buFont typeface="Arial" panose="020B0604020202020204" pitchFamily="34" charset="0"/>
              <a:buChar char="•"/>
            </a:pPr>
            <a:endParaRPr lang="en-US" sz="2800" dirty="0">
              <a:solidFill>
                <a:schemeClr val="tx2"/>
              </a:solidFill>
            </a:endParaRPr>
          </a:p>
          <a:p>
            <a:pPr algn="just"/>
            <a:r>
              <a:rPr lang="it-IT" sz="2000" dirty="0">
                <a:solidFill>
                  <a:schemeClr val="tx2"/>
                </a:solidFill>
              </a:rPr>
              <a:t>Durante il tempo di ritardo, il PMS valuta se avviare il primo gruppo elettrogeno disponibile e collegarlo alla rete prima che l'unità di potenza sia completamente interrotta da EMS</a:t>
            </a:r>
            <a:r>
              <a:rPr lang="it-IT" sz="2000" dirty="0" smtClean="0">
                <a:solidFill>
                  <a:schemeClr val="tx2"/>
                </a:solidFill>
              </a:rPr>
              <a:t>.</a:t>
            </a:r>
          </a:p>
          <a:p>
            <a:pPr algn="just"/>
            <a:endParaRPr lang="it-IT" sz="2000" dirty="0">
              <a:solidFill>
                <a:schemeClr val="tx2"/>
              </a:solidFill>
            </a:endParaRPr>
          </a:p>
          <a:p>
            <a:pPr algn="just"/>
            <a:r>
              <a:rPr lang="it-IT" sz="2000" dirty="0">
                <a:solidFill>
                  <a:schemeClr val="tx2"/>
                </a:solidFill>
              </a:rPr>
              <a:t>In caso di guasto, EMS effettua le seguenti azioni: </a:t>
            </a:r>
            <a:endParaRPr lang="it-IT" sz="2000" dirty="0" smtClean="0">
              <a:solidFill>
                <a:schemeClr val="tx2"/>
              </a:solidFill>
            </a:endParaRPr>
          </a:p>
          <a:p>
            <a:pPr marL="457200" indent="-457200" algn="just">
              <a:buAutoNum type="arabicParenR"/>
            </a:pPr>
            <a:r>
              <a:rPr lang="it-IT" sz="2000" dirty="0" smtClean="0">
                <a:solidFill>
                  <a:schemeClr val="tx2"/>
                </a:solidFill>
              </a:rPr>
              <a:t>Apertura </a:t>
            </a:r>
            <a:r>
              <a:rPr lang="it-IT" sz="2000" dirty="0">
                <a:solidFill>
                  <a:schemeClr val="tx2"/>
                </a:solidFill>
              </a:rPr>
              <a:t>di sezionatori AC; </a:t>
            </a:r>
            <a:endParaRPr lang="it-IT" sz="2000" dirty="0" smtClean="0">
              <a:solidFill>
                <a:schemeClr val="tx2"/>
              </a:solidFill>
            </a:endParaRPr>
          </a:p>
          <a:p>
            <a:pPr marL="457200" indent="-457200" algn="just">
              <a:buAutoNum type="arabicParenR"/>
            </a:pPr>
            <a:r>
              <a:rPr lang="it-IT" sz="2000" dirty="0" smtClean="0">
                <a:solidFill>
                  <a:schemeClr val="tx2"/>
                </a:solidFill>
              </a:rPr>
              <a:t>Scollegamento delle batterie; </a:t>
            </a:r>
          </a:p>
          <a:p>
            <a:pPr marL="457200" indent="-457200" algn="just">
              <a:buAutoNum type="arabicParenR"/>
            </a:pPr>
            <a:r>
              <a:rPr lang="it-IT" sz="2000" dirty="0" smtClean="0">
                <a:solidFill>
                  <a:schemeClr val="tx2"/>
                </a:solidFill>
              </a:rPr>
              <a:t>Apertura </a:t>
            </a:r>
            <a:r>
              <a:rPr lang="it-IT" sz="2000" dirty="0">
                <a:solidFill>
                  <a:schemeClr val="tx2"/>
                </a:solidFill>
              </a:rPr>
              <a:t>interruttore </a:t>
            </a:r>
            <a:r>
              <a:rPr lang="it-IT" sz="2000" dirty="0" smtClean="0">
                <a:solidFill>
                  <a:schemeClr val="tx2"/>
                </a:solidFill>
              </a:rPr>
              <a:t>automatico AC; </a:t>
            </a:r>
          </a:p>
          <a:p>
            <a:pPr marL="457200" indent="-457200" algn="just">
              <a:buAutoNum type="arabicParenR"/>
            </a:pPr>
            <a:endParaRPr lang="it-IT" sz="2000" dirty="0">
              <a:solidFill>
                <a:schemeClr val="tx2"/>
              </a:solidFill>
            </a:endParaRPr>
          </a:p>
          <a:p>
            <a:pPr algn="just"/>
            <a:r>
              <a:rPr lang="it-IT" sz="2000" dirty="0" smtClean="0">
                <a:solidFill>
                  <a:schemeClr val="tx2"/>
                </a:solidFill>
              </a:rPr>
              <a:t>ESS </a:t>
            </a:r>
            <a:r>
              <a:rPr lang="it-IT" sz="2000" dirty="0">
                <a:solidFill>
                  <a:schemeClr val="tx2"/>
                </a:solidFill>
              </a:rPr>
              <a:t>entra nella condizione di errore che viene mantenuta dall'EMS e qualsiasi "comando ESS ON" viene inibito fino a quando l'errore non viene risolto e resettato.</a:t>
            </a:r>
          </a:p>
          <a:p>
            <a:pPr algn="just"/>
            <a:r>
              <a:rPr lang="it-IT" sz="2000" dirty="0">
                <a:solidFill>
                  <a:schemeClr val="tx2"/>
                </a:solidFill>
              </a:rPr>
              <a:t>Stato finale: errore ESS o stato di arresto di emergenza</a:t>
            </a:r>
            <a:endParaRPr lang="en-US" sz="2000" dirty="0">
              <a:solidFill>
                <a:schemeClr val="tx2"/>
              </a:solidFill>
            </a:endParaRPr>
          </a:p>
        </p:txBody>
      </p:sp>
    </p:spTree>
    <p:extLst>
      <p:ext uri="{BB962C8B-B14F-4D97-AF65-F5344CB8AC3E}">
        <p14:creationId xmlns:p14="http://schemas.microsoft.com/office/powerpoint/2010/main" val="38809883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43608" y="148850"/>
            <a:ext cx="7200800" cy="523220"/>
          </a:xfrm>
          <a:prstGeom prst="rect">
            <a:avLst/>
          </a:prstGeom>
          <a:noFill/>
        </p:spPr>
        <p:txBody>
          <a:bodyPr wrap="square" rtlCol="0">
            <a:spAutoFit/>
          </a:bodyPr>
          <a:lstStyle/>
          <a:p>
            <a:pPr algn="ctr"/>
            <a:r>
              <a:rPr lang="it-IT" sz="2800" b="1" dirty="0" smtClean="0">
                <a:solidFill>
                  <a:schemeClr val="tx2"/>
                </a:solidFill>
              </a:rPr>
              <a:t>EMS - Energy Management System</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CasellaDiTesto 1"/>
          <p:cNvSpPr txBox="1"/>
          <p:nvPr/>
        </p:nvSpPr>
        <p:spPr>
          <a:xfrm>
            <a:off x="750000" y="810685"/>
            <a:ext cx="7638424" cy="4708981"/>
          </a:xfrm>
          <a:prstGeom prst="rect">
            <a:avLst/>
          </a:prstGeom>
          <a:noFill/>
        </p:spPr>
        <p:txBody>
          <a:bodyPr wrap="square" rtlCol="0">
            <a:spAutoFit/>
          </a:bodyPr>
          <a:lstStyle/>
          <a:p>
            <a:pPr marL="285750" indent="-285750" algn="just">
              <a:buFont typeface="Arial" panose="020B0604020202020204" pitchFamily="34" charset="0"/>
              <a:buChar char="•"/>
            </a:pPr>
            <a:r>
              <a:rPr lang="it-IT" sz="2000" b="1" dirty="0">
                <a:solidFill>
                  <a:schemeClr val="tx2"/>
                </a:solidFill>
              </a:rPr>
              <a:t>ESS </a:t>
            </a:r>
            <a:r>
              <a:rPr lang="it-IT" sz="2000" b="1" dirty="0" err="1">
                <a:solidFill>
                  <a:schemeClr val="tx2"/>
                </a:solidFill>
              </a:rPr>
              <a:t>emergency</a:t>
            </a:r>
            <a:r>
              <a:rPr lang="it-IT" sz="2000" b="1" dirty="0">
                <a:solidFill>
                  <a:schemeClr val="tx2"/>
                </a:solidFill>
              </a:rPr>
              <a:t> </a:t>
            </a:r>
            <a:r>
              <a:rPr lang="it-IT" sz="2000" b="1" dirty="0" smtClean="0">
                <a:solidFill>
                  <a:schemeClr val="tx2"/>
                </a:solidFill>
              </a:rPr>
              <a:t>stop</a:t>
            </a:r>
          </a:p>
          <a:p>
            <a:pPr marL="285750" indent="-285750" algn="just">
              <a:buFont typeface="Arial" panose="020B0604020202020204" pitchFamily="34" charset="0"/>
              <a:buChar char="•"/>
            </a:pPr>
            <a:endParaRPr lang="en-US" sz="2000" dirty="0">
              <a:solidFill>
                <a:schemeClr val="tx2"/>
              </a:solidFill>
            </a:endParaRPr>
          </a:p>
          <a:p>
            <a:pPr algn="just"/>
            <a:r>
              <a:rPr lang="it-IT" sz="2000" dirty="0" smtClean="0">
                <a:solidFill>
                  <a:schemeClr val="tx2"/>
                </a:solidFill>
              </a:rPr>
              <a:t>L’ESS </a:t>
            </a:r>
            <a:r>
              <a:rPr lang="it-IT" sz="2000" dirty="0" err="1" smtClean="0">
                <a:solidFill>
                  <a:schemeClr val="tx2"/>
                </a:solidFill>
              </a:rPr>
              <a:t>emergency</a:t>
            </a:r>
            <a:r>
              <a:rPr lang="it-IT" sz="2000" dirty="0" smtClean="0">
                <a:solidFill>
                  <a:schemeClr val="tx2"/>
                </a:solidFill>
              </a:rPr>
              <a:t> stop </a:t>
            </a:r>
            <a:r>
              <a:rPr lang="it-IT" sz="2000" dirty="0">
                <a:solidFill>
                  <a:schemeClr val="tx2"/>
                </a:solidFill>
              </a:rPr>
              <a:t>è gestito dal modulo di sicurezza EMS, mentre gli altri guasti sono gestiti dalla CPU del PLC. Tale soluzione consente l'indipendenza totale dell'azionamento dell'arresto di emergenza dal controller del PLC</a:t>
            </a:r>
            <a:r>
              <a:rPr lang="it-IT" sz="2000" dirty="0" smtClean="0">
                <a:solidFill>
                  <a:schemeClr val="tx2"/>
                </a:solidFill>
              </a:rPr>
              <a:t>.</a:t>
            </a:r>
          </a:p>
          <a:p>
            <a:pPr algn="just"/>
            <a:endParaRPr lang="it-IT" sz="2000" dirty="0" smtClean="0">
              <a:solidFill>
                <a:schemeClr val="tx2"/>
              </a:solidFill>
            </a:endParaRPr>
          </a:p>
          <a:p>
            <a:pPr algn="just"/>
            <a:r>
              <a:rPr lang="it-IT" sz="2000" dirty="0" err="1" smtClean="0">
                <a:solidFill>
                  <a:schemeClr val="tx2"/>
                </a:solidFill>
              </a:rPr>
              <a:t>L’emergency</a:t>
            </a:r>
            <a:r>
              <a:rPr lang="it-IT" sz="2000" dirty="0" smtClean="0">
                <a:solidFill>
                  <a:schemeClr val="tx2"/>
                </a:solidFill>
              </a:rPr>
              <a:t> stop può essere innescato da:</a:t>
            </a:r>
          </a:p>
          <a:p>
            <a:pPr algn="just"/>
            <a:r>
              <a:rPr lang="it-IT" sz="2000" dirty="0">
                <a:solidFill>
                  <a:schemeClr val="tx2"/>
                </a:solidFill>
              </a:rPr>
              <a:t>uno dei tre pulsanti </a:t>
            </a:r>
            <a:r>
              <a:rPr lang="it-IT" sz="2000" dirty="0" smtClean="0">
                <a:solidFill>
                  <a:schemeClr val="tx2"/>
                </a:solidFill>
              </a:rPr>
              <a:t>(sul pannello della </a:t>
            </a:r>
            <a:r>
              <a:rPr lang="it-IT" sz="2000" dirty="0" err="1" smtClean="0">
                <a:solidFill>
                  <a:schemeClr val="tx2"/>
                </a:solidFill>
              </a:rPr>
              <a:t>power</a:t>
            </a:r>
            <a:r>
              <a:rPr lang="it-IT" sz="2000" dirty="0" smtClean="0">
                <a:solidFill>
                  <a:schemeClr val="tx2"/>
                </a:solidFill>
              </a:rPr>
              <a:t> </a:t>
            </a:r>
            <a:r>
              <a:rPr lang="it-IT" sz="2000" dirty="0" err="1" smtClean="0">
                <a:solidFill>
                  <a:schemeClr val="tx2"/>
                </a:solidFill>
              </a:rPr>
              <a:t>unit</a:t>
            </a:r>
            <a:r>
              <a:rPr lang="it-IT" sz="2000" dirty="0" smtClean="0">
                <a:solidFill>
                  <a:schemeClr val="tx2"/>
                </a:solidFill>
              </a:rPr>
              <a:t>, sul pannello delle batterie </a:t>
            </a:r>
            <a:r>
              <a:rPr lang="it-IT" sz="2000" dirty="0">
                <a:solidFill>
                  <a:schemeClr val="tx2"/>
                </a:solidFill>
              </a:rPr>
              <a:t>o in ECR).</a:t>
            </a:r>
          </a:p>
          <a:p>
            <a:pPr algn="just"/>
            <a:r>
              <a:rPr lang="it-IT" sz="2000" dirty="0">
                <a:solidFill>
                  <a:schemeClr val="tx2"/>
                </a:solidFill>
              </a:rPr>
              <a:t>Ognuno di loro ha due contatti NC. In caso di incongruenza dei due contatti viene fornito un allarme specifico e viene eseguito l'arresto di emergenza. Dopo aver risolto l'incongruenza, è necessario premere nuovamente l'arresto di emergenza ON e OFF per allineare le due letture dal modulo di sicurezza.</a:t>
            </a:r>
          </a:p>
        </p:txBody>
      </p:sp>
    </p:spTree>
    <p:extLst>
      <p:ext uri="{BB962C8B-B14F-4D97-AF65-F5344CB8AC3E}">
        <p14:creationId xmlns:p14="http://schemas.microsoft.com/office/powerpoint/2010/main" val="31923343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12140</TotalTime>
  <Words>10866</Words>
  <Application>Microsoft Office PowerPoint</Application>
  <PresentationFormat>Presentazione su schermo (4:3)</PresentationFormat>
  <Paragraphs>1465</Paragraphs>
  <Slides>185</Slides>
  <Notes>158</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185</vt:i4>
      </vt:variant>
    </vt:vector>
  </HeadingPairs>
  <TitlesOfParts>
    <vt:vector size="194" baseType="lpstr">
      <vt:lpstr>ＭＳ Ｐゴシック</vt:lpstr>
      <vt:lpstr>Arial</vt:lpstr>
      <vt:lpstr>Arial Narrow</vt:lpstr>
      <vt:lpstr>Calibri</vt:lpstr>
      <vt:lpstr>Castellar</vt:lpstr>
      <vt:lpstr>Courier New</vt:lpstr>
      <vt:lpstr>Times New Roman</vt:lpstr>
      <vt:lpstr>Wingdings</vt:lpstr>
      <vt:lpstr>Tema di Office</vt:lpstr>
      <vt:lpstr>Welcome Willkommen Bienvenue Bienvenida ترحيب Benvenuto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Lucio Rossi</dc:creator>
  <cp:lastModifiedBy>Stefano Trivellini</cp:lastModifiedBy>
  <cp:revision>790</cp:revision>
  <dcterms:created xsi:type="dcterms:W3CDTF">2017-12-19T18:44:26Z</dcterms:created>
  <dcterms:modified xsi:type="dcterms:W3CDTF">2019-07-25T15:22:38Z</dcterms:modified>
</cp:coreProperties>
</file>