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3CC726B-181A-44E5-80D0-CD4EC05F6619}"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3CC726B-181A-44E5-80D0-CD4EC05F6619}"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83CC726B-181A-44E5-80D0-CD4EC05F6619}"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83CC726B-181A-44E5-80D0-CD4EC05F6619}"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3CC726B-181A-44E5-80D0-CD4EC05F6619}"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6058D53E-9B6B-4336-8654-6D04EBCEBE4E}" type="datetimeFigureOut">
              <a:rPr lang="it-IT" smtClean="0"/>
              <a:pPr/>
              <a:t>29/10/2014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3CC726B-181A-44E5-80D0-CD4EC05F6619}"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83CC726B-181A-44E5-80D0-CD4EC05F6619}"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83CC726B-181A-44E5-80D0-CD4EC05F661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3CC726B-181A-44E5-80D0-CD4EC05F661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3CC726B-181A-44E5-80D0-CD4EC05F6619}"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6058D53E-9B6B-4336-8654-6D04EBCEBE4E}" type="datetimeFigureOut">
              <a:rPr lang="it-IT" smtClean="0"/>
              <a:pPr/>
              <a:t>29/10/2014</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83CC726B-181A-44E5-80D0-CD4EC05F6619}"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6058D53E-9B6B-4336-8654-6D04EBCEBE4E}" type="datetimeFigureOut">
              <a:rPr lang="it-IT" smtClean="0"/>
              <a:pPr/>
              <a:t>29/10/2014</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058D53E-9B6B-4336-8654-6D04EBCEBE4E}" type="datetimeFigureOut">
              <a:rPr lang="it-IT" smtClean="0"/>
              <a:pPr/>
              <a:t>29/10/2014</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3CC726B-181A-44E5-80D0-CD4EC05F6619}"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pPr algn="l"/>
            <a:r>
              <a:rPr lang="it-IT" dirty="0" err="1" smtClean="0"/>
              <a:t>Italian</a:t>
            </a:r>
            <a:r>
              <a:rPr lang="it-IT" dirty="0" smtClean="0"/>
              <a:t> </a:t>
            </a:r>
            <a:r>
              <a:rPr lang="it-IT" dirty="0" err="1" smtClean="0"/>
              <a:t>Maritime</a:t>
            </a:r>
            <a:r>
              <a:rPr lang="it-IT" dirty="0" smtClean="0"/>
              <a:t> </a:t>
            </a:r>
            <a:r>
              <a:rPr lang="it-IT" dirty="0" err="1" smtClean="0"/>
              <a:t>academy</a:t>
            </a:r>
            <a:r>
              <a:rPr lang="it-IT" dirty="0" smtClean="0"/>
              <a:t> </a:t>
            </a:r>
            <a:r>
              <a:rPr lang="it-IT" dirty="0" err="1" smtClean="0"/>
              <a:t>technology</a:t>
            </a:r>
            <a:endParaRPr lang="it-IT" dirty="0" smtClean="0"/>
          </a:p>
          <a:p>
            <a:endParaRPr lang="it-IT" dirty="0" smtClean="0"/>
          </a:p>
          <a:p>
            <a:pPr algn="l"/>
            <a:r>
              <a:rPr lang="it-IT" dirty="0" err="1" smtClean="0"/>
              <a:t>Course</a:t>
            </a:r>
            <a:r>
              <a:rPr lang="it-IT" dirty="0" smtClean="0"/>
              <a:t>: </a:t>
            </a:r>
            <a:r>
              <a:rPr lang="it-IT" dirty="0" err="1" smtClean="0"/>
              <a:t>dp</a:t>
            </a:r>
            <a:r>
              <a:rPr lang="it-IT" dirty="0" smtClean="0"/>
              <a:t> </a:t>
            </a:r>
            <a:r>
              <a:rPr lang="it-IT" dirty="0" err="1" smtClean="0"/>
              <a:t>maintenance</a:t>
            </a:r>
            <a:endParaRPr lang="it-IT" dirty="0" smtClean="0"/>
          </a:p>
          <a:p>
            <a:pPr algn="l"/>
            <a:endParaRPr lang="it-IT" dirty="0" smtClean="0"/>
          </a:p>
          <a:p>
            <a:pPr algn="l"/>
            <a:r>
              <a:rPr lang="it-IT" dirty="0" err="1" smtClean="0"/>
              <a:t>Coacher</a:t>
            </a:r>
            <a:r>
              <a:rPr lang="it-IT" dirty="0" smtClean="0"/>
              <a:t>: Ing. Stefano </a:t>
            </a:r>
            <a:r>
              <a:rPr lang="it-IT" dirty="0" err="1" smtClean="0"/>
              <a:t>trivellini</a:t>
            </a:r>
            <a:endParaRPr lang="it-IT" dirty="0"/>
          </a:p>
        </p:txBody>
      </p:sp>
      <p:sp>
        <p:nvSpPr>
          <p:cNvPr id="2" name="Titolo 1"/>
          <p:cNvSpPr>
            <a:spLocks noGrp="1"/>
          </p:cNvSpPr>
          <p:nvPr>
            <p:ph type="ctrTitle"/>
          </p:nvPr>
        </p:nvSpPr>
        <p:spPr/>
        <p:txBody>
          <a:bodyPr>
            <a:normAutofit/>
          </a:bodyPr>
          <a:lstStyle/>
          <a:p>
            <a:r>
              <a:rPr lang="it-IT" sz="4800" b="1" dirty="0" smtClean="0"/>
              <a:t>NMEA PROTOCOL</a:t>
            </a:r>
            <a:endParaRPr lang="it-IT" sz="4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fontScale="85000" lnSpcReduction="10000"/>
          </a:bodyPr>
          <a:lstStyle/>
          <a:p>
            <a:pPr algn="just">
              <a:buNone/>
            </a:pPr>
            <a:r>
              <a:rPr lang="en-US" dirty="0" smtClean="0"/>
              <a:t>The first two letters following the „$” are the </a:t>
            </a:r>
            <a:r>
              <a:rPr lang="en-US" i="1" dirty="0" smtClean="0"/>
              <a:t>talker identifier.</a:t>
            </a:r>
          </a:p>
          <a:p>
            <a:pPr algn="just">
              <a:buNone/>
            </a:pPr>
            <a:r>
              <a:rPr lang="en-US" i="1" dirty="0" smtClean="0"/>
              <a:t>The next three characters (</a:t>
            </a:r>
            <a:r>
              <a:rPr lang="en-US" i="1" dirty="0" err="1" smtClean="0"/>
              <a:t>sss</a:t>
            </a:r>
            <a:r>
              <a:rPr lang="en-US" i="1" dirty="0" smtClean="0"/>
              <a:t>) are the sentence identifier, followed by a number of data fields separated by commas, followed by an optional checksum, and terminated by carriage return/line feed. The data fields are uniquely defined for each </a:t>
            </a:r>
            <a:r>
              <a:rPr lang="en-US" dirty="0" smtClean="0"/>
              <a:t>sentence type. An example talker sentence is:</a:t>
            </a:r>
          </a:p>
          <a:p>
            <a:pPr>
              <a:buNone/>
            </a:pPr>
            <a:endParaRPr lang="en-US" dirty="0" smtClean="0"/>
          </a:p>
          <a:p>
            <a:r>
              <a:rPr lang="it-IT" dirty="0" err="1" smtClean="0"/>
              <a:t>$HCHDM</a:t>
            </a:r>
            <a:r>
              <a:rPr lang="it-IT" dirty="0" smtClean="0"/>
              <a:t>,238,M&lt;CR&gt;&lt;LF&gt;</a:t>
            </a:r>
          </a:p>
          <a:p>
            <a:pPr>
              <a:buNone/>
            </a:pPr>
            <a:endParaRPr lang="it-IT" dirty="0" smtClean="0"/>
          </a:p>
          <a:p>
            <a:pPr algn="just">
              <a:buNone/>
            </a:pPr>
            <a:r>
              <a:rPr lang="en-US" dirty="0" smtClean="0"/>
              <a:t>where "HC" specifies the talker as being a magnetic compass, the "HDM" specifies the magnetic heading message follows. The "238" is the heading value, and "M" designates the heading value as magnetic.</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lstStyle/>
          <a:p>
            <a:pPr algn="just">
              <a:buNone/>
            </a:pPr>
            <a:r>
              <a:rPr lang="en-US" dirty="0" smtClean="0"/>
              <a:t>A sentence may contain up to 80 characters plus "$“ and CR/LF. If data for a field is not available, the field is omitted, but the delimiting commas are still sent, with no space between them. The checksum field consists of a "*" and two hex digits representing the exclusive OR of all characters between, but not </a:t>
            </a:r>
            <a:r>
              <a:rPr lang="it-IT" dirty="0" err="1" smtClean="0"/>
              <a:t>including</a:t>
            </a:r>
            <a:r>
              <a:rPr lang="it-IT" dirty="0" smtClean="0"/>
              <a:t>, the "$" and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lstStyle/>
          <a:p>
            <a:r>
              <a:rPr lang="en-US" b="1" dirty="0" smtClean="0"/>
              <a:t>Proprietary Sentences. The standard allows individual manufacturers to define </a:t>
            </a:r>
            <a:r>
              <a:rPr lang="en-US" b="1" i="1" dirty="0" smtClean="0"/>
              <a:t>proprietary sentence formats</a:t>
            </a:r>
            <a:r>
              <a:rPr lang="en-US" i="1" dirty="0" smtClean="0"/>
              <a:t>. </a:t>
            </a:r>
          </a:p>
          <a:p>
            <a:pPr>
              <a:buNone/>
            </a:pPr>
            <a:endParaRPr lang="en-US" i="1" dirty="0" smtClean="0"/>
          </a:p>
          <a:p>
            <a:pPr algn="just">
              <a:buNone/>
            </a:pPr>
            <a:r>
              <a:rPr lang="en-US" i="1" dirty="0" smtClean="0"/>
              <a:t>These sentences start with "$P", then a 3 letter manufacturer ID, followed by whatever data the </a:t>
            </a:r>
            <a:r>
              <a:rPr lang="en-US" dirty="0" smtClean="0"/>
              <a:t>manufacturer wishes, following the general format of the standard sentences. Some proprietary sentences, mainly from Garmin, Inc., are listed in chapter 6.</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fontScale="70000" lnSpcReduction="20000"/>
          </a:bodyPr>
          <a:lstStyle/>
          <a:p>
            <a:r>
              <a:rPr lang="en-US" b="1" dirty="0" smtClean="0"/>
              <a:t>Query sentences. A query sentence is a means for a listener to request a particular sentence from a talker</a:t>
            </a:r>
            <a:r>
              <a:rPr lang="en-US" dirty="0" smtClean="0"/>
              <a:t>. The general format is:</a:t>
            </a:r>
          </a:p>
          <a:p>
            <a:endParaRPr lang="en-US" dirty="0" smtClean="0"/>
          </a:p>
          <a:p>
            <a:pPr>
              <a:buNone/>
            </a:pPr>
            <a:r>
              <a:rPr lang="it-IT" dirty="0" smtClean="0"/>
              <a:t>      </a:t>
            </a:r>
            <a:r>
              <a:rPr lang="it-IT" dirty="0" err="1" smtClean="0"/>
              <a:t>$ttllQ</a:t>
            </a:r>
            <a:r>
              <a:rPr lang="it-IT" dirty="0" smtClean="0"/>
              <a:t>,sss,[CR][LF]</a:t>
            </a:r>
          </a:p>
          <a:p>
            <a:endParaRPr lang="it-IT" dirty="0" smtClean="0"/>
          </a:p>
          <a:p>
            <a:pPr>
              <a:buNone/>
            </a:pPr>
            <a:r>
              <a:rPr lang="en-US" dirty="0" smtClean="0"/>
              <a:t>The first two characters of the address field are the talker identifier of the requester and the next two characters are the talker identifier of the device being queried (listener). The fifth character is always a "Q“ defining the message as a query. The next field (</a:t>
            </a:r>
            <a:r>
              <a:rPr lang="en-US" dirty="0" err="1" smtClean="0"/>
              <a:t>sss</a:t>
            </a:r>
            <a:r>
              <a:rPr lang="en-US" dirty="0" smtClean="0"/>
              <a:t>) contains the three letter mnemonic of the sentence being requested. An example query sentence is:</a:t>
            </a:r>
          </a:p>
          <a:p>
            <a:pPr>
              <a:buNone/>
            </a:pPr>
            <a:endParaRPr lang="en-US" dirty="0" smtClean="0"/>
          </a:p>
          <a:p>
            <a:pPr>
              <a:buNone/>
            </a:pPr>
            <a:r>
              <a:rPr lang="it-IT" dirty="0" smtClean="0"/>
              <a:t>     </a:t>
            </a:r>
            <a:r>
              <a:rPr lang="it-IT" dirty="0" err="1" smtClean="0"/>
              <a:t>$CCGPQ</a:t>
            </a:r>
            <a:r>
              <a:rPr lang="it-IT" dirty="0" smtClean="0"/>
              <a:t>,GGA&lt;CR&gt;&lt;LF&gt;</a:t>
            </a:r>
          </a:p>
          <a:p>
            <a:pPr>
              <a:buNone/>
            </a:pPr>
            <a:endParaRPr lang="it-IT" dirty="0" smtClean="0"/>
          </a:p>
          <a:p>
            <a:pPr>
              <a:buNone/>
            </a:pPr>
            <a:r>
              <a:rPr lang="en-US" dirty="0" smtClean="0"/>
              <a:t>where the "CC" device (computer) is requesting from the "GP" device (a GPS unit) the "GGA" sentence. The GPS will then transmit this sentence once per second until a different query </a:t>
            </a:r>
            <a:r>
              <a:rPr lang="en-US" dirty="0" err="1" smtClean="0"/>
              <a:t>isrequested</a:t>
            </a:r>
            <a:r>
              <a:rPr lang="en-US" dirty="0" smtClean="0"/>
              <a:t>.</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r>
              <a:rPr lang="it-IT" dirty="0"/>
              <a:t>Talker Identifiers</a:t>
            </a:r>
          </a:p>
        </p:txBody>
      </p:sp>
      <p:sp>
        <p:nvSpPr>
          <p:cNvPr id="4" name="Segnaposto contenuto 3"/>
          <p:cNvSpPr>
            <a:spLocks noGrp="1"/>
          </p:cNvSpPr>
          <p:nvPr>
            <p:ph sz="quarter" idx="2"/>
          </p:nvPr>
        </p:nvSpPr>
        <p:spPr>
          <a:xfrm>
            <a:off x="323528" y="2420888"/>
            <a:ext cx="4041648" cy="3818404"/>
          </a:xfrm>
        </p:spPr>
        <p:txBody>
          <a:bodyPr>
            <a:noAutofit/>
          </a:bodyPr>
          <a:lstStyle/>
          <a:p>
            <a:r>
              <a:rPr lang="it-IT" sz="1200" dirty="0" smtClean="0"/>
              <a:t>AG </a:t>
            </a:r>
            <a:r>
              <a:rPr lang="it-IT" sz="1200" dirty="0" err="1" smtClean="0"/>
              <a:t>Autopilot</a:t>
            </a:r>
            <a:r>
              <a:rPr lang="it-IT" sz="1200" dirty="0" smtClean="0"/>
              <a:t> - </a:t>
            </a:r>
            <a:r>
              <a:rPr lang="it-IT" sz="1200" dirty="0" err="1" smtClean="0"/>
              <a:t>General</a:t>
            </a:r>
            <a:endParaRPr lang="it-IT" sz="1200" dirty="0" smtClean="0"/>
          </a:p>
          <a:p>
            <a:r>
              <a:rPr lang="it-IT" sz="1200" dirty="0" smtClean="0"/>
              <a:t>AP </a:t>
            </a:r>
            <a:r>
              <a:rPr lang="it-IT" sz="1200" dirty="0" err="1" smtClean="0"/>
              <a:t>Autopilot</a:t>
            </a:r>
            <a:r>
              <a:rPr lang="it-IT" sz="1200" dirty="0" smtClean="0"/>
              <a:t> - </a:t>
            </a:r>
            <a:r>
              <a:rPr lang="it-IT" sz="1200" dirty="0" err="1" smtClean="0"/>
              <a:t>Magnetic</a:t>
            </a:r>
            <a:endParaRPr lang="it-IT" sz="1200" dirty="0" smtClean="0"/>
          </a:p>
          <a:p>
            <a:r>
              <a:rPr lang="it-IT" sz="1200" dirty="0" err="1" smtClean="0"/>
              <a:t>CD</a:t>
            </a:r>
            <a:r>
              <a:rPr lang="it-IT" sz="1200" dirty="0" smtClean="0"/>
              <a:t> </a:t>
            </a:r>
            <a:r>
              <a:rPr lang="it-IT" sz="1200" dirty="0" err="1" smtClean="0"/>
              <a:t>Communications</a:t>
            </a:r>
            <a:r>
              <a:rPr lang="it-IT" sz="1200" dirty="0" smtClean="0"/>
              <a:t> – </a:t>
            </a:r>
            <a:r>
              <a:rPr lang="it-IT" sz="1200" dirty="0" err="1" smtClean="0"/>
              <a:t>Digital</a:t>
            </a:r>
            <a:r>
              <a:rPr lang="it-IT" sz="1200" dirty="0" smtClean="0"/>
              <a:t> </a:t>
            </a:r>
            <a:r>
              <a:rPr lang="it-IT" sz="1200" dirty="0" err="1" smtClean="0"/>
              <a:t>Selective</a:t>
            </a:r>
            <a:r>
              <a:rPr lang="it-IT" sz="1200" dirty="0" smtClean="0"/>
              <a:t> </a:t>
            </a:r>
            <a:r>
              <a:rPr lang="it-IT" sz="1200" dirty="0" err="1" smtClean="0"/>
              <a:t>Calling</a:t>
            </a:r>
            <a:r>
              <a:rPr lang="it-IT" sz="1200" dirty="0" smtClean="0"/>
              <a:t> (DSC)</a:t>
            </a:r>
          </a:p>
          <a:p>
            <a:r>
              <a:rPr lang="en-US" sz="1200" dirty="0" smtClean="0"/>
              <a:t>CR Communications – Receiver / Beacon Receiver</a:t>
            </a:r>
          </a:p>
          <a:p>
            <a:r>
              <a:rPr lang="it-IT" sz="1200" dirty="0" smtClean="0"/>
              <a:t>CS </a:t>
            </a:r>
            <a:r>
              <a:rPr lang="it-IT" sz="1200" dirty="0" err="1" smtClean="0"/>
              <a:t>Communications</a:t>
            </a:r>
            <a:r>
              <a:rPr lang="it-IT" sz="1200" dirty="0" smtClean="0"/>
              <a:t> – Satellite</a:t>
            </a:r>
          </a:p>
          <a:p>
            <a:r>
              <a:rPr lang="it-IT" sz="1200" dirty="0" smtClean="0"/>
              <a:t>CT </a:t>
            </a:r>
            <a:r>
              <a:rPr lang="it-IT" sz="1200" dirty="0" err="1" smtClean="0"/>
              <a:t>Communications</a:t>
            </a:r>
            <a:r>
              <a:rPr lang="it-IT" sz="1200" dirty="0" smtClean="0"/>
              <a:t> – </a:t>
            </a:r>
            <a:r>
              <a:rPr lang="it-IT" sz="1200" dirty="0" err="1" smtClean="0"/>
              <a:t>Radio-Telephone</a:t>
            </a:r>
            <a:r>
              <a:rPr lang="it-IT" sz="1200" dirty="0" smtClean="0"/>
              <a:t> (MF/HF)</a:t>
            </a:r>
          </a:p>
          <a:p>
            <a:r>
              <a:rPr lang="it-IT" sz="1200" dirty="0" smtClean="0"/>
              <a:t>CV </a:t>
            </a:r>
            <a:r>
              <a:rPr lang="it-IT" sz="1200" dirty="0" err="1" smtClean="0"/>
              <a:t>Communications</a:t>
            </a:r>
            <a:r>
              <a:rPr lang="it-IT" sz="1200" dirty="0" smtClean="0"/>
              <a:t> – </a:t>
            </a:r>
            <a:r>
              <a:rPr lang="it-IT" sz="1200" dirty="0" err="1" smtClean="0"/>
              <a:t>Radio-Telephone</a:t>
            </a:r>
            <a:r>
              <a:rPr lang="it-IT" sz="1200" dirty="0" smtClean="0"/>
              <a:t> (VHF)</a:t>
            </a:r>
          </a:p>
          <a:p>
            <a:r>
              <a:rPr lang="it-IT" sz="1200" dirty="0" smtClean="0"/>
              <a:t>CX </a:t>
            </a:r>
            <a:r>
              <a:rPr lang="it-IT" sz="1200" dirty="0" err="1" smtClean="0"/>
              <a:t>Communications</a:t>
            </a:r>
            <a:r>
              <a:rPr lang="it-IT" sz="1200" dirty="0" smtClean="0"/>
              <a:t> – Scanning </a:t>
            </a:r>
            <a:r>
              <a:rPr lang="it-IT" sz="1200" dirty="0" err="1" smtClean="0"/>
              <a:t>Receiver</a:t>
            </a:r>
            <a:endParaRPr lang="it-IT" sz="1200" dirty="0" smtClean="0"/>
          </a:p>
          <a:p>
            <a:r>
              <a:rPr lang="it-IT" sz="1200" dirty="0" smtClean="0"/>
              <a:t>DF Direction </a:t>
            </a:r>
            <a:r>
              <a:rPr lang="it-IT" sz="1200" dirty="0" err="1" smtClean="0"/>
              <a:t>Finder</a:t>
            </a:r>
            <a:endParaRPr lang="it-IT" sz="1200" dirty="0" smtClean="0"/>
          </a:p>
          <a:p>
            <a:r>
              <a:rPr lang="en-US" sz="1200" dirty="0" smtClean="0"/>
              <a:t>EC Electronic Chart Display &amp; Information System (ECDIS)</a:t>
            </a:r>
          </a:p>
          <a:p>
            <a:r>
              <a:rPr lang="en-US" sz="1200" dirty="0" smtClean="0"/>
              <a:t>EP Emergency Position Indicating Beacon (EPIRB)</a:t>
            </a:r>
          </a:p>
          <a:p>
            <a:r>
              <a:rPr lang="it-IT" sz="1200" dirty="0" smtClean="0"/>
              <a:t>ER </a:t>
            </a:r>
            <a:r>
              <a:rPr lang="it-IT" sz="1200" dirty="0" err="1" smtClean="0"/>
              <a:t>Engine</a:t>
            </a:r>
            <a:r>
              <a:rPr lang="it-IT" sz="1200" dirty="0" smtClean="0"/>
              <a:t> </a:t>
            </a:r>
            <a:r>
              <a:rPr lang="it-IT" sz="1200" dirty="0" err="1" smtClean="0"/>
              <a:t>Room</a:t>
            </a:r>
            <a:r>
              <a:rPr lang="it-IT" sz="1200" dirty="0" smtClean="0"/>
              <a:t> </a:t>
            </a:r>
            <a:r>
              <a:rPr lang="it-IT" sz="1200" dirty="0" err="1" smtClean="0"/>
              <a:t>Monitoring</a:t>
            </a:r>
            <a:r>
              <a:rPr lang="it-IT" sz="1200" dirty="0" smtClean="0"/>
              <a:t> </a:t>
            </a:r>
            <a:r>
              <a:rPr lang="it-IT" sz="1200" dirty="0" err="1" smtClean="0"/>
              <a:t>Systems</a:t>
            </a:r>
            <a:endParaRPr lang="it-IT" sz="1200" dirty="0" smtClean="0"/>
          </a:p>
          <a:p>
            <a:r>
              <a:rPr lang="it-IT" sz="1200" dirty="0" smtClean="0"/>
              <a:t>GP Global </a:t>
            </a:r>
            <a:r>
              <a:rPr lang="it-IT" sz="1200" dirty="0" err="1" smtClean="0"/>
              <a:t>Positioning</a:t>
            </a:r>
            <a:r>
              <a:rPr lang="it-IT" sz="1200" dirty="0" smtClean="0"/>
              <a:t> System (GPS)</a:t>
            </a:r>
          </a:p>
          <a:p>
            <a:r>
              <a:rPr lang="it-IT" sz="1200" dirty="0" smtClean="0"/>
              <a:t>HC </a:t>
            </a:r>
            <a:r>
              <a:rPr lang="it-IT" sz="1200" dirty="0" err="1" smtClean="0"/>
              <a:t>Heading</a:t>
            </a:r>
            <a:r>
              <a:rPr lang="it-IT" sz="1200" dirty="0" smtClean="0"/>
              <a:t> – </a:t>
            </a:r>
            <a:r>
              <a:rPr lang="it-IT" sz="1200" dirty="0" err="1" smtClean="0"/>
              <a:t>Magnetic</a:t>
            </a:r>
            <a:r>
              <a:rPr lang="it-IT" sz="1200" dirty="0" smtClean="0"/>
              <a:t> </a:t>
            </a:r>
            <a:r>
              <a:rPr lang="it-IT" sz="1200" dirty="0" err="1" smtClean="0"/>
              <a:t>Compass</a:t>
            </a:r>
            <a:endParaRPr lang="it-IT" sz="1200" dirty="0" smtClean="0"/>
          </a:p>
          <a:p>
            <a:r>
              <a:rPr lang="en-US" sz="1200" dirty="0" smtClean="0"/>
              <a:t>HE Heading – North Seeking Gyro</a:t>
            </a:r>
          </a:p>
          <a:p>
            <a:r>
              <a:rPr lang="en-US" sz="1200" dirty="0" smtClean="0"/>
              <a:t>HN Heading – Non North Seeking Gyro</a:t>
            </a:r>
          </a:p>
        </p:txBody>
      </p:sp>
      <p:sp>
        <p:nvSpPr>
          <p:cNvPr id="5" name="Segnaposto contenuto 4"/>
          <p:cNvSpPr>
            <a:spLocks noGrp="1"/>
          </p:cNvSpPr>
          <p:nvPr>
            <p:ph sz="quarter" idx="4"/>
          </p:nvPr>
        </p:nvSpPr>
        <p:spPr>
          <a:xfrm>
            <a:off x="4788024" y="2348880"/>
            <a:ext cx="4038600" cy="3822192"/>
          </a:xfrm>
        </p:spPr>
        <p:txBody>
          <a:bodyPr>
            <a:noAutofit/>
          </a:bodyPr>
          <a:lstStyle/>
          <a:p>
            <a:r>
              <a:rPr lang="it-IT" sz="1200" dirty="0" smtClean="0"/>
              <a:t>II </a:t>
            </a:r>
            <a:r>
              <a:rPr lang="it-IT" sz="1200" dirty="0" err="1" smtClean="0"/>
              <a:t>Integrated</a:t>
            </a:r>
            <a:r>
              <a:rPr lang="it-IT" sz="1200" dirty="0" smtClean="0"/>
              <a:t> </a:t>
            </a:r>
            <a:r>
              <a:rPr lang="it-IT" sz="1200" dirty="0" err="1" smtClean="0"/>
              <a:t>Instrumentation</a:t>
            </a:r>
            <a:endParaRPr lang="it-IT" sz="1200" dirty="0" smtClean="0"/>
          </a:p>
          <a:p>
            <a:r>
              <a:rPr lang="it-IT" sz="1200" dirty="0" smtClean="0"/>
              <a:t>IN </a:t>
            </a:r>
            <a:r>
              <a:rPr lang="it-IT" sz="1200" dirty="0" err="1" smtClean="0"/>
              <a:t>Integrated</a:t>
            </a:r>
            <a:r>
              <a:rPr lang="it-IT" sz="1200" dirty="0" smtClean="0"/>
              <a:t> </a:t>
            </a:r>
            <a:r>
              <a:rPr lang="it-IT" sz="1200" dirty="0" err="1" smtClean="0"/>
              <a:t>Navigation</a:t>
            </a:r>
            <a:endParaRPr lang="it-IT" sz="1200" dirty="0" smtClean="0"/>
          </a:p>
          <a:p>
            <a:r>
              <a:rPr lang="it-IT" sz="1200" dirty="0" smtClean="0"/>
              <a:t>LC Loran C</a:t>
            </a:r>
          </a:p>
          <a:p>
            <a:r>
              <a:rPr lang="it-IT" sz="1200" dirty="0" smtClean="0"/>
              <a:t>P </a:t>
            </a:r>
            <a:r>
              <a:rPr lang="it-IT" sz="1200" dirty="0" err="1" smtClean="0"/>
              <a:t>Proprietary</a:t>
            </a:r>
            <a:r>
              <a:rPr lang="it-IT" sz="1200" dirty="0" smtClean="0"/>
              <a:t> Code</a:t>
            </a:r>
          </a:p>
          <a:p>
            <a:r>
              <a:rPr lang="it-IT" sz="1200" dirty="0" smtClean="0"/>
              <a:t>RA RADAR and/or ARPA</a:t>
            </a:r>
          </a:p>
          <a:p>
            <a:r>
              <a:rPr lang="it-IT" sz="1200" dirty="0" smtClean="0"/>
              <a:t>SD </a:t>
            </a:r>
            <a:r>
              <a:rPr lang="it-IT" sz="1200" dirty="0" err="1" smtClean="0"/>
              <a:t>Sounder</a:t>
            </a:r>
            <a:r>
              <a:rPr lang="it-IT" sz="1200" dirty="0" smtClean="0"/>
              <a:t>, </a:t>
            </a:r>
            <a:r>
              <a:rPr lang="it-IT" sz="1200" dirty="0" err="1" smtClean="0"/>
              <a:t>Depth</a:t>
            </a:r>
            <a:endParaRPr lang="it-IT" sz="1200" dirty="0" smtClean="0"/>
          </a:p>
          <a:p>
            <a:r>
              <a:rPr lang="en-US" sz="1200" dirty="0" smtClean="0"/>
              <a:t>SN Electronic Positioning System, other/general</a:t>
            </a:r>
          </a:p>
          <a:p>
            <a:r>
              <a:rPr lang="it-IT" sz="1200" dirty="0" smtClean="0"/>
              <a:t>SS </a:t>
            </a:r>
            <a:r>
              <a:rPr lang="it-IT" sz="1200" dirty="0" err="1" smtClean="0"/>
              <a:t>Sounder</a:t>
            </a:r>
            <a:r>
              <a:rPr lang="it-IT" sz="1200" dirty="0" smtClean="0"/>
              <a:t>, Scanning</a:t>
            </a:r>
          </a:p>
          <a:p>
            <a:r>
              <a:rPr lang="it-IT" sz="1200" dirty="0" smtClean="0"/>
              <a:t>TI Turn Rate </a:t>
            </a:r>
            <a:r>
              <a:rPr lang="it-IT" sz="1200" dirty="0" err="1" smtClean="0"/>
              <a:t>Indicator</a:t>
            </a:r>
            <a:endParaRPr lang="it-IT" sz="1200" dirty="0" smtClean="0"/>
          </a:p>
          <a:p>
            <a:r>
              <a:rPr lang="en-US" sz="1200" dirty="0" smtClean="0"/>
              <a:t>VD Velocity Sensor, Doppler, other/general</a:t>
            </a:r>
          </a:p>
          <a:p>
            <a:r>
              <a:rPr lang="en-US" sz="1200" dirty="0" smtClean="0"/>
              <a:t>DM Velocity Sensor, Speed Log, Water, Magnetic</a:t>
            </a:r>
          </a:p>
          <a:p>
            <a:r>
              <a:rPr lang="en-US" sz="1200" dirty="0" smtClean="0"/>
              <a:t>VW Velocity Sensor, Speed Log, Water, Mechanical</a:t>
            </a:r>
          </a:p>
          <a:p>
            <a:r>
              <a:rPr lang="it-IT" sz="1200" dirty="0" smtClean="0"/>
              <a:t>WI </a:t>
            </a:r>
            <a:r>
              <a:rPr lang="it-IT" sz="1200" dirty="0" err="1" smtClean="0"/>
              <a:t>Weather</a:t>
            </a:r>
            <a:r>
              <a:rPr lang="it-IT" sz="1200" dirty="0" smtClean="0"/>
              <a:t> </a:t>
            </a:r>
            <a:r>
              <a:rPr lang="it-IT" sz="1200" dirty="0" err="1" smtClean="0"/>
              <a:t>Instruments</a:t>
            </a:r>
            <a:endParaRPr lang="it-IT" sz="1200" dirty="0" smtClean="0"/>
          </a:p>
          <a:p>
            <a:r>
              <a:rPr lang="it-IT" sz="1200" dirty="0" smtClean="0"/>
              <a:t>YX </a:t>
            </a:r>
            <a:r>
              <a:rPr lang="it-IT" sz="1200" dirty="0" err="1" smtClean="0"/>
              <a:t>Transducer</a:t>
            </a:r>
            <a:endParaRPr lang="it-IT" sz="1200" dirty="0" smtClean="0"/>
          </a:p>
          <a:p>
            <a:r>
              <a:rPr lang="it-IT" sz="1200" dirty="0" smtClean="0"/>
              <a:t>ZA </a:t>
            </a:r>
            <a:r>
              <a:rPr lang="it-IT" sz="1200" dirty="0" err="1" smtClean="0"/>
              <a:t>Timekeeper</a:t>
            </a:r>
            <a:r>
              <a:rPr lang="it-IT" sz="1200" dirty="0" smtClean="0"/>
              <a:t> – </a:t>
            </a:r>
            <a:r>
              <a:rPr lang="it-IT" sz="1200" dirty="0" err="1" smtClean="0"/>
              <a:t>Atomic</a:t>
            </a:r>
            <a:r>
              <a:rPr lang="it-IT" sz="1200" dirty="0" smtClean="0"/>
              <a:t> Clock</a:t>
            </a:r>
          </a:p>
          <a:p>
            <a:r>
              <a:rPr lang="it-IT" sz="1200" dirty="0" smtClean="0"/>
              <a:t>ZC </a:t>
            </a:r>
            <a:r>
              <a:rPr lang="it-IT" sz="1200" dirty="0" err="1" smtClean="0"/>
              <a:t>Timekeeper</a:t>
            </a:r>
            <a:r>
              <a:rPr lang="it-IT" sz="1200" dirty="0" smtClean="0"/>
              <a:t> – </a:t>
            </a:r>
            <a:r>
              <a:rPr lang="it-IT" sz="1200" dirty="0" err="1" smtClean="0"/>
              <a:t>Chronometer</a:t>
            </a:r>
            <a:endParaRPr lang="it-IT" sz="1200" dirty="0" smtClean="0"/>
          </a:p>
          <a:p>
            <a:r>
              <a:rPr lang="it-IT" sz="1200" dirty="0" smtClean="0"/>
              <a:t>ZQ </a:t>
            </a:r>
            <a:r>
              <a:rPr lang="it-IT" sz="1200" dirty="0" err="1" smtClean="0"/>
              <a:t>Timekeeper</a:t>
            </a:r>
            <a:r>
              <a:rPr lang="it-IT" sz="1200" dirty="0" smtClean="0"/>
              <a:t> – </a:t>
            </a:r>
            <a:r>
              <a:rPr lang="it-IT" sz="1200" dirty="0" err="1" smtClean="0"/>
              <a:t>Quartz</a:t>
            </a:r>
            <a:endParaRPr lang="it-IT" sz="1200" dirty="0" smtClean="0"/>
          </a:p>
          <a:p>
            <a:r>
              <a:rPr lang="en-US" sz="1200" dirty="0" smtClean="0"/>
              <a:t>ZV Timekeeper – Radio Update, WWV or WWVH</a:t>
            </a:r>
            <a:endParaRPr lang="it-IT" sz="1200" dirty="0"/>
          </a:p>
        </p:txBody>
      </p:sp>
      <p:sp>
        <p:nvSpPr>
          <p:cNvPr id="6" name="Titolo 5"/>
          <p:cNvSpPr>
            <a:spLocks noGrp="1"/>
          </p:cNvSpPr>
          <p:nvPr>
            <p:ph type="title"/>
          </p:nvPr>
        </p:nvSpPr>
        <p:spPr/>
        <p:txBody>
          <a:bodyPr/>
          <a:lstStyle/>
          <a:p>
            <a:r>
              <a:rPr lang="it-IT" dirty="0" smtClean="0"/>
              <a:t>NMEA PROTOCOL</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a:xfrm>
            <a:off x="323528" y="1412776"/>
            <a:ext cx="8503920" cy="4572000"/>
          </a:xfrm>
        </p:spPr>
        <p:txBody>
          <a:bodyPr>
            <a:normAutofit fontScale="25000" lnSpcReduction="20000"/>
          </a:bodyPr>
          <a:lstStyle/>
          <a:p>
            <a:r>
              <a:rPr lang="it-IT" sz="6400" b="1" dirty="0" err="1" smtClean="0"/>
              <a:t>Sentence</a:t>
            </a:r>
            <a:r>
              <a:rPr lang="it-IT" sz="6400" b="1" dirty="0" smtClean="0"/>
              <a:t> </a:t>
            </a:r>
            <a:r>
              <a:rPr lang="it-IT" sz="6400" b="1" dirty="0" err="1" smtClean="0"/>
              <a:t>Identifiers</a:t>
            </a:r>
            <a:r>
              <a:rPr lang="it-IT" sz="6400" b="1" dirty="0" smtClean="0"/>
              <a:t> and </a:t>
            </a:r>
            <a:r>
              <a:rPr lang="it-IT" sz="6400" b="1" dirty="0" err="1" smtClean="0"/>
              <a:t>Formats</a:t>
            </a:r>
            <a:endParaRPr lang="it-IT" sz="6400" b="1" dirty="0" smtClean="0"/>
          </a:p>
          <a:p>
            <a:pPr>
              <a:buNone/>
            </a:pPr>
            <a:r>
              <a:rPr lang="en-US" sz="4800" b="1" dirty="0" smtClean="0"/>
              <a:t>GGA Global Positioning System Fix Data. Time, Position and fix related data</a:t>
            </a:r>
          </a:p>
          <a:p>
            <a:pPr>
              <a:buNone/>
            </a:pPr>
            <a:r>
              <a:rPr lang="it-IT" sz="4800" b="1" dirty="0" err="1" smtClean="0"/>
              <a:t>for</a:t>
            </a:r>
            <a:r>
              <a:rPr lang="it-IT" sz="4800" b="1" dirty="0" smtClean="0"/>
              <a:t> a GPS </a:t>
            </a:r>
            <a:r>
              <a:rPr lang="it-IT" sz="4800" b="1" dirty="0" err="1" smtClean="0"/>
              <a:t>receiver</a:t>
            </a:r>
            <a:endParaRPr lang="it-IT" sz="5600" dirty="0" smtClean="0"/>
          </a:p>
          <a:p>
            <a:pPr>
              <a:buNone/>
            </a:pPr>
            <a:r>
              <a:rPr lang="it-IT" sz="4600" dirty="0" smtClean="0"/>
              <a:t>                 1                   2      3 4                5 6 7  8    9     10 11 12 13   14      15</a:t>
            </a:r>
          </a:p>
          <a:p>
            <a:pPr>
              <a:buNone/>
            </a:pPr>
            <a:r>
              <a:rPr lang="it-IT" sz="4600" dirty="0" smtClean="0"/>
              <a:t>                 |                    |       | |                 | |  |   |     |      |    |    |   |     |         |</a:t>
            </a:r>
          </a:p>
          <a:p>
            <a:pPr>
              <a:buNone/>
            </a:pPr>
            <a:r>
              <a:rPr lang="it-IT" sz="4600" dirty="0" smtClean="0"/>
              <a:t>$--GGA,</a:t>
            </a:r>
            <a:r>
              <a:rPr lang="it-IT" sz="4600" dirty="0" err="1" smtClean="0"/>
              <a:t>hhmmss.ss</a:t>
            </a:r>
            <a:r>
              <a:rPr lang="it-IT" sz="4600" dirty="0" smtClean="0"/>
              <a:t>,</a:t>
            </a:r>
            <a:r>
              <a:rPr lang="it-IT" sz="4600" dirty="0" err="1" smtClean="0"/>
              <a:t>llll.ll</a:t>
            </a:r>
            <a:r>
              <a:rPr lang="it-IT" sz="4600" dirty="0" smtClean="0"/>
              <a:t>,a,</a:t>
            </a:r>
            <a:r>
              <a:rPr lang="it-IT" sz="4600" dirty="0" err="1" smtClean="0"/>
              <a:t>yyyyy.yy</a:t>
            </a:r>
            <a:r>
              <a:rPr lang="it-IT" sz="4600" dirty="0" smtClean="0"/>
              <a:t>,a,x,</a:t>
            </a:r>
            <a:r>
              <a:rPr lang="it-IT" sz="4600" dirty="0" err="1" smtClean="0"/>
              <a:t>xx</a:t>
            </a:r>
            <a:r>
              <a:rPr lang="it-IT" sz="4600" dirty="0" smtClean="0"/>
              <a:t>,</a:t>
            </a:r>
            <a:r>
              <a:rPr lang="it-IT" sz="4600" dirty="0" err="1" smtClean="0"/>
              <a:t>x.x</a:t>
            </a:r>
            <a:r>
              <a:rPr lang="it-IT" sz="4600" dirty="0" smtClean="0"/>
              <a:t>,</a:t>
            </a:r>
            <a:r>
              <a:rPr lang="it-IT" sz="4600" dirty="0" err="1" smtClean="0"/>
              <a:t>x.x</a:t>
            </a:r>
            <a:r>
              <a:rPr lang="it-IT" sz="4600" dirty="0" smtClean="0"/>
              <a:t>,M,</a:t>
            </a:r>
            <a:r>
              <a:rPr lang="it-IT" sz="4600" dirty="0" err="1" smtClean="0"/>
              <a:t>x.x</a:t>
            </a:r>
            <a:r>
              <a:rPr lang="it-IT" sz="4600" dirty="0" smtClean="0"/>
              <a:t>,M,</a:t>
            </a:r>
            <a:r>
              <a:rPr lang="it-IT" sz="4600" dirty="0" err="1" smtClean="0"/>
              <a:t>x.x</a:t>
            </a:r>
            <a:r>
              <a:rPr lang="it-IT" sz="4600" dirty="0" smtClean="0"/>
              <a:t>,</a:t>
            </a:r>
            <a:r>
              <a:rPr lang="it-IT" sz="4600" dirty="0" err="1" smtClean="0"/>
              <a:t>xxxx*hh</a:t>
            </a:r>
            <a:endParaRPr lang="it-IT" sz="4600" dirty="0" smtClean="0"/>
          </a:p>
          <a:p>
            <a:pPr>
              <a:buNone/>
            </a:pPr>
            <a:r>
              <a:rPr lang="it-IT" sz="4600" dirty="0" smtClean="0"/>
              <a:t>1) </a:t>
            </a:r>
            <a:r>
              <a:rPr lang="it-IT" sz="4600" dirty="0" err="1" smtClean="0"/>
              <a:t>Time</a:t>
            </a:r>
            <a:r>
              <a:rPr lang="it-IT" sz="4600" dirty="0" smtClean="0"/>
              <a:t> (UTC)</a:t>
            </a:r>
          </a:p>
          <a:p>
            <a:pPr>
              <a:buNone/>
            </a:pPr>
            <a:r>
              <a:rPr lang="it-IT" sz="4600" dirty="0" smtClean="0"/>
              <a:t>2) </a:t>
            </a:r>
            <a:r>
              <a:rPr lang="it-IT" sz="4600" dirty="0" err="1" smtClean="0"/>
              <a:t>Latitude</a:t>
            </a:r>
            <a:endParaRPr lang="it-IT" sz="4600" dirty="0" smtClean="0"/>
          </a:p>
          <a:p>
            <a:pPr>
              <a:buNone/>
            </a:pPr>
            <a:r>
              <a:rPr lang="en-US" sz="4600" dirty="0" smtClean="0"/>
              <a:t>3) N or S (North or South)</a:t>
            </a:r>
          </a:p>
          <a:p>
            <a:pPr>
              <a:buNone/>
            </a:pPr>
            <a:r>
              <a:rPr lang="it-IT" sz="4600" dirty="0" smtClean="0"/>
              <a:t>4) </a:t>
            </a:r>
            <a:r>
              <a:rPr lang="it-IT" sz="4600" dirty="0" err="1" smtClean="0"/>
              <a:t>Longitude</a:t>
            </a:r>
            <a:endParaRPr lang="it-IT" sz="4600" dirty="0" smtClean="0"/>
          </a:p>
          <a:p>
            <a:pPr>
              <a:buNone/>
            </a:pPr>
            <a:r>
              <a:rPr lang="en-US" sz="4600" dirty="0" smtClean="0"/>
              <a:t>5) E or W (East or West)</a:t>
            </a:r>
          </a:p>
          <a:p>
            <a:pPr>
              <a:buNone/>
            </a:pPr>
            <a:r>
              <a:rPr lang="it-IT" sz="4600" dirty="0" smtClean="0"/>
              <a:t>6) GPS </a:t>
            </a:r>
            <a:r>
              <a:rPr lang="it-IT" sz="4600" dirty="0" err="1" smtClean="0"/>
              <a:t>Quality</a:t>
            </a:r>
            <a:r>
              <a:rPr lang="it-IT" sz="4600" dirty="0" smtClean="0"/>
              <a:t> </a:t>
            </a:r>
            <a:r>
              <a:rPr lang="it-IT" sz="4600" dirty="0" err="1" smtClean="0"/>
              <a:t>Indicator</a:t>
            </a:r>
            <a:r>
              <a:rPr lang="it-IT" sz="4600" dirty="0" smtClean="0"/>
              <a:t>,</a:t>
            </a:r>
          </a:p>
          <a:p>
            <a:pPr>
              <a:buNone/>
            </a:pPr>
            <a:r>
              <a:rPr lang="it-IT" sz="4600" dirty="0" smtClean="0"/>
              <a:t>      0 - </a:t>
            </a:r>
            <a:r>
              <a:rPr lang="it-IT" sz="4600" dirty="0" err="1" smtClean="0"/>
              <a:t>fix</a:t>
            </a:r>
            <a:r>
              <a:rPr lang="it-IT" sz="4600" dirty="0" smtClean="0"/>
              <a:t> </a:t>
            </a:r>
            <a:r>
              <a:rPr lang="it-IT" sz="4600" dirty="0" err="1" smtClean="0"/>
              <a:t>not</a:t>
            </a:r>
            <a:r>
              <a:rPr lang="it-IT" sz="4600" dirty="0" smtClean="0"/>
              <a:t> </a:t>
            </a:r>
            <a:r>
              <a:rPr lang="it-IT" sz="4600" dirty="0" err="1" smtClean="0"/>
              <a:t>available</a:t>
            </a:r>
            <a:r>
              <a:rPr lang="it-IT" sz="4600" dirty="0" smtClean="0"/>
              <a:t>,</a:t>
            </a:r>
          </a:p>
          <a:p>
            <a:pPr>
              <a:buNone/>
            </a:pPr>
            <a:r>
              <a:rPr lang="it-IT" sz="4600" dirty="0" smtClean="0"/>
              <a:t>      1 - GPS </a:t>
            </a:r>
            <a:r>
              <a:rPr lang="it-IT" sz="4600" dirty="0" err="1" smtClean="0"/>
              <a:t>fix</a:t>
            </a:r>
            <a:r>
              <a:rPr lang="it-IT" sz="4600" dirty="0" smtClean="0"/>
              <a:t>,</a:t>
            </a:r>
          </a:p>
          <a:p>
            <a:pPr>
              <a:buNone/>
            </a:pPr>
            <a:r>
              <a:rPr lang="it-IT" sz="4600" dirty="0" smtClean="0"/>
              <a:t>      2 - </a:t>
            </a:r>
            <a:r>
              <a:rPr lang="it-IT" sz="4600" dirty="0" err="1" smtClean="0"/>
              <a:t>Differential</a:t>
            </a:r>
            <a:r>
              <a:rPr lang="it-IT" sz="4600" dirty="0" smtClean="0"/>
              <a:t> GPS </a:t>
            </a:r>
            <a:r>
              <a:rPr lang="it-IT" sz="4600" dirty="0" err="1" smtClean="0"/>
              <a:t>fix</a:t>
            </a:r>
            <a:endParaRPr lang="it-IT" sz="4600" dirty="0" smtClean="0"/>
          </a:p>
          <a:p>
            <a:pPr>
              <a:buNone/>
            </a:pPr>
            <a:r>
              <a:rPr lang="en-US" sz="4600" dirty="0" smtClean="0"/>
              <a:t>7) Number of satellites in view, 00 - 12</a:t>
            </a:r>
          </a:p>
          <a:p>
            <a:pPr>
              <a:buNone/>
            </a:pPr>
            <a:r>
              <a:rPr lang="en-US" sz="4600" dirty="0" smtClean="0"/>
              <a:t>8) Horizontal Dilution of precision</a:t>
            </a:r>
          </a:p>
          <a:p>
            <a:pPr>
              <a:buNone/>
            </a:pPr>
            <a:r>
              <a:rPr lang="en-US" sz="4600" dirty="0" smtClean="0"/>
              <a:t>9) Antenna Altitude above/below mean-sea-level (</a:t>
            </a:r>
            <a:r>
              <a:rPr lang="en-US" sz="4600" dirty="0" err="1" smtClean="0"/>
              <a:t>geoid</a:t>
            </a:r>
            <a:r>
              <a:rPr lang="en-US" sz="4600" dirty="0" smtClean="0"/>
              <a:t>)</a:t>
            </a:r>
          </a:p>
          <a:p>
            <a:pPr>
              <a:buNone/>
            </a:pPr>
            <a:r>
              <a:rPr lang="en-US" sz="4600" dirty="0" smtClean="0"/>
              <a:t>10) Units of antenna altitude, meters</a:t>
            </a:r>
          </a:p>
          <a:p>
            <a:pPr>
              <a:buNone/>
            </a:pPr>
            <a:r>
              <a:rPr lang="en-US" sz="4600" dirty="0" smtClean="0"/>
              <a:t>11) </a:t>
            </a:r>
            <a:r>
              <a:rPr lang="en-US" sz="4600" dirty="0" err="1" smtClean="0"/>
              <a:t>Geoidal</a:t>
            </a:r>
            <a:r>
              <a:rPr lang="en-US" sz="4600" dirty="0" smtClean="0"/>
              <a:t> separation, the difference between the WGS-84 earth</a:t>
            </a:r>
          </a:p>
          <a:p>
            <a:pPr>
              <a:buNone/>
            </a:pPr>
            <a:r>
              <a:rPr lang="en-US" sz="4600" dirty="0" smtClean="0"/>
              <a:t>ellipsoid and mean-sea-level (</a:t>
            </a:r>
            <a:r>
              <a:rPr lang="en-US" sz="4600" dirty="0" err="1" smtClean="0"/>
              <a:t>geoid</a:t>
            </a:r>
            <a:r>
              <a:rPr lang="en-US" sz="4600" dirty="0" smtClean="0"/>
              <a:t>), "-" means mean-sea-level below ellipsoid</a:t>
            </a:r>
          </a:p>
          <a:p>
            <a:pPr>
              <a:buNone/>
            </a:pPr>
            <a:r>
              <a:rPr lang="en-US" sz="4600" dirty="0" smtClean="0"/>
              <a:t>12) Units of </a:t>
            </a:r>
            <a:r>
              <a:rPr lang="en-US" sz="4600" dirty="0" err="1" smtClean="0"/>
              <a:t>geoidal</a:t>
            </a:r>
            <a:r>
              <a:rPr lang="en-US" sz="4600" dirty="0" smtClean="0"/>
              <a:t> separation, meters</a:t>
            </a:r>
          </a:p>
          <a:p>
            <a:pPr>
              <a:buNone/>
            </a:pPr>
            <a:r>
              <a:rPr lang="en-US" sz="4600" dirty="0" smtClean="0"/>
              <a:t>13) Age of differential GPS data, time in seconds since last SC104</a:t>
            </a:r>
          </a:p>
          <a:p>
            <a:pPr>
              <a:buNone/>
            </a:pPr>
            <a:r>
              <a:rPr lang="en-US" sz="4600" dirty="0" smtClean="0"/>
              <a:t>type 1 or 9 update, null field when DGPS is not used</a:t>
            </a:r>
          </a:p>
          <a:p>
            <a:pPr>
              <a:buNone/>
            </a:pPr>
            <a:r>
              <a:rPr lang="en-US" sz="4600" dirty="0" smtClean="0"/>
              <a:t>14) Differential reference station ID, 0000-1023</a:t>
            </a:r>
          </a:p>
          <a:p>
            <a:pPr>
              <a:buNone/>
            </a:pPr>
            <a:r>
              <a:rPr lang="it-IT" sz="4600" dirty="0" smtClean="0"/>
              <a:t>15) </a:t>
            </a:r>
            <a:r>
              <a:rPr lang="it-IT" sz="4600" dirty="0" err="1" smtClean="0"/>
              <a:t>Checksum</a:t>
            </a:r>
            <a:endParaRPr lang="it-IT" sz="4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lnSpcReduction="10000"/>
          </a:bodyPr>
          <a:lstStyle/>
          <a:p>
            <a:pPr algn="just">
              <a:buNone/>
            </a:pPr>
            <a:r>
              <a:rPr lang="en-US" dirty="0" smtClean="0"/>
              <a:t>The National Marine Electronics Association (NMEA) is a non-profit association of manufacturers, distributors, dealers, educational institutions, and others interested in peripheral marine electronics occupations. The NMEA 0183 standard defines an electrical interface and data protocol for </a:t>
            </a:r>
            <a:r>
              <a:rPr lang="it-IT" dirty="0" err="1" smtClean="0"/>
              <a:t>communications</a:t>
            </a:r>
            <a:r>
              <a:rPr lang="it-IT" dirty="0" smtClean="0"/>
              <a:t> </a:t>
            </a:r>
            <a:r>
              <a:rPr lang="it-IT" dirty="0" err="1" smtClean="0"/>
              <a:t>between</a:t>
            </a:r>
            <a:r>
              <a:rPr lang="it-IT" dirty="0" smtClean="0"/>
              <a:t> marine </a:t>
            </a:r>
            <a:r>
              <a:rPr lang="it-IT" dirty="0" err="1" smtClean="0"/>
              <a:t>instrumentation</a:t>
            </a:r>
            <a:r>
              <a:rPr lang="it-IT" dirty="0" smtClean="0"/>
              <a:t>.</a:t>
            </a:r>
          </a:p>
          <a:p>
            <a:pPr algn="just">
              <a:buNone/>
            </a:pPr>
            <a:r>
              <a:rPr lang="en-US" dirty="0" smtClean="0"/>
              <a:t>NMEA 0183 is a voluntary industry standard, first released in March of 1983. It has been updated from time to time; the latest release, currently (August 2001) Version 3.0, July 2001.</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a:bodyPr>
          <a:lstStyle/>
          <a:p>
            <a:pPr algn="just">
              <a:buNone/>
            </a:pPr>
            <a:r>
              <a:rPr lang="en-US" dirty="0" smtClean="0"/>
              <a:t>NMEA has also established a working group to develop a new standard for data communications among shipboard electronic devices. The new standard, NMEA 2000, is a bi-directional, multi-transmitter, multi-receiver serial data network. It is multi-master and self-configuring, and there is no central controller.</a:t>
            </a:r>
          </a:p>
          <a:p>
            <a:pPr algn="just">
              <a:buNone/>
            </a:pPr>
            <a:r>
              <a:rPr lang="en-US" dirty="0" smtClean="0"/>
              <a:t>The NMEA began a beta testing period in January 2000 with eleven manufacturers. A release version of NMEA 2000 is expected in 2001.</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lnSpcReduction="10000"/>
          </a:bodyPr>
          <a:lstStyle/>
          <a:p>
            <a:pPr algn="just">
              <a:buNone/>
            </a:pPr>
            <a:r>
              <a:rPr lang="en-US" dirty="0" smtClean="0"/>
              <a:t>NMEA 0183 devices are designated as either </a:t>
            </a:r>
            <a:r>
              <a:rPr lang="en-US" i="1" dirty="0" smtClean="0"/>
              <a:t>talkers or listeners (with some devices being both), </a:t>
            </a:r>
            <a:r>
              <a:rPr lang="en-US" dirty="0" smtClean="0"/>
              <a:t>employing an asynchronous serial interface with the following parameters:</a:t>
            </a:r>
          </a:p>
          <a:p>
            <a:pPr algn="just">
              <a:buNone/>
            </a:pPr>
            <a:endParaRPr lang="en-US" dirty="0" smtClean="0"/>
          </a:p>
          <a:p>
            <a:r>
              <a:rPr lang="it-IT" dirty="0" smtClean="0"/>
              <a:t>Baud rate</a:t>
            </a:r>
            <a:r>
              <a:rPr lang="it-IT" smtClean="0"/>
              <a:t>: </a:t>
            </a:r>
            <a:r>
              <a:rPr lang="it-IT" smtClean="0"/>
              <a:t>4800 bit/s</a:t>
            </a:r>
            <a:endParaRPr lang="it-IT" dirty="0" smtClean="0"/>
          </a:p>
          <a:p>
            <a:r>
              <a:rPr lang="en-US" dirty="0" smtClean="0"/>
              <a:t>Number of data bits: 8 (bit 7 is 0)</a:t>
            </a:r>
          </a:p>
          <a:p>
            <a:r>
              <a:rPr lang="en-US" dirty="0" smtClean="0"/>
              <a:t>Stop bits: 1 (or more)</a:t>
            </a:r>
          </a:p>
          <a:p>
            <a:r>
              <a:rPr lang="it-IT" dirty="0" err="1" smtClean="0"/>
              <a:t>Parity</a:t>
            </a:r>
            <a:r>
              <a:rPr lang="it-IT" dirty="0" smtClean="0"/>
              <a:t>: none</a:t>
            </a:r>
          </a:p>
          <a:p>
            <a:r>
              <a:rPr lang="it-IT" dirty="0" err="1" smtClean="0"/>
              <a:t>Handshake</a:t>
            </a:r>
            <a:r>
              <a:rPr lang="it-IT" dirty="0" smtClean="0"/>
              <a:t>: none</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lstStyle/>
          <a:p>
            <a:pPr algn="just">
              <a:buNone/>
            </a:pPr>
            <a:r>
              <a:rPr lang="en-US" dirty="0" smtClean="0"/>
              <a:t>NMEA 0183 allows a single talker and several listeners on one circuit. The recommended interconnect wiring is a shielded twisted pair, with the shield grounded only at the talker. The standard dos not specify the use of a particular connector. Note: The new 0183-HS standard (HS = high speed) introduced in version 3.0 uses a 3-wire interface and a baud rate of 38400. This type of interface is not discussed here.</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a:bodyPr>
          <a:lstStyle/>
          <a:p>
            <a:pPr algn="just">
              <a:buNone/>
            </a:pPr>
            <a:r>
              <a:rPr lang="en-US" dirty="0" smtClean="0"/>
              <a:t>Its is recommended that the talker output comply with EIA RS-422, a differential system with two signal lines, "A" and "B". Differential drive signals have no reference to ground and are more immune to noise.</a:t>
            </a:r>
          </a:p>
          <a:p>
            <a:pPr algn="just">
              <a:buNone/>
            </a:pPr>
            <a:r>
              <a:rPr lang="en-US" dirty="0" smtClean="0"/>
              <a:t>However, a single-ended line at TTL level is accepted as well. The voltages on the A line correspond to those on the TTL single wire, while the B voltages are inverted (when output A is at +5 V, output B is at 0 V, and vice versa. This is the </a:t>
            </a:r>
            <a:r>
              <a:rPr lang="en-US" dirty="0" err="1" smtClean="0"/>
              <a:t>unipolar</a:t>
            </a:r>
            <a:r>
              <a:rPr lang="en-US" dirty="0" smtClean="0"/>
              <a:t> RS-422 operation. In bipolar mode ±5 V are used).</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lstStyle/>
          <a:p>
            <a:pPr algn="just">
              <a:buNone/>
            </a:pPr>
            <a:r>
              <a:rPr lang="en-US" dirty="0" smtClean="0"/>
              <a:t>In either case, the recommended receive circuit uses an </a:t>
            </a:r>
            <a:r>
              <a:rPr lang="en-US" dirty="0" err="1" smtClean="0"/>
              <a:t>opto</a:t>
            </a:r>
            <a:r>
              <a:rPr lang="en-US" dirty="0" smtClean="0"/>
              <a:t>-isolator with suitable protection circuitry.</a:t>
            </a:r>
          </a:p>
          <a:p>
            <a:pPr algn="just">
              <a:buNone/>
            </a:pPr>
            <a:r>
              <a:rPr lang="en-US" dirty="0" smtClean="0"/>
              <a:t>The input should be isolated from the receiver's ground. In practice, the single wire, or the RS-422 "A“ wire may be directly connected to a computer's RS-232 input. In fact even many of the latest products, like hand-held GPS receivers, do not have a RS-422 differential output, but just a single line with TTL or </a:t>
            </a:r>
            <a:r>
              <a:rPr lang="it-IT" dirty="0" smtClean="0"/>
              <a:t>5 V CMOS </a:t>
            </a:r>
            <a:r>
              <a:rPr lang="it-IT" dirty="0" err="1" smtClean="0"/>
              <a:t>compatible</a:t>
            </a:r>
            <a:r>
              <a:rPr lang="it-IT" dirty="0" smtClean="0"/>
              <a:t> </a:t>
            </a:r>
            <a:r>
              <a:rPr lang="it-IT" dirty="0" err="1" smtClean="0"/>
              <a:t>signal</a:t>
            </a:r>
            <a:r>
              <a:rPr lang="it-IT" dirty="0" smtClean="0"/>
              <a:t> </a:t>
            </a:r>
            <a:r>
              <a:rPr lang="it-IT" dirty="0" err="1" smtClean="0"/>
              <a:t>level</a:t>
            </a:r>
            <a:r>
              <a:rPr lang="it-IT" dirty="0" smtClean="0"/>
              <a:t>.</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endParaRPr lang="it-IT" dirty="0" smtClean="0"/>
          </a:p>
          <a:p>
            <a:endParaRPr lang="it-IT" dirty="0" smtClean="0"/>
          </a:p>
          <a:p>
            <a:r>
              <a:rPr lang="it-IT" sz="2400" dirty="0" err="1" smtClean="0"/>
              <a:t>General</a:t>
            </a:r>
            <a:r>
              <a:rPr lang="it-IT" sz="2400" dirty="0" smtClean="0"/>
              <a:t> </a:t>
            </a:r>
            <a:r>
              <a:rPr lang="it-IT" sz="2400" dirty="0" err="1" smtClean="0"/>
              <a:t>Sentence</a:t>
            </a:r>
            <a:r>
              <a:rPr lang="it-IT" sz="2400" dirty="0" smtClean="0"/>
              <a:t> Format</a:t>
            </a:r>
            <a:endParaRPr lang="it-IT" dirty="0"/>
          </a:p>
        </p:txBody>
      </p:sp>
      <p:sp>
        <p:nvSpPr>
          <p:cNvPr id="3" name="Titolo 2"/>
          <p:cNvSpPr>
            <a:spLocks noGrp="1"/>
          </p:cNvSpPr>
          <p:nvPr>
            <p:ph type="title"/>
          </p:nvPr>
        </p:nvSpPr>
        <p:spPr/>
        <p:txBody>
          <a:bodyPr/>
          <a:lstStyle/>
          <a:p>
            <a:r>
              <a:rPr lang="it-IT" dirty="0" smtClean="0"/>
              <a:t>NMEA PROTOCOL</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NMEA PROTOCOL</a:t>
            </a:r>
            <a:endParaRPr lang="it-IT" dirty="0"/>
          </a:p>
        </p:txBody>
      </p:sp>
      <p:sp>
        <p:nvSpPr>
          <p:cNvPr id="3" name="Segnaposto contenuto 2"/>
          <p:cNvSpPr>
            <a:spLocks noGrp="1"/>
          </p:cNvSpPr>
          <p:nvPr>
            <p:ph sz="quarter" idx="1"/>
          </p:nvPr>
        </p:nvSpPr>
        <p:spPr/>
        <p:txBody>
          <a:bodyPr>
            <a:normAutofit/>
          </a:bodyPr>
          <a:lstStyle/>
          <a:p>
            <a:pPr algn="just">
              <a:buNone/>
            </a:pPr>
            <a:r>
              <a:rPr lang="en-US" dirty="0" smtClean="0"/>
              <a:t>All data is transmitted in the form of </a:t>
            </a:r>
            <a:r>
              <a:rPr lang="en-US" i="1" dirty="0" smtClean="0"/>
              <a:t>sentences. Only printable ASCII characters are allowed, plus CR </a:t>
            </a:r>
            <a:r>
              <a:rPr lang="en-US" dirty="0" smtClean="0"/>
              <a:t>(carriage return) and LF (line feed). Each sentence starts with a "$" sign and ends with &lt;CR&gt;&lt;LF&gt;. There are three basic kinds of sentences: </a:t>
            </a:r>
            <a:r>
              <a:rPr lang="en-US" i="1" dirty="0" smtClean="0"/>
              <a:t>talker sentences, proprietary sentences and query sentences.</a:t>
            </a:r>
          </a:p>
          <a:p>
            <a:r>
              <a:rPr lang="en-US" b="1" dirty="0" smtClean="0"/>
              <a:t>Talker Sentences. The general format for a talker sentence is:</a:t>
            </a:r>
          </a:p>
          <a:p>
            <a:r>
              <a:rPr lang="it-IT" dirty="0" err="1" smtClean="0"/>
              <a:t>$ttsss</a:t>
            </a:r>
            <a:r>
              <a:rPr lang="it-IT" dirty="0" smtClean="0"/>
              <a:t>,d1,d2,....&lt;CR&gt;&lt;LF&gt;</a:t>
            </a:r>
            <a:endParaRPr lang="it-IT"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378</TotalTime>
  <Words>1430</Words>
  <Application>Microsoft Office PowerPoint</Application>
  <PresentationFormat>Presentazione su schermo (4:3)</PresentationFormat>
  <Paragraphs>122</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Città</vt:lpstr>
      <vt:lpstr>NMEA PROTOCOL</vt:lpstr>
      <vt:lpstr>NMEA PROTOCOL</vt:lpstr>
      <vt:lpstr>NMEA PROTOCOL</vt:lpstr>
      <vt:lpstr>NMEA PROTOCOL</vt:lpstr>
      <vt:lpstr>NMEA PROTOCOL</vt:lpstr>
      <vt:lpstr>NMEA PROTOCOL</vt:lpstr>
      <vt:lpstr>NMEA PROTOCOL</vt:lpstr>
      <vt:lpstr>NMEA PROTOCOL</vt:lpstr>
      <vt:lpstr>NMEA PROTOCOL</vt:lpstr>
      <vt:lpstr>NMEA PROTOCOL</vt:lpstr>
      <vt:lpstr>NMEA PROTOCOL</vt:lpstr>
      <vt:lpstr>NMEA PROTOCOL</vt:lpstr>
      <vt:lpstr>NMEA PROTOCOL</vt:lpstr>
      <vt:lpstr>NMEA PROTOCOL</vt:lpstr>
      <vt:lpstr>NMEA PROTOCOL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NMEA PROTOCOL</dc:title>
  <dc:creator>Stefano</dc:creator>
  <cp:lastModifiedBy>Stefano Trivellini</cp:lastModifiedBy>
  <cp:revision>23</cp:revision>
  <dcterms:created xsi:type="dcterms:W3CDTF">2012-01-24T09:05:24Z</dcterms:created>
  <dcterms:modified xsi:type="dcterms:W3CDTF">2014-10-29T07:46:32Z</dcterms:modified>
</cp:coreProperties>
</file>