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7" r:id="rId2"/>
    <p:sldId id="555" r:id="rId3"/>
    <p:sldId id="554" r:id="rId4"/>
    <p:sldId id="359" r:id="rId5"/>
    <p:sldId id="360" r:id="rId6"/>
    <p:sldId id="361" r:id="rId7"/>
    <p:sldId id="556" r:id="rId8"/>
    <p:sldId id="362" r:id="rId9"/>
    <p:sldId id="363" r:id="rId10"/>
    <p:sldId id="364" r:id="rId11"/>
    <p:sldId id="489" r:id="rId12"/>
    <p:sldId id="546" r:id="rId13"/>
    <p:sldId id="547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9" r:id="rId24"/>
    <p:sldId id="570" r:id="rId25"/>
    <p:sldId id="571" r:id="rId26"/>
    <p:sldId id="574" r:id="rId27"/>
    <p:sldId id="575" r:id="rId28"/>
    <p:sldId id="576" r:id="rId29"/>
    <p:sldId id="572" r:id="rId30"/>
    <p:sldId id="573" r:id="rId31"/>
    <p:sldId id="577" r:id="rId32"/>
    <p:sldId id="578" r:id="rId33"/>
    <p:sldId id="579" r:id="rId34"/>
    <p:sldId id="580" r:id="rId35"/>
    <p:sldId id="581" r:id="rId36"/>
    <p:sldId id="582" r:id="rId37"/>
    <p:sldId id="584" r:id="rId38"/>
    <p:sldId id="583" r:id="rId39"/>
    <p:sldId id="585" r:id="rId40"/>
    <p:sldId id="586" r:id="rId41"/>
    <p:sldId id="548" r:id="rId42"/>
    <p:sldId id="549" r:id="rId43"/>
    <p:sldId id="558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12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15CEF-82B4-481F-8E21-3A97246BFB7F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1A68-5050-486E-8B7C-48F6AF9F8C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2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STCW Code (2010) Section A-VIII/2, Parts 2, 3 &amp; 4 and further emphasizes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30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884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437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55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1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60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03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120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393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058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67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91A68-5050-486E-8B7C-48F6AF9F8C9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772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022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899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832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679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346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729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929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2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52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73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50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05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0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24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99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1A68-5050-486E-8B7C-48F6AF9F8C9F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14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8893-C097-4677-B2B0-1DC643D1E4A5}" type="datetimeFigureOut">
              <a:rPr lang="it-IT" smtClean="0"/>
              <a:pPr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FC00-1423-4722-B1DB-A35088D106C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Relationship Id="rId9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10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it/url?sa=i&amp;rct=j&amp;q=&amp;esrc=s&amp;source=images&amp;cd=&amp;cad=rja&amp;uact=8&amp;ved=0ahUKEwigq9uB55bYAhUDyaQKHR0TAb4QjRwIBw&amp;url=http://www.creditbrite.com/credit/method-of-verification/&amp;psig=AOvVaw2oX5ohtca_u0G-ZNesm0AB&amp;ust=151379795816059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AC33C-C1B9-48D9-BD1A-18ECB4B0BB66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2051" name="Tittel 1"/>
          <p:cNvSpPr>
            <a:spLocks noGrp="1"/>
          </p:cNvSpPr>
          <p:nvPr>
            <p:ph type="title" idx="4294967295"/>
          </p:nvPr>
        </p:nvSpPr>
        <p:spPr>
          <a:xfrm>
            <a:off x="219162" y="1496341"/>
            <a:ext cx="2640012" cy="3312766"/>
          </a:xfrm>
        </p:spPr>
        <p:txBody>
          <a:bodyPr/>
          <a:lstStyle/>
          <a:p>
            <a:r>
              <a:rPr lang="en-GB" altLang="it-IT" sz="3200" b="1" dirty="0">
                <a:solidFill>
                  <a:srgbClr val="FF3300"/>
                </a:solidFill>
              </a:rPr>
              <a:t>Welcome</a:t>
            </a:r>
            <a:br>
              <a:rPr lang="en-GB" altLang="it-IT" sz="3200" b="1" dirty="0">
                <a:solidFill>
                  <a:srgbClr val="FF3300"/>
                </a:solidFill>
              </a:rPr>
            </a:br>
            <a:r>
              <a:rPr lang="en-GB" altLang="it-IT" sz="3200" b="1" dirty="0" err="1">
                <a:solidFill>
                  <a:srgbClr val="FF3300"/>
                </a:solidFill>
              </a:rPr>
              <a:t>Willkommen</a:t>
            </a:r>
            <a:br>
              <a:rPr lang="en-GB" altLang="it-IT" sz="3200" b="1" dirty="0">
                <a:solidFill>
                  <a:srgbClr val="FF3300"/>
                </a:solidFill>
              </a:rPr>
            </a:br>
            <a:r>
              <a:rPr lang="en-GB" altLang="it-IT" sz="3200" b="1" dirty="0" err="1">
                <a:solidFill>
                  <a:srgbClr val="FF3300"/>
                </a:solidFill>
              </a:rPr>
              <a:t>Bienvenue</a:t>
            </a:r>
            <a:br>
              <a:rPr lang="en-GB" altLang="it-IT" sz="3200" b="1" dirty="0">
                <a:solidFill>
                  <a:srgbClr val="FF3300"/>
                </a:solidFill>
              </a:rPr>
            </a:br>
            <a:r>
              <a:rPr lang="nn-NO" altLang="it-IT" sz="3200" b="1" dirty="0">
                <a:solidFill>
                  <a:srgbClr val="FF3300"/>
                </a:solidFill>
              </a:rPr>
              <a:t>Bienvenida</a:t>
            </a:r>
            <a:br>
              <a:rPr lang="en-GB" altLang="it-IT" sz="3200" b="1" dirty="0">
                <a:solidFill>
                  <a:srgbClr val="FF3300"/>
                </a:solidFill>
              </a:rPr>
            </a:br>
            <a:r>
              <a:rPr lang="ar-SA" altLang="it-IT" sz="3200" b="1" dirty="0">
                <a:solidFill>
                  <a:srgbClr val="FF3300"/>
                </a:solidFill>
                <a:cs typeface="Arial" charset="0"/>
              </a:rPr>
              <a:t>ترحيب</a:t>
            </a:r>
            <a:br>
              <a:rPr lang="en-GB" altLang="it-IT" sz="3200" b="1" dirty="0">
                <a:solidFill>
                  <a:srgbClr val="FF3300"/>
                </a:solidFill>
              </a:rPr>
            </a:br>
            <a:r>
              <a:rPr lang="it-IT" altLang="it-IT" sz="3200" b="1" dirty="0">
                <a:solidFill>
                  <a:srgbClr val="FF3300"/>
                </a:solidFill>
              </a:rPr>
              <a:t>Benvenuto</a:t>
            </a:r>
            <a:endParaRPr lang="en-GB" altLang="it-IT" sz="3200" b="1" dirty="0">
              <a:solidFill>
                <a:srgbClr val="FF3300"/>
              </a:solidFill>
            </a:endParaRPr>
          </a:p>
        </p:txBody>
      </p:sp>
      <p:sp>
        <p:nvSpPr>
          <p:cNvPr id="2052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254880" y="5321787"/>
            <a:ext cx="8795420" cy="6477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altLang="it-IT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Titolo</a:t>
            </a:r>
            <a:r>
              <a:rPr lang="en-GB" alt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Corso</a:t>
            </a:r>
          </a:p>
        </p:txBody>
      </p:sp>
      <p:sp>
        <p:nvSpPr>
          <p:cNvPr id="2053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219162" y="6020318"/>
            <a:ext cx="8831138" cy="4475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GB" altLang="it-IT" sz="1800" b="1" dirty="0" err="1">
                <a:solidFill>
                  <a:schemeClr val="tx2"/>
                </a:solidFill>
                <a:latin typeface="Castellar" pitchFamily="18" charset="0"/>
              </a:rPr>
              <a:t>imat</a:t>
            </a:r>
            <a:r>
              <a:rPr lang="en-GB" altLang="it-IT" sz="1800" b="1" dirty="0">
                <a:solidFill>
                  <a:schemeClr val="tx2"/>
                </a:solidFill>
                <a:latin typeface="Castellar" pitchFamily="18" charset="0"/>
              </a:rPr>
              <a:t> headquarter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010" y="6579436"/>
            <a:ext cx="762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Mod</a:t>
            </a:r>
            <a:r>
              <a:rPr lang="it-IT" sz="1400" dirty="0"/>
              <a:t>. 02 “Format dispense corsisti” rev. 2.0 </a:t>
            </a:r>
            <a:r>
              <a:rPr lang="it-IT" sz="1400"/>
              <a:t>del 23/07/2019 </a:t>
            </a:r>
            <a:r>
              <a:rPr lang="it-IT" sz="1400" dirty="0"/>
              <a:t>- PRO. 06 IMAT “Progettazione Corsi”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983" y="-449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" y="-18714"/>
            <a:ext cx="38766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937" y="851616"/>
            <a:ext cx="6059949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421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916832"/>
            <a:ext cx="4719637" cy="4794250"/>
          </a:xfrm>
        </p:spPr>
      </p:pic>
      <p:pic>
        <p:nvPicPr>
          <p:cNvPr id="9220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0" y="1196752"/>
            <a:ext cx="371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High Voltage Simulator (HV)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055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tx2"/>
                </a:solidFill>
              </a:rPr>
              <a:t>Polar</a:t>
            </a:r>
            <a:r>
              <a:rPr lang="it-IT" sz="2800" b="1" dirty="0">
                <a:solidFill>
                  <a:schemeClr val="tx2"/>
                </a:solidFill>
              </a:rPr>
              <a:t> Code Simulator (PC)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33" y="718823"/>
            <a:ext cx="6108171" cy="34358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03" y="4344079"/>
            <a:ext cx="3995936" cy="22477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6" y="4344079"/>
            <a:ext cx="4001007" cy="22477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56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UPC" charset="0"/>
                <a:ea typeface="ＭＳ Ｐゴシック" charset="0"/>
              </a:defRPr>
            </a:lvl9pPr>
          </a:lstStyle>
          <a:p>
            <a:pPr eaLnBrk="1" hangingPunct="1"/>
            <a:fld id="{3066326C-5B72-D444-AF8B-F81FB85E5A93}" type="slidenum">
              <a:rPr lang="it-IT" sz="1200">
                <a:solidFill>
                  <a:srgbClr val="045C75"/>
                </a:solidFill>
                <a:latin typeface="Constantia" charset="0"/>
              </a:rPr>
              <a:pPr eaLnBrk="1" hangingPunct="1"/>
              <a:t>12</a:t>
            </a:fld>
            <a:endParaRPr lang="it-IT" sz="1200">
              <a:solidFill>
                <a:srgbClr val="045C75"/>
              </a:solidFill>
              <a:latin typeface="Constantia" charset="0"/>
            </a:endParaRPr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1901" y="803221"/>
            <a:ext cx="8754150" cy="591825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it-IT" sz="1800" b="1" u="sng" dirty="0"/>
              <a:t>Requisiti di partecipazione:</a:t>
            </a:r>
            <a:r>
              <a:rPr lang="it-IT" sz="1800" dirty="0"/>
              <a:t> Ufficiali ed allievi ufficiali di navigazione</a:t>
            </a:r>
          </a:p>
          <a:p>
            <a:pPr marL="0" indent="0" algn="just">
              <a:buNone/>
              <a:defRPr/>
            </a:pPr>
            <a:endParaRPr lang="it-IT" sz="1800" dirty="0"/>
          </a:p>
          <a:p>
            <a:pPr marL="0" indent="0" algn="just">
              <a:buNone/>
              <a:defRPr/>
            </a:pPr>
            <a:r>
              <a:rPr lang="it-IT" sz="1800" b="1" u="sng" dirty="0"/>
              <a:t>Tipologia di corsi:</a:t>
            </a:r>
            <a:endParaRPr lang="it-IT" sz="1800" dirty="0"/>
          </a:p>
          <a:p>
            <a:pPr algn="just">
              <a:buFont typeface="+mj-lt"/>
              <a:buAutoNum type="arabicParenR"/>
              <a:defRPr/>
            </a:pPr>
            <a:r>
              <a:rPr lang="it-IT" sz="1800" dirty="0"/>
              <a:t>BTM Basico;</a:t>
            </a:r>
          </a:p>
          <a:p>
            <a:pPr algn="just">
              <a:buFont typeface="+mj-lt"/>
              <a:buAutoNum type="arabicParenR"/>
              <a:defRPr/>
            </a:pPr>
            <a:r>
              <a:rPr lang="it-IT" sz="1800" dirty="0"/>
              <a:t>BTM </a:t>
            </a:r>
            <a:r>
              <a:rPr lang="it-IT" sz="1800" dirty="0" err="1"/>
              <a:t>Refresh</a:t>
            </a:r>
            <a:r>
              <a:rPr lang="it-IT" sz="1800" dirty="0"/>
              <a:t>;</a:t>
            </a:r>
          </a:p>
          <a:p>
            <a:pPr algn="just">
              <a:buFont typeface="+mj-lt"/>
              <a:buAutoNum type="arabicParenR"/>
              <a:defRPr/>
            </a:pPr>
            <a:r>
              <a:rPr lang="it-IT" sz="1800" dirty="0"/>
              <a:t>BTM Stretti:</a:t>
            </a: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lang="it-IT" sz="1800" dirty="0"/>
              <a:t>Messina,</a:t>
            </a: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lang="it-IT" sz="1800" dirty="0"/>
              <a:t>Malamocco,</a:t>
            </a: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lang="it-IT" sz="1800" dirty="0"/>
              <a:t>Bosforo e Dardanelli,</a:t>
            </a:r>
          </a:p>
          <a:p>
            <a:pPr algn="just">
              <a:buFont typeface="+mj-lt"/>
              <a:buAutoNum type="arabicParenR"/>
              <a:defRPr/>
            </a:pPr>
            <a:r>
              <a:rPr lang="it-IT" sz="1800" dirty="0"/>
              <a:t>BTM English Channel (stretto della manica).</a:t>
            </a:r>
          </a:p>
          <a:p>
            <a:pPr marL="0" indent="0" algn="just">
              <a:buNone/>
              <a:defRPr/>
            </a:pPr>
            <a:endParaRPr lang="it-IT" sz="1800" dirty="0"/>
          </a:p>
          <a:p>
            <a:pPr marL="0" indent="0" algn="just">
              <a:buNone/>
              <a:defRPr/>
            </a:pPr>
            <a:r>
              <a:rPr lang="it-IT" sz="1800" b="1" u="sng" dirty="0"/>
              <a:t>Durata del corso:</a:t>
            </a:r>
            <a:r>
              <a:rPr lang="it-IT" sz="1800" dirty="0"/>
              <a:t> 24 ore – 8 ore x 3 giorni – dalle 08:30 alle 17:00. </a:t>
            </a:r>
          </a:p>
          <a:p>
            <a:pPr marL="0" indent="0" algn="just">
              <a:buNone/>
              <a:defRPr/>
            </a:pPr>
            <a:r>
              <a:rPr lang="it-IT" sz="1800" dirty="0"/>
              <a:t>Le 24 ore del corso saranno suddivise in </a:t>
            </a:r>
            <a:r>
              <a:rPr lang="it-IT" sz="1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ore di teoria </a:t>
            </a:r>
            <a:r>
              <a:rPr lang="it-IT" sz="1800" dirty="0"/>
              <a:t>e </a:t>
            </a:r>
            <a:r>
              <a:rPr lang="it-IT" sz="1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ore di pratica </a:t>
            </a:r>
            <a:r>
              <a:rPr lang="it-IT" sz="1800" dirty="0"/>
              <a:t>al simulatore con visione a 360° tipo POLARIS;</a:t>
            </a:r>
          </a:p>
          <a:p>
            <a:pPr marL="0" indent="0" algn="just">
              <a:buNone/>
              <a:defRPr/>
            </a:pPr>
            <a:endParaRPr lang="it-IT" sz="1800" dirty="0"/>
          </a:p>
          <a:p>
            <a:pPr marL="0" indent="0" algn="just">
              <a:buNone/>
              <a:defRPr/>
            </a:pPr>
            <a:r>
              <a:rPr lang="it-IT" sz="1800" b="1" u="sng" dirty="0"/>
              <a:t>Valutazione del corso:</a:t>
            </a:r>
            <a:r>
              <a:rPr lang="it-IT" sz="1800" dirty="0"/>
              <a:t> Test finale sugli argomenti spiegati oltre che Test al simulatore.</a:t>
            </a:r>
          </a:p>
          <a:p>
            <a:pPr marL="0" indent="0" algn="just">
              <a:buNone/>
              <a:defRPr/>
            </a:pPr>
            <a:endParaRPr lang="it-IT" sz="1800" dirty="0"/>
          </a:p>
          <a:p>
            <a:pPr marL="0" indent="0" algn="just">
              <a:buNone/>
              <a:defRPr/>
            </a:pPr>
            <a:r>
              <a:rPr lang="it-IT" sz="1800" b="1" u="sng" dirty="0"/>
              <a:t>Competenze - Obiettivi del corso:</a:t>
            </a:r>
            <a:r>
              <a:rPr lang="it-IT" sz="1800" dirty="0"/>
              <a:t> </a:t>
            </a:r>
          </a:p>
          <a:p>
            <a:pPr algn="just">
              <a:buFont typeface="+mj-lt"/>
              <a:buAutoNum type="arabicParenR"/>
              <a:defRPr/>
            </a:pPr>
            <a:r>
              <a:rPr lang="it-IT" sz="1800" dirty="0"/>
              <a:t>Migliorare le conoscenze degli ufficiali di navigazione sulla gestione del team del ponte di comando;</a:t>
            </a:r>
          </a:p>
          <a:p>
            <a:pPr algn="just">
              <a:buFont typeface="+mj-lt"/>
              <a:buAutoNum type="arabicParenR"/>
              <a:defRPr/>
            </a:pPr>
            <a:r>
              <a:rPr lang="it-IT" sz="1800" dirty="0"/>
              <a:t>Effettiva implementazione delle procedure del ponte di comando durante la guardia;</a:t>
            </a:r>
          </a:p>
          <a:p>
            <a:pPr algn="just">
              <a:buFont typeface="+mj-lt"/>
              <a:buAutoNum type="arabicParenR"/>
              <a:defRPr/>
            </a:pPr>
            <a:r>
              <a:rPr lang="it-IT" sz="1800" dirty="0"/>
              <a:t>Rispondere in modo efficiente a circostanze mutevoli;</a:t>
            </a:r>
          </a:p>
          <a:p>
            <a:pPr algn="just">
              <a:buFont typeface="+mj-lt"/>
              <a:buAutoNum type="arabicParenR"/>
              <a:defRPr/>
            </a:pPr>
            <a:r>
              <a:rPr lang="it-IT" sz="1800" dirty="0"/>
              <a:t>L’utilizzo ottimale delle apparecchiature del ponte di comando per le differenti situazioni.  </a:t>
            </a:r>
          </a:p>
          <a:p>
            <a:pPr marL="0" indent="0" algn="just">
              <a:buNone/>
              <a:defRPr/>
            </a:pPr>
            <a:endParaRPr lang="it-IT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Organizzazione e Valutazione del Corso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692696"/>
            <a:ext cx="908263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u="sng" dirty="0"/>
              <a:t>Origini del Bridge Team Management (BTM) </a:t>
            </a:r>
            <a:endParaRPr lang="it-IT" sz="16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Principio del BTM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Origini del BTM (Incidente di Tenerife e Linate)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Teorema di </a:t>
            </a:r>
            <a:r>
              <a:rPr lang="it-IT" sz="1600" dirty="0" err="1"/>
              <a:t>Reason</a:t>
            </a:r>
            <a:r>
              <a:rPr lang="it-IT" sz="1600" dirty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Che cos’è la </a:t>
            </a:r>
            <a:r>
              <a:rPr lang="it-IT" sz="1600" dirty="0" err="1"/>
              <a:t>Safety</a:t>
            </a:r>
            <a:r>
              <a:rPr lang="it-IT" sz="1600" dirty="0"/>
              <a:t>?;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Differenza tra </a:t>
            </a:r>
            <a:r>
              <a:rPr lang="it-IT" sz="1600" dirty="0" err="1"/>
              <a:t>Safety</a:t>
            </a:r>
            <a:r>
              <a:rPr lang="it-IT" sz="1600" dirty="0"/>
              <a:t> e Security.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it-IT" sz="1600" dirty="0"/>
          </a:p>
          <a:p>
            <a:r>
              <a:rPr lang="it-IT" sz="1600" b="1" i="1" u="sng" dirty="0"/>
              <a:t>Componente umana - </a:t>
            </a:r>
            <a:r>
              <a:rPr lang="it-IT" sz="1600" b="1" i="1" u="sng" dirty="0" err="1"/>
              <a:t>Teamwork</a:t>
            </a:r>
            <a:endParaRPr lang="it-IT" sz="16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Che cos’è Human </a:t>
            </a:r>
            <a:r>
              <a:rPr lang="it-IT" sz="1600" dirty="0" err="1"/>
              <a:t>Factor</a:t>
            </a:r>
            <a:r>
              <a:rPr lang="it-IT" sz="1600" dirty="0"/>
              <a:t>?;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Modello di SHELL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Affaticamento (</a:t>
            </a:r>
            <a:r>
              <a:rPr lang="it-IT" sz="1600" dirty="0" err="1"/>
              <a:t>Workload</a:t>
            </a:r>
            <a:r>
              <a:rPr lang="it-IT" sz="1600" dirty="0"/>
              <a:t> &amp; </a:t>
            </a:r>
            <a:r>
              <a:rPr lang="it-IT" sz="1600" dirty="0" err="1"/>
              <a:t>Situational</a:t>
            </a:r>
            <a:r>
              <a:rPr lang="it-IT" sz="1600" dirty="0"/>
              <a:t> </a:t>
            </a:r>
            <a:r>
              <a:rPr lang="it-IT" sz="1600" dirty="0" err="1"/>
              <a:t>Awareness</a:t>
            </a:r>
            <a:r>
              <a:rPr lang="it-IT" sz="1600" dirty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1600" dirty="0"/>
              <a:t>Comunicazione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600" dirty="0"/>
              <a:t>Statistiche di incidenti recenti e condivisione di esperienze </a:t>
            </a:r>
          </a:p>
          <a:p>
            <a:pPr lvl="0"/>
            <a:endParaRPr lang="it-IT" sz="1600" dirty="0"/>
          </a:p>
          <a:p>
            <a:r>
              <a:rPr lang="it-IT" sz="1600" b="1" i="1" u="sng" dirty="0"/>
              <a:t>Normativa e procedure operative</a:t>
            </a:r>
            <a:endParaRPr lang="it-IT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dirty="0"/>
              <a:t>Organizzazione del ponte di comando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dirty="0"/>
              <a:t>Controllo apparecchiature del ponte di comando;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dirty="0"/>
              <a:t>Pianificazione del passaggio/manovra;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dirty="0" err="1"/>
              <a:t>Check</a:t>
            </a:r>
            <a:r>
              <a:rPr lang="it-IT" sz="1600" dirty="0"/>
              <a:t> </a:t>
            </a:r>
            <a:r>
              <a:rPr lang="it-IT" sz="1600" dirty="0" err="1"/>
              <a:t>Lists</a:t>
            </a: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Compiti dell’ufficiale di guardia;</a:t>
            </a:r>
          </a:p>
          <a:p>
            <a:pPr lvl="0"/>
            <a:endParaRPr lang="it-IT" sz="1600" dirty="0"/>
          </a:p>
          <a:p>
            <a:r>
              <a:rPr lang="it-IT" sz="1600" b="1" i="1" u="sng" dirty="0"/>
              <a:t>Aspetti tecnici</a:t>
            </a:r>
            <a:endParaRPr lang="it-IT" sz="1600" dirty="0"/>
          </a:p>
          <a:p>
            <a:pPr lvl="0"/>
            <a:r>
              <a:rPr lang="it-IT" sz="1600" dirty="0"/>
              <a:t>Stretto di Messina;</a:t>
            </a:r>
          </a:p>
          <a:p>
            <a:pPr lvl="0"/>
            <a:r>
              <a:rPr lang="it-IT" sz="1600" dirty="0"/>
              <a:t>Stretto di Malamocco;</a:t>
            </a:r>
          </a:p>
          <a:p>
            <a:pPr lvl="0"/>
            <a:r>
              <a:rPr lang="it-IT" sz="1600" dirty="0"/>
              <a:t>Stretto Bosforo e Dardanelli;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Contenuti Corso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91580" y="807609"/>
            <a:ext cx="7560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AUTOMATION</a:t>
            </a:r>
            <a:endParaRPr kumimoji="0" lang="it-IT" sz="6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PROGRAMMABLE LOGIC CONTROLLER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756576" y="206084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3645" y="980728"/>
            <a:ext cx="88108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 primi PLC furono sviluppati da General </a:t>
            </a:r>
            <a:r>
              <a:rPr lang="it-IT" sz="2400" dirty="0" err="1"/>
              <a:t>Motors</a:t>
            </a:r>
            <a:r>
              <a:rPr lang="it-IT" sz="2400" dirty="0"/>
              <a:t> alla fine degli anni '60; il loro compito era di sostituire i circuiti in logica cablata, con relè e timer, nelle linee di produzione dell'industria automobilistica. In quel settore l'avvento del PLC è stata una vera rivoluzione perché nelle linee di assemblaggio, caratterizzate da sistemi che richiedono aggiornamenti frequenti, la soluzione di logica cablata ha richiesto un nuovo cablaggio e l'installazione di nuovi componenti per ogni modifica con sé con tempi, costi, e conseguenti errori. Il passaggio a una soluzione a microprocessore ha semplificato la progettazione e la manutenzione, una maggiore efficienza e costi ridotti. Tuttavia, questa soluzione richiedeva l'uso di computer specializzati, con caratteristiche di affidabilità, robustezza e prestazioni che un computer tradizionale non poteva garantire.</a:t>
            </a:r>
            <a:endParaRPr lang="it-IT" sz="22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PLC</a:t>
            </a:r>
          </a:p>
        </p:txBody>
      </p:sp>
    </p:spTree>
    <p:extLst>
      <p:ext uri="{BB962C8B-B14F-4D97-AF65-F5344CB8AC3E}">
        <p14:creationId xmlns:p14="http://schemas.microsoft.com/office/powerpoint/2010/main" val="140781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3645" y="980728"/>
            <a:ext cx="8810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PLC non è l'unica soluzione a microprocessore per l'automazione, ma è la più conveniente se il sistema è progettato su misura in un'unica copia e soggetto a frequenti modifiche. In questo caso i costi di sviluppo e manutenzione sono inferiori perché il PLC offre: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una soluzione hardware standardizzata e pronta per l'uso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componenti robusti, testati e affidabili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 sistema di facile installazione e interfaccia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 sistema facile da usare e da programmare</a:t>
            </a:r>
            <a:endParaRPr lang="it-IT" sz="22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PLC</a:t>
            </a:r>
          </a:p>
        </p:txBody>
      </p:sp>
    </p:spTree>
    <p:extLst>
      <p:ext uri="{BB962C8B-B14F-4D97-AF65-F5344CB8AC3E}">
        <p14:creationId xmlns:p14="http://schemas.microsoft.com/office/powerpoint/2010/main" val="352297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3645" y="980728"/>
            <a:ext cx="88108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 soluzioni alternative - microcontrollore o PC - sono invece convenienti quando: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viene prodotto un numero di esemplari che consente di ammortizzare il costo di sviluppo (produzione in serie).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non ci sono successive modifiche o aggiornamenti.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sono richieste alte prestazioni.</a:t>
            </a:r>
            <a:endParaRPr lang="it-IT" sz="22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PLC</a:t>
            </a:r>
          </a:p>
        </p:txBody>
      </p:sp>
    </p:spTree>
    <p:extLst>
      <p:ext uri="{BB962C8B-B14F-4D97-AF65-F5344CB8AC3E}">
        <p14:creationId xmlns:p14="http://schemas.microsoft.com/office/powerpoint/2010/main" val="120083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1125" y="856357"/>
            <a:ext cx="88108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 PLC sono disponibili nel formato: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compatto, con tutti i componenti di base integrati in un unico alloggiamento (ad es. modello Siemens S7-1200)</a:t>
            </a:r>
          </a:p>
          <a:p>
            <a:pPr algn="just"/>
            <a:r>
              <a:rPr lang="it-IT" sz="2400" dirty="0"/>
              <a:t>modulare, in cui i dispositivi sono disponibili su singoli moduli installati in un rack e collegati tra loro (ad esempio il modello S7-1500 di Siemens)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Un PLC compatto contiene: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 alimentatore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la CPU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una memoria di lavoro volatile (RAM)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 programma non volatile (ROM, flash, EEPROM)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schede di input e output, sia digitali che analogiche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una porta di comunicazione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Hardware characteristics of the PLC</a:t>
            </a:r>
            <a:endParaRPr lang="it-IT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05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1125" y="856357"/>
            <a:ext cx="88108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 caratteristiche dei componenti non sono nemmeno paragonabili a quelle di un PC - i valori tipici potrebbero essere 1 MB di memoria del programma, 100 KB di memoria di lavoro e una CPU da 100 MHz - ma le prestazioni sono adeguate perché le attività da svolgere sono semplice e non richiede grandi capacità di elaborazione.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Le possibilità di interfacciamento di input e output sono il vero punto di forza dei PLC. Di solito disponibile: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molti ingressi digitali, sotto forma di 24 V CC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pochi ingressi analogici che accettano tensioni da 0 a 10 volt (o correnti da 4 a 20 </a:t>
            </a:r>
            <a:r>
              <a:rPr lang="it-IT" sz="2400" dirty="0" err="1"/>
              <a:t>mA</a:t>
            </a:r>
            <a:r>
              <a:rPr lang="it-IT" sz="2400" dirty="0"/>
              <a:t>) con una risoluzione di 10 bit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molte uscite digitali, relè o transistor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poche (o nessuna) uscite analogiche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Hardware characteristics of the PLC</a:t>
            </a:r>
            <a:endParaRPr lang="it-IT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3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89" y="172656"/>
            <a:ext cx="1112400" cy="515040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0" y="6341644"/>
            <a:ext cx="914400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IMAT – Training Center &amp; </a:t>
            </a:r>
            <a:r>
              <a:rPr lang="it-IT" dirty="0" err="1">
                <a:solidFill>
                  <a:schemeClr val="bg1"/>
                </a:solidFill>
              </a:rPr>
              <a:t>Nautical</a:t>
            </a:r>
            <a:r>
              <a:rPr lang="it-IT" dirty="0">
                <a:solidFill>
                  <a:schemeClr val="bg1"/>
                </a:solidFill>
              </a:rPr>
              <a:t> College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9" y="6322232"/>
            <a:ext cx="1216688" cy="57454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269" y="6322232"/>
            <a:ext cx="889920" cy="5745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5576" y="15721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Autori – Approvazioni – Aggiornamenti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18758"/>
              </p:ext>
            </p:extLst>
          </p:nvPr>
        </p:nvGraphicFramePr>
        <p:xfrm>
          <a:off x="467545" y="933675"/>
          <a:ext cx="8352927" cy="208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EDIZIONE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RUOLO /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STRUTTURA DI APPARTENENZA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Rev.</a:t>
                      </a:r>
                      <a:r>
                        <a:rPr lang="it-IT" sz="1600" baseline="0" dirty="0"/>
                        <a:t> 1.0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10/05/2019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Com.te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Firmato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49233"/>
              </p:ext>
            </p:extLst>
          </p:nvPr>
        </p:nvGraphicFramePr>
        <p:xfrm>
          <a:off x="467544" y="3276932"/>
          <a:ext cx="8352927" cy="192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7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EDIZIONE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AGGIORNAMENTO EFFETTUATO 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RUOLO /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STRUTTURA DI APPARTENENZA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Rev.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05/06(2019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Aggiornamento normativa 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Com.te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Firmato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Box 181">
            <a:extLst>
              <a:ext uri="{FF2B5EF4-FFF2-40B4-BE49-F238E27FC236}">
                <a16:creationId xmlns:a16="http://schemas.microsoft.com/office/drawing/2014/main" id="{35EB2122-FABA-4F50-876B-1F48AD75B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41" y="5457629"/>
            <a:ext cx="8905655" cy="55399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500" b="1" dirty="0">
                <a:solidFill>
                  <a:prstClr val="black"/>
                </a:solidFill>
                <a:latin typeface="Arial" panose="020B0604020202020204" pitchFamily="34" charset="0"/>
              </a:rPr>
              <a:t>Questo manuale è di proprietà IMAT “</a:t>
            </a:r>
            <a:r>
              <a:rPr lang="it-IT" altLang="it-IT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Italian</a:t>
            </a:r>
            <a:r>
              <a:rPr lang="it-IT" altLang="it-IT" sz="1500" b="1" dirty="0">
                <a:solidFill>
                  <a:prstClr val="black"/>
                </a:solidFill>
                <a:latin typeface="Arial" panose="020B0604020202020204" pitchFamily="34" charset="0"/>
              </a:rPr>
              <a:t> Maritime Academy Technology”. Ogni divulgazione, riproduzione o cessione di contenuti a terzi deve essere autorizzata dalla Direzione Aziendale.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0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1125" y="856357"/>
            <a:ext cx="88108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Grazie a questi è possibile collegare: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sensori (finecorsa, sensori di posizione, sensori di prossimità, temperatura, pressione, ecc.)</a:t>
            </a:r>
          </a:p>
          <a:p>
            <a:pPr algn="just"/>
            <a:r>
              <a:rPr lang="it-IT" sz="2400" dirty="0"/>
              <a:t>attuatori (motori, solenoidi, relè, elettrovalvole, sistemi pneumatici o idraulici, ecc.)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La porta di comunicazione, che utilizza un bus e protocolli specifici per l'automazione industriale (ad esempio il bus di campo) su un supporto fisico (generalmente Ethernet), consente lo scambio di informazioni: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tra PLC e PLC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tra PLC e PC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via web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Hardware characteristics of the PLC</a:t>
            </a:r>
            <a:endParaRPr lang="it-IT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9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1125" y="856357"/>
            <a:ext cx="88108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Che LOGO! COSA può fare per te:</a:t>
            </a:r>
          </a:p>
          <a:p>
            <a:pPr algn="just"/>
            <a:r>
              <a:rPr lang="it-IT" sz="2400" dirty="0"/>
              <a:t>LOGO! offre soluzioni per applicazioni di ingegneria domestica e di installazione come illuminazione delle scale, illuminazione esterna, tende da sole, persiane, illuminazione di vetrine e altro ancora. Può anche offrire soluzioni per l'ingegneria dei quadri elettrici, nonché per l'ingegneria meccanica e degli apparati come i sistemi di controllo dei cancelli, i sistemi di condizionamento dell'aria e le pompe per l'acqua piovana.</a:t>
            </a:r>
          </a:p>
          <a:p>
            <a:pPr algn="just"/>
            <a:r>
              <a:rPr lang="it-IT" sz="2400" dirty="0"/>
              <a:t>Puoi anche usare LOGO! implementare sistemi di controllo speciali in serre o serre, per l'elaborazione del segnale di controllo e, collegando un modulo di comunicazione come un modulo AS-i, per il controllo locale distribuito di macchine e processi.</a:t>
            </a:r>
          </a:p>
          <a:p>
            <a:pPr algn="just"/>
            <a:r>
              <a:rPr lang="it-IT" sz="2400" dirty="0"/>
              <a:t>Sono disponibili versioni speciali senza pannello operatore e unità di visualizzazione per applicazioni di produzione in serie su macchine di piccole dimensioni, apparecchi, quadri elettrici e ingegneria di installazione.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Siemens LOGO!</a:t>
            </a:r>
            <a:endParaRPr lang="it-IT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1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1125" y="856357"/>
            <a:ext cx="3772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Software Structure: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① Menu bar</a:t>
            </a:r>
          </a:p>
          <a:p>
            <a:pPr algn="just"/>
            <a:r>
              <a:rPr lang="en-US" sz="2400" b="1" dirty="0"/>
              <a:t>② "Standard" toolbar</a:t>
            </a:r>
          </a:p>
          <a:p>
            <a:pPr algn="just"/>
            <a:r>
              <a:rPr lang="en-US" sz="2400" b="1" dirty="0"/>
              <a:t>③ Mode bar</a:t>
            </a:r>
          </a:p>
          <a:p>
            <a:pPr algn="just"/>
            <a:r>
              <a:rPr lang="en-US" sz="2400" b="1" dirty="0"/>
              <a:t>④ "Programming" toolbar</a:t>
            </a:r>
          </a:p>
          <a:p>
            <a:pPr algn="just"/>
            <a:r>
              <a:rPr lang="en-US" sz="2400" b="1" dirty="0"/>
              <a:t>⑤ Programming interface</a:t>
            </a:r>
          </a:p>
          <a:p>
            <a:pPr algn="just"/>
            <a:r>
              <a:rPr lang="en-US" sz="2400" b="1" dirty="0"/>
              <a:t>⑥ Status bar</a:t>
            </a:r>
          </a:p>
          <a:p>
            <a:pPr algn="just"/>
            <a:r>
              <a:rPr lang="en-US" sz="2400" b="1" dirty="0"/>
              <a:t>⑦ Schema tree</a:t>
            </a:r>
          </a:p>
          <a:p>
            <a:pPr algn="just"/>
            <a:r>
              <a:rPr lang="en-US" sz="2400" b="1" dirty="0"/>
              <a:t>⑧ Instructions tree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Software LOGO! Soft Comfort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80728"/>
            <a:ext cx="5220152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5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AND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della funzione AND assume lo stato 1 solo se tutti gli ingressi hanno lo stato 1.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933056"/>
            <a:ext cx="1898501" cy="1524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174" y="1124744"/>
            <a:ext cx="4464496" cy="52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54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OR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della funzione OR assume lo stato 1 se almeno uno ha lo stato 1.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933056"/>
            <a:ext cx="1840204" cy="14401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980728"/>
            <a:ext cx="4758457" cy="56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23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NAND (NOT AND)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della funzione NAND (non AND) assume lo stato 0 solo se tutti gli ingressi hanno lo stato 1. L'uscita della funzione NAND (non AND) assume lo stato 0 solo se tutti gli ingressi hanno lo stato 1.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97" y="5004812"/>
            <a:ext cx="2088232" cy="1487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7" y="1229851"/>
            <a:ext cx="4508117" cy="53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NOR (NOT OR)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della funzione NOR (non OR) assume lo stato 1 solo se tutti gli ingressi hanno lo stato 0, ovvero se sono disattivati.</a:t>
            </a:r>
          </a:p>
          <a:p>
            <a:pPr algn="just"/>
            <a:r>
              <a:rPr lang="it-IT" sz="2400" b="1" dirty="0"/>
              <a:t>Non appena viene attivato uno degli ingressi (stato 1), l'uscita viene disattivata.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527" y="5085370"/>
            <a:ext cx="1965746" cy="14213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124744"/>
            <a:ext cx="4532908" cy="53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5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AND with edge detection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della funzione AND con rilevamento dei bordi assume lo stato 1 solo se tutti gli ingressi hanno lo stato 1 e se nel ciclo precedente almeno uno ha avuto lo stato 0.</a:t>
            </a:r>
          </a:p>
          <a:p>
            <a:pPr algn="just"/>
            <a:r>
              <a:rPr lang="it-IT" sz="2400" b="1" dirty="0"/>
              <a:t>L'uscita rimane esattamente 1 per un ciclo e deve essere reimpostata su 0 per almeno un ciclo prima di poter reimpostare su 1.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18" y="5092022"/>
            <a:ext cx="1989147" cy="14008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062" y="2060848"/>
            <a:ext cx="4803257" cy="28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0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NAND with edge detection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della funzione AND con rilevamento dei bordi assume lo stato 1 solo se tutti gli ingressi hanno lo stato 1 e se nel ciclo precedente almeno uno ha avuto lo stato 0.</a:t>
            </a:r>
          </a:p>
          <a:p>
            <a:pPr algn="just"/>
            <a:r>
              <a:rPr lang="it-IT" sz="2400" b="1" dirty="0"/>
              <a:t>L'uscita rimane esattamente 1 per un ciclo e deve essere reimpostata su 0 per almeno un ciclo prima di poter reimpostare su 1.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4273"/>
            <a:ext cx="1986828" cy="154855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022570"/>
            <a:ext cx="5051582" cy="27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59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XOR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della funzione XOR (OR esclusivo) assume lo stato 1 se gli ingressi hanno stati diversi.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293096"/>
            <a:ext cx="2095105" cy="133600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323" y="1340768"/>
            <a:ext cx="4869736" cy="30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881955"/>
            <a:ext cx="5457825" cy="5913438"/>
          </a:xfrm>
        </p:spPr>
      </p:pic>
      <p:sp>
        <p:nvSpPr>
          <p:cNvPr id="8" name="CasellaDiTesto 7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In case of FIRE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134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NOT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della funzione NOT assume lo stato 1 se l'ingresso ha lo stato 0. Il blocco NOT nega lo stato dell'ingresso.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00" y="4293096"/>
            <a:ext cx="2131367" cy="14209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772816"/>
            <a:ext cx="3278659" cy="19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Activation delay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L'uscita non si attiverà fino allo scadere del tempo di ritardo configurato.</a:t>
            </a:r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Delayed shutdown</a:t>
            </a:r>
          </a:p>
          <a:p>
            <a:pPr algn="just"/>
            <a:endParaRPr lang="en-US" sz="2400" b="1" u="sng" dirty="0">
              <a:solidFill>
                <a:srgbClr val="C00000"/>
              </a:solidFill>
            </a:endParaRPr>
          </a:p>
          <a:p>
            <a:pPr algn="just"/>
            <a:r>
              <a:rPr lang="it-IT" sz="2400" b="1" dirty="0"/>
              <a:t>Con la funzione di ritardo di disattivazione, l'uscita si ripristina dopo un tempo definito.</a:t>
            </a:r>
            <a:endParaRPr lang="en-US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Special Functions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944359"/>
            <a:ext cx="2224062" cy="12244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412403"/>
            <a:ext cx="2557337" cy="13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65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3772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C00000"/>
                </a:solidFill>
              </a:rPr>
              <a:t>Retension</a:t>
            </a:r>
            <a:r>
              <a:rPr lang="en-US" sz="2400" b="1" u="sng" dirty="0">
                <a:solidFill>
                  <a:srgbClr val="C00000"/>
                </a:solidFill>
              </a:rPr>
              <a:t> Relay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L'ingresso S imposta l'uscita Q, un altro ingresso R la ripristina.</a:t>
            </a:r>
            <a:endParaRPr lang="en-US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Others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772816"/>
            <a:ext cx="2753765" cy="13087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035" y="3933056"/>
            <a:ext cx="3376389" cy="20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3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Reporting Text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Questa funzione mostra i testi dei messaggi e i parametri di altri blocchi in LOGO! con display integrato quando il modulo è in modalità operativa RUN.</a:t>
            </a:r>
            <a:endParaRPr lang="en-US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Others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841" y="4365104"/>
            <a:ext cx="2382366" cy="116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43204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Reporting Text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000" b="1" dirty="0"/>
              <a:t>① </a:t>
            </a:r>
            <a:r>
              <a:rPr lang="it-IT" sz="2000" b="1" dirty="0"/>
              <a:t>Area "Nome blocco"</a:t>
            </a:r>
          </a:p>
          <a:p>
            <a:pPr algn="just"/>
            <a:r>
              <a:rPr lang="it-IT" sz="2000" b="1" dirty="0"/>
              <a:t>Qui puoi inserire il nome del blocco.</a:t>
            </a:r>
          </a:p>
          <a:p>
            <a:pPr algn="just"/>
            <a:r>
              <a:rPr lang="it-IT" sz="2000" b="1" dirty="0"/>
              <a:t>② Area "Impostazioni"</a:t>
            </a:r>
          </a:p>
          <a:p>
            <a:pPr algn="just"/>
            <a:r>
              <a:rPr lang="it-IT" sz="2000" b="1" dirty="0"/>
              <a:t>Le seguenti impostazioni vengono visualizzate qui:</a:t>
            </a:r>
          </a:p>
          <a:p>
            <a:pPr algn="just"/>
            <a:r>
              <a:rPr lang="it-IT" sz="2000" b="1" dirty="0"/>
              <a:t>priorità del testo del rapporto</a:t>
            </a:r>
          </a:p>
          <a:p>
            <a:pPr algn="just"/>
            <a:r>
              <a:rPr lang="it-IT" sz="2000" b="1" dirty="0"/>
              <a:t>casella di controllo per confermare il testo di avviso</a:t>
            </a:r>
          </a:p>
          <a:p>
            <a:pPr algn="just"/>
            <a:r>
              <a:rPr lang="it-IT" sz="2000" b="1" dirty="0"/>
              <a:t>③ Area "Blocchi"</a:t>
            </a:r>
          </a:p>
          <a:p>
            <a:pPr algn="just"/>
            <a:r>
              <a:rPr lang="it-IT" sz="2000" b="1" dirty="0"/>
              <a:t>Qui puoi scegliere i blocchi tra quelli disponibili nel programma di comando. I parametri di blocco possono quindi essere selezionati e visualizzati nel testo del messaggio.</a:t>
            </a:r>
            <a:endParaRPr lang="en-US" sz="20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Others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21" y="1484784"/>
            <a:ext cx="44904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4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4320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Reporting Text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000" b="1" dirty="0"/>
              <a:t>④ "Cancel" button:</a:t>
            </a:r>
          </a:p>
          <a:p>
            <a:pPr algn="just"/>
            <a:r>
              <a:rPr lang="en-US" sz="2000" b="1" dirty="0"/>
              <a:t>Button for deleting entries in the "Signals" area.</a:t>
            </a:r>
          </a:p>
          <a:p>
            <a:pPr algn="just"/>
            <a:r>
              <a:rPr lang="en-US" sz="2000" b="1" dirty="0"/>
              <a:t>"Special characters" button</a:t>
            </a:r>
          </a:p>
          <a:p>
            <a:pPr algn="just"/>
            <a:r>
              <a:rPr lang="en-US" sz="2000" b="1" dirty="0"/>
              <a:t>Button for entering special characters in the "Signals" area.</a:t>
            </a:r>
          </a:p>
          <a:p>
            <a:pPr algn="just"/>
            <a:r>
              <a:rPr lang="en-US" sz="2000" b="1" dirty="0"/>
              <a:t>⑤ "Reports" area</a:t>
            </a:r>
          </a:p>
          <a:p>
            <a:pPr algn="just"/>
            <a:r>
              <a:rPr lang="en-US" sz="2000" b="1" dirty="0"/>
              <a:t>The text of the reports is made up in this area. The area corresponds to that of the LOGO! Display. with onboard display.</a:t>
            </a:r>
          </a:p>
          <a:p>
            <a:pPr algn="just"/>
            <a:r>
              <a:rPr lang="en-US" sz="2000" b="1" dirty="0"/>
              <a:t>⑥ "Insert" button</a:t>
            </a:r>
          </a:p>
          <a:p>
            <a:pPr algn="just"/>
            <a:r>
              <a:rPr lang="en-US" sz="2000" b="1" dirty="0"/>
              <a:t>This button allows you to insert a selected block parameter in the message text.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Others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21" y="1484784"/>
            <a:ext cx="44904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0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43204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Reporting Text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000" b="1" dirty="0"/>
              <a:t>⑦ </a:t>
            </a:r>
            <a:r>
              <a:rPr lang="it-IT" sz="2000" b="1" dirty="0"/>
              <a:t>Area "Parametri blocco"</a:t>
            </a:r>
          </a:p>
          <a:p>
            <a:pPr algn="just"/>
            <a:r>
              <a:rPr lang="it-IT" sz="2000" b="1" dirty="0"/>
              <a:t>Qui i parametri del blocco selezionato nell'area Blocco compaiono nei testi dei messaggi.</a:t>
            </a:r>
          </a:p>
          <a:p>
            <a:pPr algn="just"/>
            <a:r>
              <a:rPr lang="it-IT" sz="2000" b="1" dirty="0"/>
              <a:t>⑧ area "Parametri generali"</a:t>
            </a:r>
          </a:p>
          <a:p>
            <a:pPr algn="just"/>
            <a:r>
              <a:rPr lang="it-IT" sz="2000" b="1" dirty="0"/>
              <a:t>I parametri generali sono mostrati qui, ad es. la data corrente.</a:t>
            </a:r>
            <a:endParaRPr lang="en-US" sz="20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Others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21" y="1484784"/>
            <a:ext cx="44904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00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4320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C00000"/>
                </a:solidFill>
              </a:rPr>
              <a:t>Merker</a:t>
            </a:r>
            <a:endParaRPr lang="en-US" sz="2400" b="1" u="sng" dirty="0">
              <a:solidFill>
                <a:srgbClr val="C00000"/>
              </a:solidFill>
            </a:endParaRP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I blocchi marker restituiscono un segnale uguale al segnale di input.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/>
              <a:t>L'uscita di un ritardo di attivazione o di un ritardo di disattivazione non può essere utilizzata come segnale di ingresso per funzioni speciali, quindi usa un </a:t>
            </a:r>
            <a:r>
              <a:rPr lang="it-IT" sz="2400" b="1" dirty="0" err="1"/>
              <a:t>Merker</a:t>
            </a:r>
            <a:r>
              <a:rPr lang="it-IT" sz="2400" b="1" dirty="0"/>
              <a:t> tra funzione speciale e ritardo.</a:t>
            </a:r>
            <a:endParaRPr lang="en-US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Digital Constant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627148"/>
            <a:ext cx="2421607" cy="17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67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Traffic Light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dirty="0"/>
              <a:t>Programmare il PLC per avviare il semaforo, quando un interruttore on / off viene attivato, in modalità verde, lo commuta automaticamente dopo 10 secondi in modalità gialla e infine dopo 10 secondi in modalità rossa. Dopo 10 secondi dalla modalità rossa, deve tornare al verde e riprendere il loop.</a:t>
            </a:r>
          </a:p>
          <a:p>
            <a:pPr algn="just"/>
            <a:r>
              <a:rPr lang="it-IT" sz="2400" dirty="0"/>
              <a:t>Utilizzare solo le seguenti funzioni: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Exercise N°1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339" y="5212067"/>
            <a:ext cx="1549493" cy="7579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9" y="5212067"/>
            <a:ext cx="1702736" cy="80922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172" y="5212067"/>
            <a:ext cx="1469809" cy="80922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568" y="5104054"/>
            <a:ext cx="1435343" cy="1025245"/>
          </a:xfrm>
          <a:prstGeom prst="rect">
            <a:avLst/>
          </a:prstGeom>
        </p:spPr>
      </p:pic>
      <p:pic>
        <p:nvPicPr>
          <p:cNvPr id="1026" name="Picture 2" descr="semaforo-immagine-animata-00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2856"/>
            <a:ext cx="682297" cy="20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86" y="5112792"/>
            <a:ext cx="1265876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46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Star / Delta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Programmare il PLC per avviare un motore asincrono, utilizzando la modalità stella / triangolo.</a:t>
            </a:r>
          </a:p>
          <a:p>
            <a:pPr algn="just"/>
            <a:r>
              <a:rPr lang="it-IT" sz="2400" b="1" dirty="0"/>
              <a:t>Uso:</a:t>
            </a:r>
          </a:p>
          <a:p>
            <a:pPr algn="just"/>
            <a:r>
              <a:rPr lang="it-IT" sz="2400" b="1" dirty="0"/>
              <a:t>1 ingresso on / off</a:t>
            </a:r>
          </a:p>
          <a:p>
            <a:pPr algn="just"/>
            <a:r>
              <a:rPr lang="it-IT" sz="2400" b="1" dirty="0"/>
              <a:t>3 uscite: 1 per ciascun contattore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/>
              <a:t>Utilizzare solo le seguenti funzioni:</a:t>
            </a:r>
            <a:endParaRPr lang="en-US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Exercise N°2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247255"/>
            <a:ext cx="1761388" cy="8615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75223"/>
            <a:ext cx="2016224" cy="95820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747" y="5175223"/>
            <a:ext cx="1695685" cy="93358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5097589"/>
            <a:ext cx="1656873" cy="11045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20" y="5065337"/>
            <a:ext cx="1513929" cy="1215731"/>
          </a:xfrm>
          <a:prstGeom prst="rect">
            <a:avLst/>
          </a:prstGeom>
        </p:spPr>
      </p:pic>
      <p:pic>
        <p:nvPicPr>
          <p:cNvPr id="2050" name="Picture 2" descr="Risultato immagini per motore elettrico gif animata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92717"/>
            <a:ext cx="2359217" cy="21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11" y="2780928"/>
            <a:ext cx="66595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asellaDiTesto 1"/>
          <p:cNvSpPr txBox="1">
            <a:spLocks noChangeArrowheads="1"/>
          </p:cNvSpPr>
          <p:nvPr/>
        </p:nvSpPr>
        <p:spPr bwMode="auto">
          <a:xfrm>
            <a:off x="1179379" y="2127527"/>
            <a:ext cx="657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    Nelle Classi i cellulari possono essere usati solo in ricezione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66" y="892999"/>
            <a:ext cx="7943850" cy="12858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Cell </a:t>
            </a:r>
            <a:r>
              <a:rPr lang="it-IT" sz="2800" b="1" dirty="0" err="1">
                <a:solidFill>
                  <a:schemeClr val="tx2"/>
                </a:solidFill>
              </a:rPr>
              <a:t>Phones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7361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229851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</a:rPr>
              <a:t>Star / Delta with reverse</a:t>
            </a:r>
          </a:p>
          <a:p>
            <a:pPr algn="just"/>
            <a:endParaRPr lang="en-US" sz="2400" b="1" dirty="0"/>
          </a:p>
          <a:p>
            <a:pPr algn="just"/>
            <a:r>
              <a:rPr lang="it-IT" sz="2400" b="1" dirty="0"/>
              <a:t>Programmare il PLC per avviare un motore asincrono, utilizzando la modalità stella / triangolo e dare la possibilità di invertire.</a:t>
            </a:r>
          </a:p>
          <a:p>
            <a:pPr algn="just"/>
            <a:r>
              <a:rPr lang="it-IT" sz="2400" b="1" dirty="0"/>
              <a:t>Uso:</a:t>
            </a:r>
          </a:p>
          <a:p>
            <a:pPr algn="just"/>
            <a:r>
              <a:rPr lang="it-IT" sz="2400" b="1" dirty="0"/>
              <a:t>2 input on / off: 1 per avviare / arrestare, il secondo per il senso di rotazione.</a:t>
            </a:r>
          </a:p>
          <a:p>
            <a:pPr algn="just"/>
            <a:r>
              <a:rPr lang="it-IT" sz="2400" b="1" dirty="0"/>
              <a:t>4 uscite: 1 per ciascun contattore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/>
              <a:t>Utilizzare solo le seguenti funzioni:</a:t>
            </a:r>
            <a:endParaRPr lang="en-US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7757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Exercise N°3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5836206"/>
            <a:ext cx="1451864" cy="7101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9" y="5800713"/>
            <a:ext cx="1594863" cy="75795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536" y="5790957"/>
            <a:ext cx="1407309" cy="77481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845" y="5800713"/>
            <a:ext cx="1296144" cy="86409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4989" y="5793379"/>
            <a:ext cx="1094310" cy="878764"/>
          </a:xfrm>
          <a:prstGeom prst="rect">
            <a:avLst/>
          </a:prstGeom>
        </p:spPr>
      </p:pic>
      <p:pic>
        <p:nvPicPr>
          <p:cNvPr id="2050" name="Picture 2" descr="Risultato immagini per motore elettrico gif animata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2143193" cy="19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9567" y="5737418"/>
            <a:ext cx="1265876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40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Risultati immagini per verific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780282" cy="3672408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2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38901" y="539021"/>
            <a:ext cx="7521531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u="sng" dirty="0"/>
              <a:t>A quale massima latitudine si estendono le "</a:t>
            </a:r>
            <a:r>
              <a:rPr lang="it-IT" sz="1600" b="1" u="sng" dirty="0" err="1"/>
              <a:t>Polar</a:t>
            </a:r>
            <a:r>
              <a:rPr lang="it-IT" sz="1600" b="1" u="sng" dirty="0"/>
              <a:t> </a:t>
            </a:r>
            <a:r>
              <a:rPr lang="it-IT" sz="1600" b="1" u="sng" dirty="0" err="1"/>
              <a:t>Waters</a:t>
            </a:r>
            <a:r>
              <a:rPr lang="it-IT" sz="1600" b="1" u="sng" dirty="0"/>
              <a:t>" come da </a:t>
            </a:r>
            <a:r>
              <a:rPr lang="it-IT" sz="1600" b="1" u="sng" dirty="0" err="1"/>
              <a:t>Polar</a:t>
            </a:r>
            <a:r>
              <a:rPr lang="it-IT" sz="1600" b="1" u="sng" dirty="0"/>
              <a:t> Code ?</a:t>
            </a:r>
          </a:p>
          <a:p>
            <a:pPr marL="342900" indent="-342900">
              <a:buAutoNum type="alphaLcPeriod"/>
            </a:pPr>
            <a:r>
              <a:rPr lang="it-IT" sz="1600" dirty="0"/>
              <a:t>60°</a:t>
            </a:r>
          </a:p>
          <a:p>
            <a:pPr marL="342900" indent="-342900">
              <a:buAutoNum type="alphaLcPeriod"/>
            </a:pPr>
            <a:r>
              <a:rPr lang="it-IT" sz="1600" dirty="0"/>
              <a:t>65°</a:t>
            </a:r>
          </a:p>
          <a:p>
            <a:pPr marL="342900" indent="-342900">
              <a:buAutoNum type="alphaLcPeriod"/>
            </a:pPr>
            <a:r>
              <a:rPr lang="it-IT" sz="1600" dirty="0"/>
              <a:t>70°</a:t>
            </a:r>
          </a:p>
          <a:p>
            <a:pPr marL="342900" indent="-342900">
              <a:buAutoNum type="alphaLcPeriod"/>
            </a:pPr>
            <a:r>
              <a:rPr lang="it-IT" sz="1600" dirty="0"/>
              <a:t>75°</a:t>
            </a:r>
          </a:p>
          <a:p>
            <a:pPr marL="342900" indent="-342900">
              <a:buAutoNum type="alphaLcPeriod"/>
            </a:pPr>
            <a:r>
              <a:rPr lang="it-IT" sz="1600" dirty="0"/>
              <a:t>80°</a:t>
            </a:r>
          </a:p>
          <a:p>
            <a:pPr marL="342900" indent="-342900"/>
            <a:endParaRPr lang="it-IT" sz="800" b="1" dirty="0"/>
          </a:p>
          <a:p>
            <a:pPr marL="342900" indent="-342900"/>
            <a:r>
              <a:rPr lang="it-IT" sz="1600" b="1" u="sng" dirty="0"/>
              <a:t>In quante parti è suddiviso il </a:t>
            </a:r>
            <a:r>
              <a:rPr lang="it-IT" sz="1600" b="1" u="sng" dirty="0" err="1"/>
              <a:t>Polar</a:t>
            </a:r>
            <a:r>
              <a:rPr lang="it-IT" sz="1600" b="1" u="sng" dirty="0"/>
              <a:t> Code?</a:t>
            </a:r>
          </a:p>
          <a:p>
            <a:pPr marL="342900" indent="-342900">
              <a:buAutoNum type="alphaLcPeriod"/>
            </a:pPr>
            <a:r>
              <a:rPr lang="it-IT" sz="1600" dirty="0"/>
              <a:t>3</a:t>
            </a:r>
          </a:p>
          <a:p>
            <a:pPr marL="342900" indent="-342900">
              <a:buAutoNum type="alphaLcPeriod"/>
            </a:pPr>
            <a:r>
              <a:rPr lang="it-IT" sz="1600" dirty="0"/>
              <a:t>1</a:t>
            </a:r>
          </a:p>
          <a:p>
            <a:pPr marL="342900" indent="-342900">
              <a:buAutoNum type="alphaLcPeriod"/>
            </a:pPr>
            <a:r>
              <a:rPr lang="it-IT" sz="1600" dirty="0"/>
              <a:t>2</a:t>
            </a:r>
          </a:p>
          <a:p>
            <a:pPr marL="342900" indent="-342900">
              <a:buAutoNum type="alphaLcPeriod"/>
            </a:pPr>
            <a:r>
              <a:rPr lang="it-IT" sz="1600" dirty="0"/>
              <a:t>4</a:t>
            </a:r>
          </a:p>
          <a:p>
            <a:pPr marL="342900" indent="-342900">
              <a:buAutoNum type="alphaLcPeriod"/>
            </a:pPr>
            <a:r>
              <a:rPr lang="it-IT" sz="1600" dirty="0"/>
              <a:t>7</a:t>
            </a:r>
          </a:p>
          <a:p>
            <a:pPr marL="342900" indent="-342900"/>
            <a:endParaRPr lang="it-IT" sz="800" dirty="0"/>
          </a:p>
          <a:p>
            <a:pPr marL="342900" indent="-342900"/>
            <a:r>
              <a:rPr lang="it-IT" sz="1600" b="1" u="sng" dirty="0"/>
              <a:t>Quante ore dura il Corso base del </a:t>
            </a:r>
            <a:r>
              <a:rPr lang="it-IT" sz="1600" b="1" u="sng" dirty="0" err="1"/>
              <a:t>Polar</a:t>
            </a:r>
            <a:r>
              <a:rPr lang="it-IT" sz="1600" b="1" u="sng" dirty="0"/>
              <a:t> Code ?</a:t>
            </a:r>
          </a:p>
          <a:p>
            <a:pPr marL="342900" indent="-342900">
              <a:buAutoNum type="alphaLcPeriod"/>
            </a:pPr>
            <a:r>
              <a:rPr lang="it-IT" sz="1600" dirty="0"/>
              <a:t>28 ore</a:t>
            </a:r>
          </a:p>
          <a:p>
            <a:pPr marL="342900" indent="-342900">
              <a:buAutoNum type="alphaLcPeriod"/>
            </a:pPr>
            <a:r>
              <a:rPr lang="it-IT" sz="1600" dirty="0"/>
              <a:t>32 ore</a:t>
            </a:r>
          </a:p>
          <a:p>
            <a:pPr marL="342900" indent="-342900">
              <a:buAutoNum type="alphaLcPeriod"/>
            </a:pPr>
            <a:r>
              <a:rPr lang="it-IT" sz="1600" dirty="0"/>
              <a:t>24 ore</a:t>
            </a:r>
          </a:p>
          <a:p>
            <a:pPr marL="342900" indent="-342900">
              <a:buAutoNum type="alphaLcPeriod"/>
            </a:pPr>
            <a:r>
              <a:rPr lang="it-IT" sz="1600" dirty="0"/>
              <a:t>30 ore</a:t>
            </a:r>
          </a:p>
          <a:p>
            <a:pPr marL="342900" indent="-342900">
              <a:buAutoNum type="alphaLcPeriod"/>
            </a:pPr>
            <a:r>
              <a:rPr lang="it-IT" sz="1600" dirty="0"/>
              <a:t>20 ore</a:t>
            </a:r>
          </a:p>
          <a:p>
            <a:endParaRPr lang="it-IT" sz="800" b="1" dirty="0"/>
          </a:p>
          <a:p>
            <a:r>
              <a:rPr lang="it-IT" sz="1600" b="1" u="sng" dirty="0"/>
              <a:t>Quale è il decreto di riferimento dei corsi base e avanzato </a:t>
            </a:r>
            <a:r>
              <a:rPr lang="it-IT" sz="1600" b="1" u="sng" dirty="0" err="1"/>
              <a:t>Polar</a:t>
            </a:r>
            <a:r>
              <a:rPr lang="it-IT" sz="1600" b="1" u="sng" dirty="0"/>
              <a:t> Code ?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1600" dirty="0"/>
              <a:t>GU 137 del 15/06/2018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1600" dirty="0"/>
              <a:t>GU 207 del 25/10/2017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1600" dirty="0"/>
              <a:t>GU 100 del 15/01/2014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1600" dirty="0"/>
              <a:t>GU 300 del 30/12/2010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1600" dirty="0"/>
              <a:t>Nessuna delle precedenti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67970" y="852208"/>
            <a:ext cx="763459" cy="237626"/>
          </a:xfrm>
          <a:prstGeom prst="rect">
            <a:avLst/>
          </a:prstGeom>
          <a:solidFill>
            <a:srgbClr val="00B0F0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5230" y="94635"/>
            <a:ext cx="721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tx2"/>
                </a:solidFill>
              </a:rPr>
              <a:t>Verification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20986" y="2918570"/>
            <a:ext cx="763459" cy="237626"/>
          </a:xfrm>
          <a:prstGeom prst="rect">
            <a:avLst/>
          </a:prstGeom>
          <a:solidFill>
            <a:srgbClr val="00B0F0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95454" y="4237417"/>
            <a:ext cx="923786" cy="237626"/>
          </a:xfrm>
          <a:prstGeom prst="rect">
            <a:avLst/>
          </a:prstGeom>
          <a:solidFill>
            <a:srgbClr val="00B0F0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20434" y="5604558"/>
            <a:ext cx="2396066" cy="237626"/>
          </a:xfrm>
          <a:prstGeom prst="rect">
            <a:avLst/>
          </a:prstGeom>
          <a:solidFill>
            <a:srgbClr val="00B0F0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89" y="0"/>
            <a:ext cx="1112400" cy="515040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0" y="6341644"/>
            <a:ext cx="914400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IMAT – Training Center &amp; </a:t>
            </a:r>
            <a:r>
              <a:rPr lang="it-IT" dirty="0" err="1">
                <a:solidFill>
                  <a:schemeClr val="bg1"/>
                </a:solidFill>
              </a:rPr>
              <a:t>Nautical</a:t>
            </a:r>
            <a:r>
              <a:rPr lang="it-IT" dirty="0">
                <a:solidFill>
                  <a:schemeClr val="bg1"/>
                </a:solidFill>
              </a:rPr>
              <a:t> College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9" y="6322232"/>
            <a:ext cx="1216688" cy="57454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269" y="6322232"/>
            <a:ext cx="889920" cy="5745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20" y="2654042"/>
            <a:ext cx="8486775" cy="19335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19672" y="128899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81638" y="5013176"/>
            <a:ext cx="6391782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5832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it-IT" sz="28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</a:t>
            </a:r>
            <a:r>
              <a:rPr lang="it-IT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8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  <a:r>
              <a:rPr lang="it-IT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8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</a:t>
            </a:r>
            <a:r>
              <a:rPr lang="it-IT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option </a:t>
            </a:r>
          </a:p>
        </p:txBody>
      </p:sp>
    </p:spTree>
    <p:extLst>
      <p:ext uri="{BB962C8B-B14F-4D97-AF65-F5344CB8AC3E}">
        <p14:creationId xmlns:p14="http://schemas.microsoft.com/office/powerpoint/2010/main" val="75786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3" y="2342053"/>
            <a:ext cx="586898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sellaDiTesto 1"/>
          <p:cNvSpPr txBox="1">
            <a:spLocks noChangeArrowheads="1"/>
          </p:cNvSpPr>
          <p:nvPr/>
        </p:nvSpPr>
        <p:spPr bwMode="auto">
          <a:xfrm>
            <a:off x="6300192" y="1339336"/>
            <a:ext cx="25749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IMPORTANT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Calibri" pitchFamily="34" charset="0"/>
                <a:ea typeface="ＭＳ Ｐゴシック" pitchFamily="34" charset="-128"/>
              </a:rPr>
              <a:t>Only</a:t>
            </a:r>
            <a:r>
              <a:rPr lang="it-IT" altLang="it-IT" sz="2400" dirty="0">
                <a:latin typeface="Calibri" pitchFamily="34" charset="0"/>
                <a:ea typeface="ＭＳ Ｐゴシック" pitchFamily="34" charset="-128"/>
              </a:rPr>
              <a:t> 20 minutes </a:t>
            </a:r>
            <a:r>
              <a:rPr lang="it-IT" altLang="it-IT" sz="2400" dirty="0" err="1">
                <a:latin typeface="Calibri" pitchFamily="34" charset="0"/>
                <a:ea typeface="ＭＳ Ｐゴシック" pitchFamily="34" charset="-128"/>
              </a:rPr>
              <a:t>you</a:t>
            </a:r>
            <a:r>
              <a:rPr lang="it-IT" altLang="it-IT" sz="2400" dirty="0">
                <a:latin typeface="Calibri" pitchFamily="34" charset="0"/>
                <a:ea typeface="ＭＳ Ｐゴシック" pitchFamily="34" charset="-128"/>
              </a:rPr>
              <a:t> can stay to the bar </a:t>
            </a:r>
            <a:r>
              <a:rPr lang="it-IT" altLang="it-IT" sz="2400" dirty="0" err="1">
                <a:latin typeface="Calibri" pitchFamily="34" charset="0"/>
                <a:ea typeface="ＭＳ Ｐゴシック" pitchFamily="34" charset="-128"/>
              </a:rPr>
              <a:t>during</a:t>
            </a:r>
            <a:r>
              <a:rPr lang="it-IT" altLang="it-IT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t-IT" altLang="it-IT" sz="2400" dirty="0" err="1">
                <a:latin typeface="Calibri" pitchFamily="34" charset="0"/>
                <a:ea typeface="ＭＳ Ｐゴシック" pitchFamily="34" charset="-128"/>
              </a:rPr>
              <a:t>your</a:t>
            </a:r>
            <a:r>
              <a:rPr lang="it-IT" altLang="it-IT" sz="2400" dirty="0">
                <a:latin typeface="Calibri" pitchFamily="34" charset="0"/>
                <a:ea typeface="ＭＳ Ｐゴシック" pitchFamily="34" charset="-128"/>
              </a:rPr>
              <a:t> break</a:t>
            </a:r>
          </a:p>
        </p:txBody>
      </p:sp>
      <p:sp>
        <p:nvSpPr>
          <p:cNvPr id="5125" name="CasellaDiTesto 8"/>
          <p:cNvSpPr txBox="1">
            <a:spLocks noChangeArrowheads="1"/>
          </p:cNvSpPr>
          <p:nvPr/>
        </p:nvSpPr>
        <p:spPr bwMode="auto">
          <a:xfrm>
            <a:off x="6550669" y="4612004"/>
            <a:ext cx="1909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OPEN TIME 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t-IT" altLang="it-IT" sz="2400" dirty="0">
                <a:latin typeface="Calibri" pitchFamily="34" charset="0"/>
                <a:ea typeface="ＭＳ Ｐゴシック" pitchFamily="34" charset="-128"/>
              </a:rPr>
              <a:t>07:00 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itchFamily="34" charset="0"/>
                <a:ea typeface="ＭＳ Ｐゴシック" pitchFamily="34" charset="-128"/>
              </a:rPr>
              <a:t>Until Evening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7" y="1041399"/>
            <a:ext cx="5486400" cy="111442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Coffee break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455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794250"/>
            <a:ext cx="86391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64088" y="791243"/>
            <a:ext cx="3489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help </a:t>
            </a:r>
            <a:r>
              <a:rPr lang="it-IT" sz="2400" dirty="0" err="1"/>
              <a:t>you</a:t>
            </a:r>
            <a:r>
              <a:rPr lang="it-IT" sz="2400" dirty="0"/>
              <a:t> with :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Flight time information;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Taxi;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Hotel;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etc</a:t>
            </a:r>
            <a:r>
              <a:rPr lang="it-IT" sz="2400" dirty="0"/>
              <a:t>,.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Reception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90854"/>
            <a:ext cx="4676037" cy="36944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0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8" y="1012825"/>
            <a:ext cx="3452812" cy="3648075"/>
          </a:xfrm>
        </p:spPr>
      </p:pic>
      <p:pic>
        <p:nvPicPr>
          <p:cNvPr id="10244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729163"/>
            <a:ext cx="89820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CasellaDiTesto 2"/>
          <p:cNvSpPr txBox="1">
            <a:spLocks noChangeArrowheads="1"/>
          </p:cNvSpPr>
          <p:nvPr/>
        </p:nvSpPr>
        <p:spPr bwMode="auto">
          <a:xfrm>
            <a:off x="4297363" y="2043113"/>
            <a:ext cx="254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Open Time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itchFamily="34" charset="0"/>
                <a:ea typeface="ＭＳ Ｐゴシック" pitchFamily="34" charset="-128"/>
              </a:rPr>
              <a:t>14:00 to 17:00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Administration Office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36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13" y="2101850"/>
            <a:ext cx="2947987" cy="3430588"/>
          </a:xfrm>
        </p:spPr>
      </p:pic>
      <p:pic>
        <p:nvPicPr>
          <p:cNvPr id="7174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290638"/>
            <a:ext cx="527685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Bridge Simulator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10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2113" y="2989263"/>
            <a:ext cx="3440112" cy="3621087"/>
          </a:xfrm>
        </p:spPr>
      </p:pic>
      <p:pic>
        <p:nvPicPr>
          <p:cNvPr id="819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01738"/>
            <a:ext cx="4948238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259632" y="567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Engine Room Simulator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1" y="67694"/>
            <a:ext cx="619159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8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7386</TotalTime>
  <Words>2250</Words>
  <Application>Microsoft Office PowerPoint</Application>
  <PresentationFormat>Presentazione su schermo (4:3)</PresentationFormat>
  <Paragraphs>346</Paragraphs>
  <Slides>43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Calibri</vt:lpstr>
      <vt:lpstr>Castellar</vt:lpstr>
      <vt:lpstr>Constantia</vt:lpstr>
      <vt:lpstr>Times New Roman</vt:lpstr>
      <vt:lpstr>Wingdings</vt:lpstr>
      <vt:lpstr>Tema di Office</vt:lpstr>
      <vt:lpstr>Welcome Willkommen Bienvenue Bienvenida ترحيب Benvenuto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Lucio Rossi</dc:creator>
  <cp:lastModifiedBy>Stefano Trivellini</cp:lastModifiedBy>
  <cp:revision>677</cp:revision>
  <dcterms:created xsi:type="dcterms:W3CDTF">2017-12-19T18:44:26Z</dcterms:created>
  <dcterms:modified xsi:type="dcterms:W3CDTF">2020-07-16T08:42:22Z</dcterms:modified>
</cp:coreProperties>
</file>